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0"/>
  </p:notesMasterIdLst>
  <p:sldIdLst>
    <p:sldId id="256" r:id="rId2"/>
    <p:sldId id="257" r:id="rId3"/>
    <p:sldId id="263" r:id="rId4"/>
    <p:sldId id="258"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549DD-617B-424D-BEF1-2487F6D10333}"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BE156-906F-42E4-AD6C-1DC8E2013078}" type="slidenum">
              <a:rPr lang="en-US" smtClean="0"/>
              <a:t>‹#›</a:t>
            </a:fld>
            <a:endParaRPr lang="en-US"/>
          </a:p>
        </p:txBody>
      </p:sp>
    </p:spTree>
    <p:extLst>
      <p:ext uri="{BB962C8B-B14F-4D97-AF65-F5344CB8AC3E}">
        <p14:creationId xmlns:p14="http://schemas.microsoft.com/office/powerpoint/2010/main" val="429126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BE156-906F-42E4-AD6C-1DC8E2013078}" type="slidenum">
              <a:rPr lang="en-US" smtClean="0"/>
              <a:t>8</a:t>
            </a:fld>
            <a:endParaRPr lang="en-US"/>
          </a:p>
        </p:txBody>
      </p:sp>
    </p:spTree>
    <p:extLst>
      <p:ext uri="{BB962C8B-B14F-4D97-AF65-F5344CB8AC3E}">
        <p14:creationId xmlns:p14="http://schemas.microsoft.com/office/powerpoint/2010/main" val="360716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May 10,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5278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May 10,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7820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May 10,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93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May 10,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50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May 10,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610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May 10,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6992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May 10,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238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May 10,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5171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May 10,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0599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May 10,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3481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May 10,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8739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May 10,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09252565"/>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ajeshwar-vempaty/NLP_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fordham.zoom.us/rec/share/KcIFT70x4loveHwEEsqZxE5E0za8URcv6DScDRqXF5YYbXNpC85rbd2iXuRQArna.OrgQ_kPrupKUkFM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EF054-FD4F-864B-B682-E631FAC7518C}"/>
              </a:ext>
            </a:extLst>
          </p:cNvPr>
          <p:cNvSpPr>
            <a:spLocks noGrp="1"/>
          </p:cNvSpPr>
          <p:nvPr>
            <p:ph type="ctrTitle"/>
          </p:nvPr>
        </p:nvSpPr>
        <p:spPr>
          <a:xfrm>
            <a:off x="555694" y="760413"/>
            <a:ext cx="3925525" cy="2384898"/>
          </a:xfrm>
        </p:spPr>
        <p:txBody>
          <a:bodyPr anchor="ctr">
            <a:normAutofit/>
          </a:bodyPr>
          <a:lstStyle/>
          <a:p>
            <a:pPr>
              <a:lnSpc>
                <a:spcPct val="90000"/>
              </a:lnSpc>
            </a:pPr>
            <a:r>
              <a:rPr lang="en-US" sz="3600" dirty="0">
                <a:latin typeface="Times New Roman" panose="02020603050405020304" pitchFamily="18" charset="0"/>
                <a:cs typeface="Times New Roman" panose="02020603050405020304" pitchFamily="18" charset="0"/>
              </a:rPr>
              <a:t>Research AI: Answer Extraction from Research Papers </a:t>
            </a:r>
          </a:p>
        </p:txBody>
      </p:sp>
      <p:grpSp>
        <p:nvGrpSpPr>
          <p:cNvPr id="10" name="Group 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1" name="Freeform: Shape 1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15C5D007-D861-5BC9-11BF-B34353B707D4}"/>
              </a:ext>
            </a:extLst>
          </p:cNvPr>
          <p:cNvPicPr>
            <a:picLocks noChangeAspect="1"/>
          </p:cNvPicPr>
          <p:nvPr/>
        </p:nvPicPr>
        <p:blipFill rotWithShape="1">
          <a:blip r:embed="rId2"/>
          <a:srcRect l="1226" r="25731" b="-2"/>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4" name="Rectangle 1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itle 1">
            <a:extLst>
              <a:ext uri="{FF2B5EF4-FFF2-40B4-BE49-F238E27FC236}">
                <a16:creationId xmlns:a16="http://schemas.microsoft.com/office/drawing/2014/main" id="{AF21F213-2E7C-9E5E-51EE-33E00BD70757}"/>
              </a:ext>
            </a:extLst>
          </p:cNvPr>
          <p:cNvSpPr txBox="1">
            <a:spLocks/>
          </p:cNvSpPr>
          <p:nvPr/>
        </p:nvSpPr>
        <p:spPr>
          <a:xfrm>
            <a:off x="555694" y="5229828"/>
            <a:ext cx="1892539" cy="845636"/>
          </a:xfrm>
          <a:prstGeom prst="rect">
            <a:avLst/>
          </a:prstGeom>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nSpc>
                <a:spcPct val="90000"/>
              </a:lnSpc>
            </a:pPr>
            <a:r>
              <a:rPr lang="en-US" sz="1800" dirty="0">
                <a:latin typeface="Times New Roman" panose="02020603050405020304" pitchFamily="18" charset="0"/>
                <a:cs typeface="Times New Roman" panose="02020603050405020304" pitchFamily="18" charset="0"/>
              </a:rPr>
              <a:t>Rajeshwar Vempaty</a:t>
            </a:r>
          </a:p>
          <a:p>
            <a:pPr>
              <a:lnSpc>
                <a:spcPct val="90000"/>
              </a:lnSpc>
            </a:pPr>
            <a:r>
              <a:rPr lang="en-US" sz="1800" dirty="0">
                <a:latin typeface="Times New Roman" panose="02020603050405020304" pitchFamily="18" charset="0"/>
                <a:cs typeface="Times New Roman" panose="02020603050405020304" pitchFamily="18" charset="0"/>
              </a:rPr>
              <a:t>Tipu Sultan</a:t>
            </a:r>
          </a:p>
        </p:txBody>
      </p:sp>
    </p:spTree>
    <p:extLst>
      <p:ext uri="{BB962C8B-B14F-4D97-AF65-F5344CB8AC3E}">
        <p14:creationId xmlns:p14="http://schemas.microsoft.com/office/powerpoint/2010/main" val="404961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F765-E3B3-2F1C-A0BC-032334BC86F2}"/>
              </a:ext>
            </a:extLst>
          </p:cNvPr>
          <p:cNvSpPr>
            <a:spLocks noGrp="1"/>
          </p:cNvSpPr>
          <p:nvPr>
            <p:ph type="title"/>
          </p:nvPr>
        </p:nvSpPr>
        <p:spPr>
          <a:xfrm>
            <a:off x="550862" y="549276"/>
            <a:ext cx="2900261" cy="551938"/>
          </a:xfrm>
        </p:spPr>
        <p:txBody>
          <a:bodyPr anchor="ct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4" name="Rectangle 1">
            <a:extLst>
              <a:ext uri="{FF2B5EF4-FFF2-40B4-BE49-F238E27FC236}">
                <a16:creationId xmlns:a16="http://schemas.microsoft.com/office/drawing/2014/main" id="{D3397D6C-B92F-8A75-5BEA-AECF2210EBAE}"/>
              </a:ext>
            </a:extLst>
          </p:cNvPr>
          <p:cNvSpPr>
            <a:spLocks noGrp="1" noChangeArrowheads="1"/>
          </p:cNvSpPr>
          <p:nvPr>
            <p:ph idx="1"/>
          </p:nvPr>
        </p:nvSpPr>
        <p:spPr bwMode="auto">
          <a:xfrm>
            <a:off x="550862" y="1659436"/>
            <a:ext cx="107955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papers and other technical PDFs contain valuable knowledge but are often dense and lengthy.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 specific answers within these documents can be time-consuming and frustrating.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keyword search might not capture the nuances of complex questions asked in natural language. </a:t>
            </a:r>
          </a:p>
        </p:txBody>
      </p:sp>
      <p:sp>
        <p:nvSpPr>
          <p:cNvPr id="5" name="Title 1">
            <a:extLst>
              <a:ext uri="{FF2B5EF4-FFF2-40B4-BE49-F238E27FC236}">
                <a16:creationId xmlns:a16="http://schemas.microsoft.com/office/drawing/2014/main" id="{B48B7F79-E235-26ED-A736-E0FC3A049D3C}"/>
              </a:ext>
            </a:extLst>
          </p:cNvPr>
          <p:cNvSpPr txBox="1">
            <a:spLocks/>
          </p:cNvSpPr>
          <p:nvPr/>
        </p:nvSpPr>
        <p:spPr>
          <a:xfrm>
            <a:off x="550861" y="2936709"/>
            <a:ext cx="2900261" cy="551938"/>
          </a:xfrm>
          <a:prstGeom prst="rect">
            <a:avLst/>
          </a:prstGeom>
        </p:spPr>
        <p:txBody>
          <a:bodyPr vert="horz" wrap="square" lIns="0" tIns="0" rIns="0" bIns="0" rtlCol="0" anchor="ctr"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Overview</a:t>
            </a:r>
          </a:p>
        </p:txBody>
      </p:sp>
      <p:sp>
        <p:nvSpPr>
          <p:cNvPr id="6" name="Rectangle 1">
            <a:extLst>
              <a:ext uri="{FF2B5EF4-FFF2-40B4-BE49-F238E27FC236}">
                <a16:creationId xmlns:a16="http://schemas.microsoft.com/office/drawing/2014/main" id="{2CF680F7-E60B-960F-D1A6-1D17D4068A39}"/>
              </a:ext>
            </a:extLst>
          </p:cNvPr>
          <p:cNvSpPr txBox="1">
            <a:spLocks noChangeArrowheads="1"/>
          </p:cNvSpPr>
          <p:nvPr/>
        </p:nvSpPr>
        <p:spPr bwMode="auto">
          <a:xfrm>
            <a:off x="550862" y="3427635"/>
            <a:ext cx="107955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1800" dirty="0">
                <a:solidFill>
                  <a:schemeClr val="tx1"/>
                </a:solidFill>
                <a:latin typeface="Times New Roman" panose="02020603050405020304" pitchFamily="18" charset="0"/>
                <a:cs typeface="Times New Roman" panose="02020603050405020304" pitchFamily="18" charset="0"/>
              </a:rPr>
              <a:t>Research AI is a web application built with Python and Streamlit. </a:t>
            </a:r>
          </a:p>
          <a:p>
            <a:pPr eaLnBrk="0" fontAlgn="base" hangingPunct="0">
              <a:lnSpc>
                <a:spcPct val="100000"/>
              </a:lnSpc>
              <a:spcBef>
                <a:spcPct val="0"/>
              </a:spcBef>
              <a:spcAft>
                <a:spcPct val="0"/>
              </a:spcAft>
            </a:pPr>
            <a:r>
              <a:rPr lang="en-US" altLang="en-US" sz="1800" dirty="0">
                <a:solidFill>
                  <a:schemeClr val="tx1"/>
                </a:solidFill>
                <a:latin typeface="Times New Roman" panose="02020603050405020304" pitchFamily="18" charset="0"/>
                <a:cs typeface="Times New Roman" panose="02020603050405020304" pitchFamily="18" charset="0"/>
              </a:rPr>
              <a:t>It uses Natural Language Processing, Large Language Models </a:t>
            </a:r>
            <a:r>
              <a:rPr lang="en-US" altLang="en-US" sz="1800" dirty="0" err="1">
                <a:solidFill>
                  <a:schemeClr val="tx1"/>
                </a:solidFill>
                <a:latin typeface="Times New Roman" panose="02020603050405020304" pitchFamily="18" charset="0"/>
                <a:cs typeface="Times New Roman" panose="02020603050405020304" pitchFamily="18" charset="0"/>
              </a:rPr>
              <a:t>etc</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9F71FE6-DE42-547F-5125-D71AD239D74E}"/>
              </a:ext>
            </a:extLst>
          </p:cNvPr>
          <p:cNvSpPr/>
          <p:nvPr/>
        </p:nvSpPr>
        <p:spPr>
          <a:xfrm>
            <a:off x="4616372" y="4333307"/>
            <a:ext cx="1936828"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PDF Processing</a:t>
            </a:r>
          </a:p>
        </p:txBody>
      </p:sp>
      <p:sp>
        <p:nvSpPr>
          <p:cNvPr id="8" name="Rectangle: Rounded Corners 7">
            <a:extLst>
              <a:ext uri="{FF2B5EF4-FFF2-40B4-BE49-F238E27FC236}">
                <a16:creationId xmlns:a16="http://schemas.microsoft.com/office/drawing/2014/main" id="{D28D3410-F48D-B68C-82EF-49AC223A85A8}"/>
              </a:ext>
            </a:extLst>
          </p:cNvPr>
          <p:cNvSpPr/>
          <p:nvPr/>
        </p:nvSpPr>
        <p:spPr>
          <a:xfrm>
            <a:off x="6921908" y="4942907"/>
            <a:ext cx="2054943"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Knowledge</a:t>
            </a:r>
          </a:p>
          <a:p>
            <a:pPr algn="ctr"/>
            <a:r>
              <a:rPr lang="en-US" dirty="0">
                <a:latin typeface="Times New Roman" panose="02020603050405020304" pitchFamily="18" charset="0"/>
                <a:cs typeface="Times New Roman" panose="02020603050405020304" pitchFamily="18" charset="0"/>
              </a:rPr>
              <a:t>Representation</a:t>
            </a:r>
          </a:p>
        </p:txBody>
      </p:sp>
      <p:sp>
        <p:nvSpPr>
          <p:cNvPr id="9" name="Rectangle: Rounded Corners 8">
            <a:extLst>
              <a:ext uri="{FF2B5EF4-FFF2-40B4-BE49-F238E27FC236}">
                <a16:creationId xmlns:a16="http://schemas.microsoft.com/office/drawing/2014/main" id="{A164E3DC-3898-2F75-F068-D76A8593D58A}"/>
              </a:ext>
            </a:extLst>
          </p:cNvPr>
          <p:cNvSpPr/>
          <p:nvPr/>
        </p:nvSpPr>
        <p:spPr>
          <a:xfrm>
            <a:off x="9522541" y="5552507"/>
            <a:ext cx="2054943"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Question</a:t>
            </a:r>
          </a:p>
          <a:p>
            <a:pPr algn="ctr"/>
            <a:r>
              <a:rPr lang="en-US" dirty="0">
                <a:latin typeface="Times New Roman" panose="02020603050405020304" pitchFamily="18" charset="0"/>
                <a:cs typeface="Times New Roman" panose="02020603050405020304" pitchFamily="18" charset="0"/>
              </a:rPr>
              <a:t>Answering</a:t>
            </a:r>
          </a:p>
        </p:txBody>
      </p:sp>
      <p:cxnSp>
        <p:nvCxnSpPr>
          <p:cNvPr id="11" name="Connector: Elbow 10">
            <a:extLst>
              <a:ext uri="{FF2B5EF4-FFF2-40B4-BE49-F238E27FC236}">
                <a16:creationId xmlns:a16="http://schemas.microsoft.com/office/drawing/2014/main" id="{B4CBA406-2F0C-E969-8E3A-E030688EDEDE}"/>
              </a:ext>
            </a:extLst>
          </p:cNvPr>
          <p:cNvCxnSpPr>
            <a:stCxn id="7" idx="3"/>
            <a:endCxn id="8" idx="1"/>
          </p:cNvCxnSpPr>
          <p:nvPr/>
        </p:nvCxnSpPr>
        <p:spPr>
          <a:xfrm>
            <a:off x="6553200" y="4638107"/>
            <a:ext cx="368708" cy="609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7C95A19-3BE7-C4A3-A056-48366FDCC1AE}"/>
              </a:ext>
            </a:extLst>
          </p:cNvPr>
          <p:cNvCxnSpPr>
            <a:stCxn id="8" idx="3"/>
            <a:endCxn id="9" idx="1"/>
          </p:cNvCxnSpPr>
          <p:nvPr/>
        </p:nvCxnSpPr>
        <p:spPr>
          <a:xfrm>
            <a:off x="8976851" y="5247707"/>
            <a:ext cx="545690" cy="609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760A87-17F8-8B2A-0808-6D794F2CAE64}"/>
              </a:ext>
            </a:extLst>
          </p:cNvPr>
          <p:cNvSpPr txBox="1"/>
          <p:nvPr/>
        </p:nvSpPr>
        <p:spPr>
          <a:xfrm>
            <a:off x="4832689" y="5198564"/>
            <a:ext cx="1504194" cy="461665"/>
          </a:xfrm>
          <a:prstGeom prst="rect">
            <a:avLst/>
          </a:prstGeom>
          <a:noFill/>
          <a:ln>
            <a:solidFill>
              <a:schemeClr val="tx1"/>
            </a:solidFill>
            <a:prstDash val="lgDash"/>
          </a:ln>
        </p:spPr>
        <p:txBody>
          <a:bodyPr wrap="none" rtlCol="0">
            <a:spAutoFit/>
          </a:bodyPr>
          <a:lstStyle/>
          <a:p>
            <a:r>
              <a:rPr lang="en-US" sz="1200" dirty="0"/>
              <a:t>Text Extraction</a:t>
            </a:r>
          </a:p>
          <a:p>
            <a:r>
              <a:rPr lang="en-US" sz="1200" dirty="0"/>
              <a:t>Text Preprocessing</a:t>
            </a:r>
          </a:p>
        </p:txBody>
      </p:sp>
      <p:cxnSp>
        <p:nvCxnSpPr>
          <p:cNvPr id="15" name="Straight Arrow Connector 14">
            <a:extLst>
              <a:ext uri="{FF2B5EF4-FFF2-40B4-BE49-F238E27FC236}">
                <a16:creationId xmlns:a16="http://schemas.microsoft.com/office/drawing/2014/main" id="{83E7F65B-AF0C-0130-8931-3D039242F4A0}"/>
              </a:ext>
            </a:extLst>
          </p:cNvPr>
          <p:cNvCxnSpPr>
            <a:stCxn id="3" idx="0"/>
            <a:endCxn id="7" idx="2"/>
          </p:cNvCxnSpPr>
          <p:nvPr/>
        </p:nvCxnSpPr>
        <p:spPr>
          <a:xfrm flipV="1">
            <a:off x="5584786" y="4942907"/>
            <a:ext cx="0" cy="25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D6A4A69-47B0-AC12-A6E5-E46D5009CB86}"/>
              </a:ext>
            </a:extLst>
          </p:cNvPr>
          <p:cNvSpPr txBox="1"/>
          <p:nvPr/>
        </p:nvSpPr>
        <p:spPr>
          <a:xfrm>
            <a:off x="7405000" y="5838941"/>
            <a:ext cx="1088760" cy="646331"/>
          </a:xfrm>
          <a:prstGeom prst="rect">
            <a:avLst/>
          </a:prstGeom>
          <a:noFill/>
          <a:ln>
            <a:solidFill>
              <a:schemeClr val="tx1"/>
            </a:solidFill>
            <a:prstDash val="lgDash"/>
          </a:ln>
        </p:spPr>
        <p:txBody>
          <a:bodyPr wrap="none" rtlCol="0">
            <a:spAutoFit/>
          </a:bodyPr>
          <a:lstStyle/>
          <a:p>
            <a:r>
              <a:rPr lang="en-US" sz="1200" dirty="0"/>
              <a:t>Chunking</a:t>
            </a:r>
          </a:p>
          <a:p>
            <a:r>
              <a:rPr lang="en-US" sz="1200" dirty="0"/>
              <a:t>Embeddings</a:t>
            </a:r>
          </a:p>
          <a:p>
            <a:r>
              <a:rPr lang="en-US" sz="1200" dirty="0"/>
              <a:t>VectorStore</a:t>
            </a:r>
          </a:p>
        </p:txBody>
      </p:sp>
      <p:cxnSp>
        <p:nvCxnSpPr>
          <p:cNvPr id="18" name="Straight Arrow Connector 17">
            <a:extLst>
              <a:ext uri="{FF2B5EF4-FFF2-40B4-BE49-F238E27FC236}">
                <a16:creationId xmlns:a16="http://schemas.microsoft.com/office/drawing/2014/main" id="{2842AA1F-3CC6-25FC-0B7E-E5FD318C4F93}"/>
              </a:ext>
            </a:extLst>
          </p:cNvPr>
          <p:cNvCxnSpPr>
            <a:cxnSpLocks/>
            <a:stCxn id="17" idx="0"/>
            <a:endCxn id="8" idx="2"/>
          </p:cNvCxnSpPr>
          <p:nvPr/>
        </p:nvCxnSpPr>
        <p:spPr>
          <a:xfrm flipV="1">
            <a:off x="7949380" y="5552507"/>
            <a:ext cx="0" cy="28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D70A16-B12B-433B-B0E6-BC1C20AAEE16}"/>
              </a:ext>
            </a:extLst>
          </p:cNvPr>
          <p:cNvSpPr txBox="1"/>
          <p:nvPr/>
        </p:nvSpPr>
        <p:spPr>
          <a:xfrm>
            <a:off x="9639122" y="4984609"/>
            <a:ext cx="1821781" cy="276999"/>
          </a:xfrm>
          <a:prstGeom prst="rect">
            <a:avLst/>
          </a:prstGeom>
          <a:noFill/>
          <a:ln>
            <a:solidFill>
              <a:schemeClr val="tx1"/>
            </a:solidFill>
            <a:prstDash val="lgDash"/>
          </a:ln>
        </p:spPr>
        <p:txBody>
          <a:bodyPr wrap="none" rtlCol="0">
            <a:spAutoFit/>
          </a:bodyPr>
          <a:lstStyle/>
          <a:p>
            <a:r>
              <a:rPr lang="en-US" sz="1200" dirty="0"/>
              <a:t>Large Language Model</a:t>
            </a:r>
          </a:p>
        </p:txBody>
      </p:sp>
      <p:cxnSp>
        <p:nvCxnSpPr>
          <p:cNvPr id="23" name="Straight Arrow Connector 22">
            <a:extLst>
              <a:ext uri="{FF2B5EF4-FFF2-40B4-BE49-F238E27FC236}">
                <a16:creationId xmlns:a16="http://schemas.microsoft.com/office/drawing/2014/main" id="{9D00314C-582E-C590-E326-32610D15816D}"/>
              </a:ext>
            </a:extLst>
          </p:cNvPr>
          <p:cNvCxnSpPr>
            <a:stCxn id="21" idx="2"/>
            <a:endCxn id="9" idx="0"/>
          </p:cNvCxnSpPr>
          <p:nvPr/>
        </p:nvCxnSpPr>
        <p:spPr>
          <a:xfrm>
            <a:off x="10550013" y="5261608"/>
            <a:ext cx="0" cy="29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4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95CCD95-355B-AFC5-228A-515D9A10CC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664" y="1770354"/>
            <a:ext cx="10628671" cy="4261190"/>
          </a:xfrm>
          <a:prstGeom prst="rect">
            <a:avLst/>
          </a:prstGeom>
        </p:spPr>
      </p:pic>
      <p:sp>
        <p:nvSpPr>
          <p:cNvPr id="6" name="Title 1">
            <a:extLst>
              <a:ext uri="{FF2B5EF4-FFF2-40B4-BE49-F238E27FC236}">
                <a16:creationId xmlns:a16="http://schemas.microsoft.com/office/drawing/2014/main" id="{FCF8C29D-20BF-0212-40CB-0735AF131C80}"/>
              </a:ext>
            </a:extLst>
          </p:cNvPr>
          <p:cNvSpPr>
            <a:spLocks noGrp="1"/>
          </p:cNvSpPr>
          <p:nvPr>
            <p:ph type="title"/>
          </p:nvPr>
        </p:nvSpPr>
        <p:spPr>
          <a:xfrm>
            <a:off x="609855" y="431289"/>
            <a:ext cx="2900261" cy="551938"/>
          </a:xfrm>
        </p:spPr>
        <p:txBody>
          <a:bodyPr anchor="ctr">
            <a:normAutofit/>
          </a:bodyPr>
          <a:lstStyle/>
          <a:p>
            <a:r>
              <a:rPr lang="en-US" sz="2400" dirty="0">
                <a:latin typeface="Times New Roman" panose="02020603050405020304" pitchFamily="18" charset="0"/>
                <a:cs typeface="Times New Roman" panose="02020603050405020304" pitchFamily="18" charset="0"/>
              </a:rPr>
              <a:t>Framework</a:t>
            </a:r>
          </a:p>
        </p:txBody>
      </p:sp>
    </p:spTree>
    <p:extLst>
      <p:ext uri="{BB962C8B-B14F-4D97-AF65-F5344CB8AC3E}">
        <p14:creationId xmlns:p14="http://schemas.microsoft.com/office/powerpoint/2010/main" val="373495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1AA410-C314-F1DC-5585-29CD78B63016}"/>
              </a:ext>
            </a:extLst>
          </p:cNvPr>
          <p:cNvSpPr>
            <a:spLocks noGrp="1"/>
          </p:cNvSpPr>
          <p:nvPr>
            <p:ph type="title"/>
          </p:nvPr>
        </p:nvSpPr>
        <p:spPr>
          <a:xfrm>
            <a:off x="580359" y="500114"/>
            <a:ext cx="2900261" cy="551938"/>
          </a:xfrm>
        </p:spPr>
        <p:txBody>
          <a:bodyPr anchor="ctr">
            <a:normAutofit/>
          </a:bodyPr>
          <a:lstStyle/>
          <a:p>
            <a:r>
              <a:rPr lang="en-US" sz="2400" dirty="0">
                <a:latin typeface="Times New Roman" panose="02020603050405020304" pitchFamily="18" charset="0"/>
                <a:cs typeface="Times New Roman" panose="02020603050405020304" pitchFamily="18" charset="0"/>
              </a:rPr>
              <a:t>PDF Processing</a:t>
            </a:r>
          </a:p>
        </p:txBody>
      </p:sp>
      <p:sp>
        <p:nvSpPr>
          <p:cNvPr id="5" name="Rectangle 1">
            <a:extLst>
              <a:ext uri="{FF2B5EF4-FFF2-40B4-BE49-F238E27FC236}">
                <a16:creationId xmlns:a16="http://schemas.microsoft.com/office/drawing/2014/main" id="{2CE631B0-A46F-96DB-3855-D4EA2CA2482B}"/>
              </a:ext>
            </a:extLst>
          </p:cNvPr>
          <p:cNvSpPr>
            <a:spLocks noGrp="1" noChangeArrowheads="1"/>
          </p:cNvSpPr>
          <p:nvPr>
            <p:ph idx="1"/>
          </p:nvPr>
        </p:nvSpPr>
        <p:spPr bwMode="auto">
          <a:xfrm>
            <a:off x="580359" y="1813173"/>
            <a:ext cx="10795564"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0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Extraction:</a:t>
            </a:r>
          </a:p>
          <a:p>
            <a:pPr lvl="1"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Uses pdfplumber library to extract raw text from PDFs</a:t>
            </a:r>
          </a:p>
          <a:p>
            <a:pPr lvl="1"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Handles various PDF formats and potential errors. </a:t>
            </a:r>
          </a:p>
          <a:p>
            <a:pPr marL="457200" lvl="1" indent="0" algn="just" eaLnBrk="0" fontAlgn="base" hangingPunct="0">
              <a:lnSpc>
                <a:spcPct val="100000"/>
              </a:lnSpc>
              <a:spcBef>
                <a:spcPct val="0"/>
              </a:spcBef>
              <a:spcAft>
                <a:spcPct val="0"/>
              </a:spcAft>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228600" lvl="1" algn="just" eaLnBrk="0" fontAlgn="base" hangingPunct="0">
              <a:lnSpc>
                <a:spcPct val="100000"/>
              </a:lnSpc>
              <a:spcBef>
                <a:spcPct val="0"/>
              </a:spcBef>
              <a:spcAft>
                <a:spcPct val="0"/>
              </a:spcAft>
            </a:pPr>
            <a:r>
              <a:rPr lang="en-US" altLang="en-US" sz="2000" u="sng" dirty="0">
                <a:solidFill>
                  <a:schemeClr val="tx1"/>
                </a:solidFill>
                <a:latin typeface="Times New Roman" panose="02020603050405020304" pitchFamily="18" charset="0"/>
                <a:cs typeface="Times New Roman" panose="02020603050405020304" pitchFamily="18" charset="0"/>
              </a:rPr>
              <a:t>Cleaning:</a:t>
            </a:r>
          </a:p>
          <a:p>
            <a:pPr lvl="1"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The </a:t>
            </a:r>
            <a:r>
              <a:rPr lang="en-US" altLang="en-US" sz="1800" dirty="0" err="1">
                <a:solidFill>
                  <a:schemeClr val="tx1"/>
                </a:solidFill>
                <a:latin typeface="Times New Roman" panose="02020603050405020304" pitchFamily="18" charset="0"/>
                <a:cs typeface="Times New Roman" panose="02020603050405020304" pitchFamily="18" charset="0"/>
              </a:rPr>
              <a:t>clean_text</a:t>
            </a:r>
            <a:r>
              <a:rPr lang="en-US" altLang="en-US" sz="1800" dirty="0">
                <a:solidFill>
                  <a:schemeClr val="tx1"/>
                </a:solidFill>
                <a:latin typeface="Times New Roman" panose="02020603050405020304" pitchFamily="18" charset="0"/>
                <a:cs typeface="Times New Roman" panose="02020603050405020304" pitchFamily="18" charset="0"/>
              </a:rPr>
              <a:t> function preprocesses text by converting it to lowercase and removing various patterns including emails, HTML tags, non-ASCII characters, and references to figures, tables, and equations.</a:t>
            </a:r>
          </a:p>
          <a:p>
            <a:pPr lvl="1"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It efficiently cleans text by stripping away unnecessary metadata, formatting elements, and other non-essential content that can interfere with data analysis.</a:t>
            </a:r>
          </a:p>
          <a:p>
            <a:pPr lvl="1" algn="just" eaLnBrk="0" fontAlgn="base" hangingPunct="0">
              <a:lnSpc>
                <a:spcPct val="100000"/>
              </a:lnSpc>
              <a:spcBef>
                <a:spcPct val="0"/>
              </a:spcBef>
              <a:spcAft>
                <a:spcPct val="0"/>
              </a:spcAft>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The function also normalizes whitespace by condensing multiple spaces into a single space and removing leading/trailing spaces, ensuring a clean and uniform text output.</a:t>
            </a:r>
          </a:p>
        </p:txBody>
      </p:sp>
    </p:spTree>
    <p:extLst>
      <p:ext uri="{BB962C8B-B14F-4D97-AF65-F5344CB8AC3E}">
        <p14:creationId xmlns:p14="http://schemas.microsoft.com/office/powerpoint/2010/main" val="6642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29357-62E7-BFE9-E0B8-2C89D010A984}"/>
              </a:ext>
            </a:extLst>
          </p:cNvPr>
          <p:cNvSpPr>
            <a:spLocks noGrp="1"/>
          </p:cNvSpPr>
          <p:nvPr>
            <p:ph type="title"/>
          </p:nvPr>
        </p:nvSpPr>
        <p:spPr>
          <a:xfrm>
            <a:off x="550863" y="290104"/>
            <a:ext cx="3470531" cy="551938"/>
          </a:xfrm>
        </p:spPr>
        <p:txBody>
          <a:bodyPr anchor="ctr">
            <a:normAutofit/>
          </a:bodyPr>
          <a:lstStyle/>
          <a:p>
            <a:r>
              <a:rPr lang="en-US" sz="2400" dirty="0">
                <a:latin typeface="Times New Roman" panose="02020603050405020304" pitchFamily="18" charset="0"/>
                <a:cs typeface="Times New Roman" panose="02020603050405020304" pitchFamily="18" charset="0"/>
              </a:rPr>
              <a:t>Knowledge Representation</a:t>
            </a:r>
          </a:p>
        </p:txBody>
      </p:sp>
      <p:sp>
        <p:nvSpPr>
          <p:cNvPr id="5" name="Content Placeholder 2">
            <a:extLst>
              <a:ext uri="{FF2B5EF4-FFF2-40B4-BE49-F238E27FC236}">
                <a16:creationId xmlns:a16="http://schemas.microsoft.com/office/drawing/2014/main" id="{169F56B5-9142-2A03-C0A9-789F0F06FEC2}"/>
              </a:ext>
            </a:extLst>
          </p:cNvPr>
          <p:cNvSpPr>
            <a:spLocks noGrp="1"/>
          </p:cNvSpPr>
          <p:nvPr>
            <p:ph idx="1"/>
          </p:nvPr>
        </p:nvSpPr>
        <p:spPr>
          <a:xfrm>
            <a:off x="309845" y="3996813"/>
            <a:ext cx="11572309" cy="2639909"/>
          </a:xfrm>
        </p:spPr>
        <p:txBody>
          <a:bodyPr anchor="ctr">
            <a:normAutofit/>
          </a:bodyPr>
          <a:lstStyle/>
          <a:p>
            <a:r>
              <a:rPr lang="en-US" sz="2000" u="sng" dirty="0">
                <a:solidFill>
                  <a:schemeClr val="tx1"/>
                </a:solidFill>
                <a:latin typeface="Times New Roman" panose="02020603050405020304" pitchFamily="18" charset="0"/>
                <a:ea typeface="+mj-ea"/>
                <a:cs typeface="Times New Roman" panose="02020603050405020304" pitchFamily="18" charset="0"/>
              </a:rPr>
              <a:t>Embeddings &amp; Vector Store</a:t>
            </a:r>
            <a:r>
              <a:rPr lang="en-US" sz="2000" u="sng" dirty="0">
                <a:latin typeface="Times New Roman" panose="02020603050405020304" pitchFamily="18" charset="0"/>
                <a:cs typeface="Times New Roman" panose="02020603050405020304" pitchFamily="18" charset="0"/>
              </a:rPr>
              <a:t>:</a:t>
            </a:r>
          </a:p>
          <a:p>
            <a:pPr lvl="1" algn="just" eaLnBrk="0" fontAlgn="base" hangingPunct="0">
              <a:lnSpc>
                <a:spcPct val="100000"/>
              </a:lnSpc>
              <a:spcBef>
                <a:spcPct val="0"/>
              </a:spcBef>
              <a:spcAft>
                <a:spcPts val="2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function allows for the specification of an embedding model OpenAI embeddings.</a:t>
            </a:r>
          </a:p>
          <a:p>
            <a:pPr lvl="1" algn="just" eaLnBrk="0" fontAlgn="base" hangingPunct="0">
              <a:lnSpc>
                <a:spcPct val="100000"/>
              </a:lnSpc>
              <a:spcBef>
                <a:spcPct val="0"/>
              </a:spcBef>
              <a:spcAft>
                <a:spcPts val="2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It applies the initialized embeddings to the provided </a:t>
            </a:r>
            <a:r>
              <a:rPr lang="en-US" sz="1800" dirty="0" err="1">
                <a:solidFill>
                  <a:schemeClr val="tx1"/>
                </a:solidFill>
                <a:latin typeface="Times New Roman" panose="02020603050405020304" pitchFamily="18" charset="0"/>
                <a:cs typeface="Times New Roman" panose="02020603050405020304" pitchFamily="18" charset="0"/>
              </a:rPr>
              <a:t>text_chunks</a:t>
            </a:r>
            <a:r>
              <a:rPr lang="en-US" sz="1800" dirty="0">
                <a:solidFill>
                  <a:schemeClr val="tx1"/>
                </a:solidFill>
                <a:latin typeface="Times New Roman" panose="02020603050405020304" pitchFamily="18" charset="0"/>
                <a:cs typeface="Times New Roman" panose="02020603050405020304" pitchFamily="18" charset="0"/>
              </a:rPr>
              <a:t> to convert them into a high-dimensional vector space.</a:t>
            </a:r>
          </a:p>
          <a:p>
            <a:pPr lvl="1" algn="just" eaLnBrk="0" fontAlgn="base" hangingPunct="0">
              <a:lnSpc>
                <a:spcPct val="100000"/>
              </a:lnSpc>
              <a:spcBef>
                <a:spcPct val="0"/>
              </a:spcBef>
              <a:spcAft>
                <a:spcPts val="2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Utilizes FAISS (Facebook AI Similarity Search) to efficiently store and manage these embeddings in a vector store, facilitating quick retrieval and similarity searches.</a:t>
            </a:r>
          </a:p>
          <a:p>
            <a:pPr lvl="1" algn="just" eaLnBrk="0" fontAlgn="base" hangingPunct="0">
              <a:lnSpc>
                <a:spcPct val="100000"/>
              </a:lnSpc>
              <a:spcBef>
                <a:spcPct val="0"/>
              </a:spcBef>
              <a:spcAft>
                <a:spcPts val="2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function includes error handling to log issues and raise an informative error if the vector store creation fails, aiding in troubleshooting potential issues with the embedding models or input data.</a:t>
            </a:r>
          </a:p>
        </p:txBody>
      </p:sp>
      <p:sp>
        <p:nvSpPr>
          <p:cNvPr id="7" name="TextBox 6">
            <a:extLst>
              <a:ext uri="{FF2B5EF4-FFF2-40B4-BE49-F238E27FC236}">
                <a16:creationId xmlns:a16="http://schemas.microsoft.com/office/drawing/2014/main" id="{AE0AFE43-305F-CC56-122B-AB2A9AC06066}"/>
              </a:ext>
            </a:extLst>
          </p:cNvPr>
          <p:cNvSpPr txBox="1"/>
          <p:nvPr/>
        </p:nvSpPr>
        <p:spPr>
          <a:xfrm>
            <a:off x="309845" y="993396"/>
            <a:ext cx="11572310" cy="2852063"/>
          </a:xfrm>
          <a:prstGeom prst="rect">
            <a:avLst/>
          </a:prstGeom>
          <a:noFill/>
        </p:spPr>
        <p:txBody>
          <a:bodyPr wrap="square">
            <a:spAutoFit/>
          </a:bodyPr>
          <a:lstStyle/>
          <a:p>
            <a:pPr marL="228600" lvl="1" indent="-228600" fontAlgn="base">
              <a:lnSpc>
                <a:spcPct val="110000"/>
              </a:lnSpc>
              <a:spcBef>
                <a:spcPts val="1000"/>
              </a:spcBef>
              <a:spcAft>
                <a:spcPts val="800"/>
              </a:spcAft>
              <a:buFont typeface="Arial" panose="020B0604020202020204" pitchFamily="34" charset="0"/>
              <a:buChar char="•"/>
            </a:pPr>
            <a:r>
              <a:rPr lang="en-US" sz="2000" u="sng" dirty="0">
                <a:latin typeface="Times New Roman" panose="02020603050405020304" pitchFamily="18" charset="0"/>
                <a:ea typeface="+mj-ea"/>
                <a:cs typeface="Times New Roman" panose="02020603050405020304" pitchFamily="18" charset="0"/>
              </a:rPr>
              <a:t>Chunking:</a:t>
            </a:r>
          </a:p>
          <a:p>
            <a:pPr marL="685800" lvl="1" indent="-228600" algn="just" eaLnBrk="0" fontAlgn="base" hangingPunct="0">
              <a:spcBef>
                <a:spcPct val="0"/>
              </a:spcBef>
              <a:spcAft>
                <a:spcPts val="2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get_text_chunks</a:t>
            </a:r>
            <a:r>
              <a:rPr lang="en-US" dirty="0">
                <a:latin typeface="Times New Roman" panose="02020603050405020304" pitchFamily="18" charset="0"/>
                <a:cs typeface="Times New Roman" panose="02020603050405020304" pitchFamily="18" charset="0"/>
              </a:rPr>
              <a:t> function segments text into sections using headers like Abstract, Introduction, Methods, etc., and further divides these sections into manageable chunks that adhere to a predefined size limit.</a:t>
            </a:r>
          </a:p>
          <a:p>
            <a:pPr marL="685800" lvl="1" indent="-228600" algn="just" eaLnBrk="0" fontAlgn="base" hangingPunct="0">
              <a:spcBef>
                <a:spcPct val="0"/>
              </a:spcBef>
              <a:spcAft>
                <a:spcPts val="2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Pattern Detection and Sectioning:</a:t>
            </a:r>
          </a:p>
          <a:p>
            <a:pPr marL="685800" lvl="1" indent="-228600" algn="just" eaLnBrk="0" fontAlgn="base" hangingPunct="0">
              <a:spcBef>
                <a:spcPct val="0"/>
              </a:spcBef>
              <a:spcAft>
                <a:spcPts val="2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Utilizes regular expressions to detect and split text at headers case-insensitively, ensuring each identified section starts on a new line for precise sectioning.</a:t>
            </a:r>
          </a:p>
          <a:p>
            <a:pPr marL="685800" lvl="1" indent="-228600" algn="just" eaLnBrk="0" fontAlgn="base" hangingPunct="0">
              <a:spcBef>
                <a:spcPct val="0"/>
              </a:spcBef>
              <a:spcAft>
                <a:spcPts val="2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Chunk Processing and Output:</a:t>
            </a:r>
          </a:p>
          <a:p>
            <a:pPr marL="685800" lvl="1" indent="-228600" algn="just" eaLnBrk="0" fontAlgn="base" hangingPunct="0">
              <a:spcBef>
                <a:spcPct val="0"/>
              </a:spcBef>
              <a:spcAft>
                <a:spcPts val="2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Dynamically accumulates words into chunks, starting a new chunk when the size limit is reached, with each chunk meticulously recorded with its content and exact location offsets for easy retrieval and analysis.</a:t>
            </a:r>
          </a:p>
        </p:txBody>
      </p:sp>
    </p:spTree>
    <p:extLst>
      <p:ext uri="{BB962C8B-B14F-4D97-AF65-F5344CB8AC3E}">
        <p14:creationId xmlns:p14="http://schemas.microsoft.com/office/powerpoint/2010/main" val="36226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062B130-F9E0-37A2-2690-A5731E7814CB}"/>
              </a:ext>
            </a:extLst>
          </p:cNvPr>
          <p:cNvSpPr>
            <a:spLocks noGrp="1"/>
          </p:cNvSpPr>
          <p:nvPr>
            <p:ph type="title"/>
          </p:nvPr>
        </p:nvSpPr>
        <p:spPr>
          <a:xfrm>
            <a:off x="550863" y="290104"/>
            <a:ext cx="2959253" cy="551938"/>
          </a:xfrm>
        </p:spPr>
        <p:txBody>
          <a:bodyPr anchor="ctr">
            <a:normAutofit/>
          </a:bodyPr>
          <a:lstStyle/>
          <a:p>
            <a:pPr algn="ctr"/>
            <a:r>
              <a:rPr lang="en-US" sz="2400" dirty="0">
                <a:latin typeface="Times New Roman" panose="02020603050405020304" pitchFamily="18" charset="0"/>
                <a:cs typeface="Times New Roman" panose="02020603050405020304" pitchFamily="18" charset="0"/>
              </a:rPr>
              <a:t>Question Answering</a:t>
            </a:r>
          </a:p>
        </p:txBody>
      </p:sp>
      <p:sp>
        <p:nvSpPr>
          <p:cNvPr id="9" name="TextBox 8">
            <a:extLst>
              <a:ext uri="{FF2B5EF4-FFF2-40B4-BE49-F238E27FC236}">
                <a16:creationId xmlns:a16="http://schemas.microsoft.com/office/drawing/2014/main" id="{F6D20839-F0B0-C151-6097-E29AF23DC4B1}"/>
              </a:ext>
            </a:extLst>
          </p:cNvPr>
          <p:cNvSpPr txBox="1"/>
          <p:nvPr/>
        </p:nvSpPr>
        <p:spPr>
          <a:xfrm>
            <a:off x="550863" y="1121215"/>
            <a:ext cx="11292220" cy="2899320"/>
          </a:xfrm>
          <a:prstGeom prst="rect">
            <a:avLst/>
          </a:prstGeom>
          <a:noFill/>
        </p:spPr>
        <p:txBody>
          <a:bodyPr wrap="square">
            <a:spAutoFit/>
          </a:bodyPr>
          <a:lstStyle/>
          <a:p>
            <a:pPr marL="228600" lvl="1" indent="-228600" algn="just" fontAlgn="base">
              <a:lnSpc>
                <a:spcPct val="110000"/>
              </a:lnSpc>
              <a:spcBef>
                <a:spcPts val="1000"/>
              </a:spcBef>
              <a:spcAft>
                <a:spcPts val="800"/>
              </a:spcAft>
              <a:buFont typeface="Arial" panose="020B0604020202020204" pitchFamily="34" charset="0"/>
              <a:buChar char="•"/>
            </a:pPr>
            <a:r>
              <a:rPr lang="en-US" sz="2000" u="sng" dirty="0">
                <a:latin typeface="Times New Roman" panose="02020603050405020304" pitchFamily="18" charset="0"/>
                <a:ea typeface="+mj-ea"/>
                <a:cs typeface="Times New Roman" panose="02020603050405020304" pitchFamily="18" charset="0"/>
              </a:rPr>
              <a:t>Function Overview: </a:t>
            </a:r>
            <a:r>
              <a:rPr lang="en-US" sz="2000" dirty="0">
                <a:latin typeface="Times New Roman" panose="02020603050405020304" pitchFamily="18" charset="0"/>
                <a:ea typeface="+mj-ea"/>
                <a:cs typeface="Times New Roman" panose="02020603050405020304" pitchFamily="18" charset="0"/>
              </a:rPr>
              <a:t>The </a:t>
            </a:r>
            <a:r>
              <a:rPr lang="en-US" sz="2000" dirty="0" err="1">
                <a:latin typeface="Times New Roman" panose="02020603050405020304" pitchFamily="18" charset="0"/>
                <a:ea typeface="+mj-ea"/>
                <a:cs typeface="Times New Roman" panose="02020603050405020304" pitchFamily="18" charset="0"/>
              </a:rPr>
              <a:t>get_conversation_chain</a:t>
            </a:r>
            <a:r>
              <a:rPr lang="en-US" sz="2000" dirty="0">
                <a:latin typeface="Times New Roman" panose="02020603050405020304" pitchFamily="18" charset="0"/>
                <a:ea typeface="+mj-ea"/>
                <a:cs typeface="Times New Roman" panose="02020603050405020304" pitchFamily="18" charset="0"/>
              </a:rPr>
              <a:t> function integrates a </a:t>
            </a:r>
            <a:r>
              <a:rPr lang="en-US" sz="2000" dirty="0" err="1">
                <a:latin typeface="Times New Roman" panose="02020603050405020304" pitchFamily="18" charset="0"/>
                <a:ea typeface="+mj-ea"/>
                <a:cs typeface="Times New Roman" panose="02020603050405020304" pitchFamily="18" charset="0"/>
              </a:rPr>
              <a:t>ChatOpenAI</a:t>
            </a:r>
            <a:r>
              <a:rPr lang="en-US" sz="2000" dirty="0">
                <a:latin typeface="Times New Roman" panose="02020603050405020304" pitchFamily="18" charset="0"/>
                <a:ea typeface="+mj-ea"/>
                <a:cs typeface="Times New Roman" panose="02020603050405020304" pitchFamily="18" charset="0"/>
              </a:rPr>
              <a:t> language model with a vector-based retriever and a conversation memory buffer to enhance conversational AI capabilities.</a:t>
            </a:r>
          </a:p>
          <a:p>
            <a:pPr marL="228600" lvl="1" indent="-228600" algn="just" fontAlgn="base">
              <a:lnSpc>
                <a:spcPct val="110000"/>
              </a:lnSpc>
              <a:spcBef>
                <a:spcPts val="1000"/>
              </a:spcBef>
              <a:spcAft>
                <a:spcPts val="800"/>
              </a:spcAft>
              <a:buFont typeface="Arial" panose="020B0604020202020204" pitchFamily="34" charset="0"/>
              <a:buChar char="•"/>
            </a:pPr>
            <a:r>
              <a:rPr lang="en-US" sz="2000" u="sng" dirty="0">
                <a:latin typeface="Times New Roman" panose="02020603050405020304" pitchFamily="18" charset="0"/>
                <a:ea typeface="+mj-ea"/>
                <a:cs typeface="Times New Roman" panose="02020603050405020304" pitchFamily="18" charset="0"/>
              </a:rPr>
              <a:t>Component Setup:</a:t>
            </a:r>
            <a:r>
              <a:rPr lang="en-US" sz="2000" dirty="0">
                <a:latin typeface="Times New Roman" panose="02020603050405020304" pitchFamily="18" charset="0"/>
                <a:ea typeface="+mj-ea"/>
                <a:cs typeface="Times New Roman" panose="02020603050405020304" pitchFamily="18" charset="0"/>
              </a:rPr>
              <a:t> It initializes a language model and a memory buffer that stores and returns chat history, ensuring context-rich interactions.</a:t>
            </a:r>
          </a:p>
          <a:p>
            <a:pPr marL="228600" lvl="1" indent="-228600" algn="just" fontAlgn="base">
              <a:lnSpc>
                <a:spcPct val="110000"/>
              </a:lnSpc>
              <a:spcBef>
                <a:spcPts val="1000"/>
              </a:spcBef>
              <a:spcAft>
                <a:spcPts val="800"/>
              </a:spcAft>
              <a:buFont typeface="Arial" panose="020B0604020202020204" pitchFamily="34" charset="0"/>
              <a:buChar char="•"/>
            </a:pPr>
            <a:r>
              <a:rPr lang="en-US" sz="2000" u="sng" dirty="0">
                <a:latin typeface="Times New Roman" panose="02020603050405020304" pitchFamily="18" charset="0"/>
                <a:ea typeface="+mj-ea"/>
                <a:cs typeface="Times New Roman" panose="02020603050405020304" pitchFamily="18" charset="0"/>
              </a:rPr>
              <a:t>Conversational Chain Creation</a:t>
            </a:r>
            <a:r>
              <a:rPr lang="en-US" sz="2000" dirty="0">
                <a:latin typeface="Times New Roman" panose="02020603050405020304" pitchFamily="18" charset="0"/>
                <a:ea typeface="+mj-ea"/>
                <a:cs typeface="Times New Roman" panose="02020603050405020304" pitchFamily="18" charset="0"/>
              </a:rPr>
              <a:t>: The function combines these components using </a:t>
            </a:r>
            <a:r>
              <a:rPr lang="en-US" sz="2000" dirty="0" err="1">
                <a:latin typeface="Times New Roman" panose="02020603050405020304" pitchFamily="18" charset="0"/>
                <a:ea typeface="+mj-ea"/>
                <a:cs typeface="Times New Roman" panose="02020603050405020304" pitchFamily="18" charset="0"/>
              </a:rPr>
              <a:t>ConversationalRetrievalChain</a:t>
            </a:r>
            <a:r>
              <a:rPr lang="en-US" sz="2000" dirty="0">
                <a:latin typeface="Times New Roman" panose="02020603050405020304" pitchFamily="18" charset="0"/>
                <a:ea typeface="+mj-ea"/>
                <a:cs typeface="Times New Roman" panose="02020603050405020304" pitchFamily="18" charset="0"/>
              </a:rPr>
              <a:t>, enabling the language model to retrieve relevant information based on query similarity for effective communication.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58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42E33-271B-BC59-1746-BBB16835217E}"/>
              </a:ext>
            </a:extLst>
          </p:cNvPr>
          <p:cNvPicPr>
            <a:picLocks noChangeAspect="1"/>
          </p:cNvPicPr>
          <p:nvPr/>
        </p:nvPicPr>
        <p:blipFill>
          <a:blip r:embed="rId2"/>
          <a:stretch>
            <a:fillRect/>
          </a:stretch>
        </p:blipFill>
        <p:spPr>
          <a:xfrm>
            <a:off x="375826" y="1317523"/>
            <a:ext cx="6548011" cy="3382809"/>
          </a:xfrm>
          <a:prstGeom prst="rect">
            <a:avLst/>
          </a:prstGeom>
          <a:ln>
            <a:solidFill>
              <a:schemeClr val="tx1"/>
            </a:solidFill>
          </a:ln>
        </p:spPr>
      </p:pic>
      <p:pic>
        <p:nvPicPr>
          <p:cNvPr id="7" name="Picture 6">
            <a:extLst>
              <a:ext uri="{FF2B5EF4-FFF2-40B4-BE49-F238E27FC236}">
                <a16:creationId xmlns:a16="http://schemas.microsoft.com/office/drawing/2014/main" id="{EC5FD88C-924E-D0FC-F2BD-0F9CA5280B08}"/>
              </a:ext>
            </a:extLst>
          </p:cNvPr>
          <p:cNvPicPr>
            <a:picLocks noChangeAspect="1"/>
          </p:cNvPicPr>
          <p:nvPr/>
        </p:nvPicPr>
        <p:blipFill>
          <a:blip r:embed="rId3"/>
          <a:stretch>
            <a:fillRect/>
          </a:stretch>
        </p:blipFill>
        <p:spPr>
          <a:xfrm>
            <a:off x="4592673" y="3185652"/>
            <a:ext cx="7223501" cy="3382809"/>
          </a:xfrm>
          <a:prstGeom prst="rect">
            <a:avLst/>
          </a:prstGeom>
          <a:ln>
            <a:solidFill>
              <a:schemeClr val="tx1"/>
            </a:solidFill>
          </a:ln>
        </p:spPr>
      </p:pic>
      <p:sp>
        <p:nvSpPr>
          <p:cNvPr id="8" name="Title 1">
            <a:extLst>
              <a:ext uri="{FF2B5EF4-FFF2-40B4-BE49-F238E27FC236}">
                <a16:creationId xmlns:a16="http://schemas.microsoft.com/office/drawing/2014/main" id="{563E21C5-E411-611F-2C1D-ED7C6E7A7A20}"/>
              </a:ext>
            </a:extLst>
          </p:cNvPr>
          <p:cNvSpPr>
            <a:spLocks noGrp="1"/>
          </p:cNvSpPr>
          <p:nvPr>
            <p:ph type="title"/>
          </p:nvPr>
        </p:nvSpPr>
        <p:spPr>
          <a:xfrm>
            <a:off x="501703" y="358930"/>
            <a:ext cx="2005524" cy="551938"/>
          </a:xfrm>
        </p:spPr>
        <p:txBody>
          <a:bodyPr anchor="ctr">
            <a:normAutofit/>
          </a:bodyPr>
          <a:lstStyle/>
          <a:p>
            <a:pPr algn="ctr"/>
            <a:r>
              <a:rPr lang="en-US" sz="2400"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321551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55D07-E159-8CAD-F0E6-F141DE89192C}"/>
              </a:ext>
            </a:extLst>
          </p:cNvPr>
          <p:cNvSpPr txBox="1"/>
          <p:nvPr/>
        </p:nvSpPr>
        <p:spPr>
          <a:xfrm>
            <a:off x="639097" y="835742"/>
            <a:ext cx="7074437" cy="369332"/>
          </a:xfrm>
          <a:prstGeom prst="rect">
            <a:avLst/>
          </a:prstGeom>
          <a:noFill/>
        </p:spPr>
        <p:txBody>
          <a:bodyPr wrap="none" rtlCol="0">
            <a:spAutoFit/>
          </a:bodyPr>
          <a:lstStyle/>
          <a:p>
            <a:r>
              <a:rPr lang="en-US" dirty="0"/>
              <a:t>Source Code: </a:t>
            </a:r>
            <a:r>
              <a:rPr lang="en-US" dirty="0">
                <a:hlinkClick r:id="rId3"/>
              </a:rPr>
              <a:t>https://github.com/rajeshwar-vempaty/NLP_Project</a:t>
            </a:r>
            <a:endParaRPr lang="en-US" dirty="0"/>
          </a:p>
        </p:txBody>
      </p:sp>
      <p:sp>
        <p:nvSpPr>
          <p:cNvPr id="5" name="TextBox 4">
            <a:extLst>
              <a:ext uri="{FF2B5EF4-FFF2-40B4-BE49-F238E27FC236}">
                <a16:creationId xmlns:a16="http://schemas.microsoft.com/office/drawing/2014/main" id="{EE75605F-5BBF-D128-7014-F962D76EBB5B}"/>
              </a:ext>
            </a:extLst>
          </p:cNvPr>
          <p:cNvSpPr txBox="1"/>
          <p:nvPr/>
        </p:nvSpPr>
        <p:spPr>
          <a:xfrm>
            <a:off x="639097" y="1425678"/>
            <a:ext cx="10457309" cy="923330"/>
          </a:xfrm>
          <a:prstGeom prst="rect">
            <a:avLst/>
          </a:prstGeom>
          <a:noFill/>
        </p:spPr>
        <p:txBody>
          <a:bodyPr wrap="square" rtlCol="0">
            <a:spAutoFit/>
          </a:bodyPr>
          <a:lstStyle/>
          <a:p>
            <a:r>
              <a:rPr lang="en-US" dirty="0"/>
              <a:t>Presentation Recording: </a:t>
            </a:r>
            <a:r>
              <a:rPr lang="en-US" dirty="0">
                <a:hlinkClick r:id="rId4"/>
              </a:rPr>
              <a:t>https://fordham.zoom.us/rec/share/KcIFT70x4loveHwEEsqZxE5E0za8URcv6DScDRqXF5YYbXNpC85rbd2iXuRQArna.OrgQ_kPrupKUkFM4</a:t>
            </a:r>
            <a:endParaRPr lang="en-US" dirty="0"/>
          </a:p>
        </p:txBody>
      </p:sp>
      <p:sp>
        <p:nvSpPr>
          <p:cNvPr id="7" name="TextBox 6">
            <a:extLst>
              <a:ext uri="{FF2B5EF4-FFF2-40B4-BE49-F238E27FC236}">
                <a16:creationId xmlns:a16="http://schemas.microsoft.com/office/drawing/2014/main" id="{BEB44B10-69CB-1A13-A79F-B42EE2B4ABB5}"/>
              </a:ext>
            </a:extLst>
          </p:cNvPr>
          <p:cNvSpPr txBox="1"/>
          <p:nvPr/>
        </p:nvSpPr>
        <p:spPr>
          <a:xfrm>
            <a:off x="639097" y="2487250"/>
            <a:ext cx="2625212" cy="369332"/>
          </a:xfrm>
          <a:prstGeom prst="rect">
            <a:avLst/>
          </a:prstGeom>
          <a:noFill/>
        </p:spPr>
        <p:txBody>
          <a:bodyPr wrap="square">
            <a:spAutoFit/>
          </a:bodyPr>
          <a:lstStyle/>
          <a:p>
            <a:r>
              <a:rPr lang="en-US" dirty="0"/>
              <a:t>Passcode: %67%MZBL</a:t>
            </a:r>
          </a:p>
        </p:txBody>
      </p:sp>
    </p:spTree>
    <p:extLst>
      <p:ext uri="{BB962C8B-B14F-4D97-AF65-F5344CB8AC3E}">
        <p14:creationId xmlns:p14="http://schemas.microsoft.com/office/powerpoint/2010/main" val="1146151211"/>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213A21"/>
      </a:dk2>
      <a:lt2>
        <a:srgbClr val="E2E6E8"/>
      </a:lt2>
      <a:accent1>
        <a:srgbClr val="BE9A86"/>
      </a:accent1>
      <a:accent2>
        <a:srgbClr val="ADA176"/>
      </a:accent2>
      <a:accent3>
        <a:srgbClr val="A0A77F"/>
      </a:accent3>
      <a:accent4>
        <a:srgbClr val="8AAB75"/>
      </a:accent4>
      <a:accent5>
        <a:srgbClr val="81AD82"/>
      </a:accent5>
      <a:accent6>
        <a:srgbClr val="77AE8F"/>
      </a:accent6>
      <a:hlink>
        <a:srgbClr val="5A879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TotalTime>
  <Words>545</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Avenir Next LT Pro</vt:lpstr>
      <vt:lpstr>Times New Roman</vt:lpstr>
      <vt:lpstr>Wingdings</vt:lpstr>
      <vt:lpstr>3DFloatVTI</vt:lpstr>
      <vt:lpstr>Research AI: Answer Extraction from Research Papers </vt:lpstr>
      <vt:lpstr>Problem Statement</vt:lpstr>
      <vt:lpstr>Framework</vt:lpstr>
      <vt:lpstr>PDF Processing</vt:lpstr>
      <vt:lpstr>Knowledge Representation</vt:lpstr>
      <vt:lpstr>Question Answering</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AI: Answer Extraction from Research Papers </dc:title>
  <dc:creator>Rajeshwar Sai Anurag Vempaty</dc:creator>
  <cp:lastModifiedBy>Rajeshwar Sai Anurag Vempaty</cp:lastModifiedBy>
  <cp:revision>5</cp:revision>
  <dcterms:created xsi:type="dcterms:W3CDTF">2024-05-09T01:54:28Z</dcterms:created>
  <dcterms:modified xsi:type="dcterms:W3CDTF">2024-05-10T21:08:30Z</dcterms:modified>
</cp:coreProperties>
</file>