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949C1D-BE2D-4079-8D4C-73CC5E4751BE}" v="1830" dt="2025-09-13T06:59:02.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F7B2-C662-A6DD-352A-F5B134FA3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F69744-C92D-C498-C8B5-4597110FB1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8F4089-0474-B867-A285-F8BCBBBB3612}"/>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08764522-1CA5-FEF4-16AC-80C5E0545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D79A05-55E1-DFAE-907C-882DED8FF5BC}"/>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2248878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03FD-4B54-2870-C576-A977A390C9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AEDD10-8279-4511-C570-81E88D943A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F88930-8C5D-6213-EEAA-C640E5A85A06}"/>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6CAF21B8-199F-FFDE-1F53-98D11832C7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AC955-B344-5AB8-F18D-F69ACF6ABCEC}"/>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126773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EAE9A-7934-5957-0EA3-513A10027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46CA68-2B0B-5734-4A5E-B6DFEE6BE1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82656-EB49-B7F6-5751-9E3E8D165181}"/>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B53CCE59-B4EE-4B40-8AFA-588679A291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3DE167-BEAD-B2BD-6DBF-3FB65BCBE32D}"/>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42820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7018-04EE-95C1-F9FD-54C8D27EE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71562F-2E50-87A6-30AF-CE44BF434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A6F24C-27FD-4AA6-00FF-0F6B790CF7F2}"/>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E275D30D-B1A7-2489-CD3D-C51942DC2D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620CCE-1E2D-2AE1-73E3-57C6842B98F0}"/>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384563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E2FF2-B8E3-62C1-7CB7-E07724307F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BEB784-C8AE-B020-F36C-EC761BA9B9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5292B-328B-DEE6-6BB5-C7603684CDF9}"/>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4DB4D8CC-F1F1-145A-DB37-9AB2E70EC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CE7950-0A64-4AA9-1D8A-C23F7B78D6CB}"/>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1467988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A420-42BF-E5CF-DB30-0F63EF0BB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7751F7-E4DA-4794-438E-2B6A93A93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97F497-553E-6C04-6A1E-C3A9388C6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5E551A-BDD7-0F1A-4DF7-AC92D47974DB}"/>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6" name="Footer Placeholder 5">
            <a:extLst>
              <a:ext uri="{FF2B5EF4-FFF2-40B4-BE49-F238E27FC236}">
                <a16:creationId xmlns:a16="http://schemas.microsoft.com/office/drawing/2014/main" id="{A085B2A9-7B40-A984-32CE-EC592AD205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39FD2-75C5-0D1F-6F29-A9280227958F}"/>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30928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44BD-5B8E-6582-62DB-4164BD79B2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158918-4C16-FD35-905C-DF9030DB3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67AFBA-CF9F-3508-4005-C5235C887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35CADF-026D-92FD-DE6D-3054813B52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715C57-5D79-4151-F00F-F7CBA70EFE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B5AAAD4-2736-0691-9A6D-45E10F7939C5}"/>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8" name="Footer Placeholder 7">
            <a:extLst>
              <a:ext uri="{FF2B5EF4-FFF2-40B4-BE49-F238E27FC236}">
                <a16:creationId xmlns:a16="http://schemas.microsoft.com/office/drawing/2014/main" id="{4B42F404-F79E-7120-DEF3-BEF4E27C36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7D46A-1F29-591F-D8AE-53E01AC1C5EE}"/>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11843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6223-905C-DF57-FB91-DFB896659E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8D23BE-6FDB-6EE6-3B86-1A973EB91AAA}"/>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4" name="Footer Placeholder 3">
            <a:extLst>
              <a:ext uri="{FF2B5EF4-FFF2-40B4-BE49-F238E27FC236}">
                <a16:creationId xmlns:a16="http://schemas.microsoft.com/office/drawing/2014/main" id="{11409DB9-0E63-8E76-E364-FC0812C653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7B5833-F746-4751-2666-DAA7B4C8BDE8}"/>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2414753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26721-271A-D55B-4398-443E9D1CF11D}"/>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3" name="Footer Placeholder 2">
            <a:extLst>
              <a:ext uri="{FF2B5EF4-FFF2-40B4-BE49-F238E27FC236}">
                <a16:creationId xmlns:a16="http://schemas.microsoft.com/office/drawing/2014/main" id="{5AE5474C-BBAE-BDEF-0F62-E65360C7E5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596E74-F027-10CE-6895-89D7E809CF5F}"/>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1346007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D8609-3EDC-7780-4225-114CEE6B6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0E59A-332A-EF87-5B1E-A23DD9F14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55D1E6-D3B6-AB1F-FCBC-4F5F49961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FBB22-0AEC-A17F-9B9D-FE8259B88837}"/>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6" name="Footer Placeholder 5">
            <a:extLst>
              <a:ext uri="{FF2B5EF4-FFF2-40B4-BE49-F238E27FC236}">
                <a16:creationId xmlns:a16="http://schemas.microsoft.com/office/drawing/2014/main" id="{9A742E4B-583E-4E6F-9ABC-0F8D8239FA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9529F-EA2F-8E9E-1762-10B7C03C170A}"/>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194312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96EAC-8D7C-CB47-8EEB-4D2E58E70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286C58-818B-1D9E-BB67-FF7D7A0208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33DA7291-92C3-B095-1C71-A37039129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6DF5A2-7A2F-6B83-9E99-5C1313F36ECE}"/>
              </a:ext>
            </a:extLst>
          </p:cNvPr>
          <p:cNvSpPr>
            <a:spLocks noGrp="1"/>
          </p:cNvSpPr>
          <p:nvPr>
            <p:ph type="dt" sz="half" idx="10"/>
          </p:nvPr>
        </p:nvSpPr>
        <p:spPr/>
        <p:txBody>
          <a:bodyPr/>
          <a:lstStyle/>
          <a:p>
            <a:fld id="{9308FAEC-EB46-4574-8884-547269C56169}" type="datetimeFigureOut">
              <a:rPr lang="en-IN" smtClean="0"/>
              <a:t>13-09-2025</a:t>
            </a:fld>
            <a:endParaRPr lang="en-IN"/>
          </a:p>
        </p:txBody>
      </p:sp>
      <p:sp>
        <p:nvSpPr>
          <p:cNvPr id="6" name="Footer Placeholder 5">
            <a:extLst>
              <a:ext uri="{FF2B5EF4-FFF2-40B4-BE49-F238E27FC236}">
                <a16:creationId xmlns:a16="http://schemas.microsoft.com/office/drawing/2014/main" id="{575789FB-CE66-40D4-62F5-C64A97DCC9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D75144-0E23-8B1F-EB26-300A37293644}"/>
              </a:ext>
            </a:extLst>
          </p:cNvPr>
          <p:cNvSpPr>
            <a:spLocks noGrp="1"/>
          </p:cNvSpPr>
          <p:nvPr>
            <p:ph type="sldNum" sz="quarter" idx="12"/>
          </p:nvPr>
        </p:nvSpPr>
        <p:spPr/>
        <p:txBody>
          <a:bodyPr/>
          <a:lstStyle/>
          <a:p>
            <a:fld id="{0B265A50-0683-47C5-81C3-0D0F9145F5DA}" type="slidenum">
              <a:rPr lang="en-IN" smtClean="0"/>
              <a:t>‹#›</a:t>
            </a:fld>
            <a:endParaRPr lang="en-IN"/>
          </a:p>
        </p:txBody>
      </p:sp>
    </p:spTree>
    <p:extLst>
      <p:ext uri="{BB962C8B-B14F-4D97-AF65-F5344CB8AC3E}">
        <p14:creationId xmlns:p14="http://schemas.microsoft.com/office/powerpoint/2010/main" val="2386376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542B94-BCDD-FAA9-6BB0-C7C72CFC1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83A29-A668-3F36-F232-DBC4C5DCB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5EFB1-473B-68CD-FDAC-FE79B7805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08FAEC-EB46-4574-8884-547269C56169}" type="datetimeFigureOut">
              <a:rPr lang="en-IN" smtClean="0"/>
              <a:t>13-09-2025</a:t>
            </a:fld>
            <a:endParaRPr lang="en-IN"/>
          </a:p>
        </p:txBody>
      </p:sp>
      <p:sp>
        <p:nvSpPr>
          <p:cNvPr id="5" name="Footer Placeholder 4">
            <a:extLst>
              <a:ext uri="{FF2B5EF4-FFF2-40B4-BE49-F238E27FC236}">
                <a16:creationId xmlns:a16="http://schemas.microsoft.com/office/drawing/2014/main" id="{5CC66E09-C2A4-85A5-80E0-62DE36EC2F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517817-9A8F-FCFB-A117-0C88E6C52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265A50-0683-47C5-81C3-0D0F9145F5DA}" type="slidenum">
              <a:rPr lang="en-IN" smtClean="0"/>
              <a:t>‹#›</a:t>
            </a:fld>
            <a:endParaRPr lang="en-IN"/>
          </a:p>
        </p:txBody>
      </p:sp>
    </p:spTree>
    <p:extLst>
      <p:ext uri="{BB962C8B-B14F-4D97-AF65-F5344CB8AC3E}">
        <p14:creationId xmlns:p14="http://schemas.microsoft.com/office/powerpoint/2010/main" val="68720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software-engineering/activities-involved-in-software-requirement-analysis/" TargetMode="External"/><Relationship Id="rId2" Type="http://schemas.openxmlformats.org/officeDocument/2006/relationships/hyperlink" Target="https://www.geeksforgeeks.org/software-engineering/software-development/"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1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B050-FF42-122B-1DA1-0F6578F6A6F9}"/>
              </a:ext>
            </a:extLst>
          </p:cNvPr>
          <p:cNvSpPr>
            <a:spLocks noGrp="1"/>
          </p:cNvSpPr>
          <p:nvPr>
            <p:ph type="ctrTitle"/>
          </p:nvPr>
        </p:nvSpPr>
        <p:spPr/>
        <p:txBody>
          <a:bodyPr>
            <a:normAutofit/>
          </a:bodyPr>
          <a:lstStyle/>
          <a:p>
            <a:r>
              <a:rPr lang="en-US" sz="8800" b="1" dirty="0">
                <a:solidFill>
                  <a:schemeClr val="bg1">
                    <a:lumMod val="95000"/>
                  </a:schemeClr>
                </a:solidFill>
                <a:latin typeface="Times New Roman" panose="02020603050405020304" pitchFamily="18" charset="0"/>
                <a:cs typeface="Times New Roman" panose="02020603050405020304" pitchFamily="18" charset="0"/>
              </a:rPr>
              <a:t>SDLC</a:t>
            </a:r>
            <a:endParaRPr lang="en-IN" sz="8800" b="1"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3D967D1-4550-969A-DCB9-4B86FEE560C1}"/>
              </a:ext>
            </a:extLst>
          </p:cNvPr>
          <p:cNvSpPr>
            <a:spLocks noGrp="1"/>
          </p:cNvSpPr>
          <p:nvPr>
            <p:ph type="subTitle" idx="1"/>
          </p:nvPr>
        </p:nvSpPr>
        <p:spPr/>
        <p:txBody>
          <a:bodyPr>
            <a:normAutofit/>
          </a:bodyPr>
          <a:lstStyle/>
          <a:p>
            <a:r>
              <a:rPr lang="en-US" sz="3600" b="1" dirty="0">
                <a:solidFill>
                  <a:schemeClr val="bg1">
                    <a:lumMod val="95000"/>
                  </a:schemeClr>
                </a:solidFill>
                <a:latin typeface="Times New Roman" panose="02020603050405020304" pitchFamily="18" charset="0"/>
                <a:cs typeface="Times New Roman" panose="02020603050405020304" pitchFamily="18" charset="0"/>
              </a:rPr>
              <a:t> AI – ENHANCED SOFTWARE</a:t>
            </a:r>
            <a:r>
              <a:rPr lang="en-US" sz="3600" dirty="0">
                <a:solidFill>
                  <a:schemeClr val="bg1">
                    <a:lumMod val="95000"/>
                  </a:schemeClr>
                </a:solidFill>
                <a:latin typeface="Times New Roman" panose="02020603050405020304" pitchFamily="18" charset="0"/>
                <a:cs typeface="Times New Roman" panose="02020603050405020304" pitchFamily="18" charset="0"/>
              </a:rPr>
              <a:t> </a:t>
            </a:r>
            <a:r>
              <a:rPr lang="en-US" sz="3600" b="1" dirty="0">
                <a:solidFill>
                  <a:schemeClr val="bg1">
                    <a:lumMod val="95000"/>
                  </a:schemeClr>
                </a:solidFill>
                <a:latin typeface="Times New Roman" panose="02020603050405020304" pitchFamily="18" charset="0"/>
                <a:cs typeface="Times New Roman" panose="02020603050405020304" pitchFamily="18" charset="0"/>
              </a:rPr>
              <a:t>DEVELOPMENT LIFECYCLE</a:t>
            </a:r>
            <a:endParaRPr lang="en-IN" sz="3600" b="1"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270258"/>
      </p:ext>
    </p:extLst>
  </p:cSld>
  <p:clrMapOvr>
    <a:masterClrMapping/>
  </p:clrMapOvr>
  <mc:AlternateContent xmlns:mc="http://schemas.openxmlformats.org/markup-compatibility/2006" xmlns:p14="http://schemas.microsoft.com/office/powerpoint/2010/main">
    <mc:Choice Requires="p14">
      <p:transition p14:dur="10" advClick="0" advTm="4000"/>
    </mc:Choice>
    <mc:Fallback xmlns="">
      <p:transition advClick="0" advTm="4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250"/>
                                  </p:stCondLst>
                                  <p:iterate type="lt">
                                    <p:tmPct val="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4" presetClass="emph" presetSubtype="0" fill="hold" grpId="1" nodeType="clickEffect">
                                  <p:stCondLst>
                                    <p:cond delay="250"/>
                                  </p:stCondLst>
                                  <p:iterate type="lt">
                                    <p:tmPct val="10000"/>
                                  </p:iterate>
                                  <p:childTnLst>
                                    <p:animMotion origin="layout" path="M 0.0 0.0 L 0.0 -0.07213" pathEditMode="relative" ptsTypes="">
                                      <p:cBhvr>
                                        <p:cTn id="12" dur="250" accel="50000" decel="50000" autoRev="1" fill="hold">
                                          <p:stCondLst>
                                            <p:cond delay="0"/>
                                          </p:stCondLst>
                                        </p:cTn>
                                        <p:tgtEl>
                                          <p:spTgt spid="2"/>
                                        </p:tgtEl>
                                        <p:attrNameLst>
                                          <p:attrName>ppt_x</p:attrName>
                                          <p:attrName>ppt_y</p:attrName>
                                        </p:attrNameLst>
                                      </p:cBhvr>
                                    </p:animMotion>
                                    <p:animRot by="1500000">
                                      <p:cBhvr>
                                        <p:cTn id="13" dur="125" fill="hold">
                                          <p:stCondLst>
                                            <p:cond delay="0"/>
                                          </p:stCondLst>
                                        </p:cTn>
                                        <p:tgtEl>
                                          <p:spTgt spid="2"/>
                                        </p:tgtEl>
                                        <p:attrNameLst>
                                          <p:attrName>r</p:attrName>
                                        </p:attrNameLst>
                                      </p:cBhvr>
                                    </p:animRot>
                                    <p:animRot by="-1500000">
                                      <p:cBhvr>
                                        <p:cTn id="14" dur="125" fill="hold">
                                          <p:stCondLst>
                                            <p:cond delay="125"/>
                                          </p:stCondLst>
                                        </p:cTn>
                                        <p:tgtEl>
                                          <p:spTgt spid="2"/>
                                        </p:tgtEl>
                                        <p:attrNameLst>
                                          <p:attrName>r</p:attrName>
                                        </p:attrNameLst>
                                      </p:cBhvr>
                                    </p:animRot>
                                    <p:animRot by="-1500000">
                                      <p:cBhvr>
                                        <p:cTn id="15" dur="125" fill="hold">
                                          <p:stCondLst>
                                            <p:cond delay="250"/>
                                          </p:stCondLst>
                                        </p:cTn>
                                        <p:tgtEl>
                                          <p:spTgt spid="2"/>
                                        </p:tgtEl>
                                        <p:attrNameLst>
                                          <p:attrName>r</p:attrName>
                                        </p:attrNameLst>
                                      </p:cBhvr>
                                    </p:animRot>
                                    <p:animRot by="1500000">
                                      <p:cBhvr>
                                        <p:cTn id="16" dur="125" fill="hold">
                                          <p:stCondLst>
                                            <p:cond delay="375"/>
                                          </p:stCondLst>
                                        </p:cTn>
                                        <p:tgtEl>
                                          <p:spTgt spid="2"/>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 calcmode="lin" valueType="num">
                                      <p:cBhvr additive="base">
                                        <p:cTn id="2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67000">
              <a:srgbClr val="4581A7"/>
            </a:gs>
            <a:gs pos="44000">
              <a:schemeClr val="tx2">
                <a:lumMod val="90000"/>
                <a:lumOff val="10000"/>
              </a:schemeClr>
            </a:gs>
            <a:gs pos="96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8EF46-F369-2BE9-B07E-1CAF356F37A3}"/>
              </a:ext>
            </a:extLst>
          </p:cNvPr>
          <p:cNvSpPr>
            <a:spLocks noGrp="1"/>
          </p:cNvSpPr>
          <p:nvPr>
            <p:ph type="title"/>
          </p:nvPr>
        </p:nvSpPr>
        <p:spPr>
          <a:xfrm>
            <a:off x="393290" y="216310"/>
            <a:ext cx="10960510" cy="1219200"/>
          </a:xfrm>
        </p:spPr>
        <p:txBody>
          <a:bodyPr/>
          <a:lstStyle/>
          <a:p>
            <a:r>
              <a:rPr lang="en-US"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 MODELS OF SDLC :</a:t>
            </a:r>
            <a:endParaRPr lang="en-IN"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6C3E058B-164C-2025-A41E-E0C58F7D0C25}"/>
              </a:ext>
            </a:extLst>
          </p:cNvPr>
          <p:cNvSpPr>
            <a:spLocks noGrp="1"/>
          </p:cNvSpPr>
          <p:nvPr>
            <p:ph idx="1"/>
          </p:nvPr>
        </p:nvSpPr>
        <p:spPr>
          <a:xfrm>
            <a:off x="1101213" y="1671484"/>
            <a:ext cx="4483510" cy="4375355"/>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WATERFALL MODEL</a:t>
            </a:r>
          </a:p>
          <a:p>
            <a:r>
              <a:rPr lang="en-US" dirty="0">
                <a:solidFill>
                  <a:schemeClr val="bg1"/>
                </a:solidFill>
                <a:latin typeface="Times New Roman" panose="02020603050405020304" pitchFamily="18" charset="0"/>
                <a:cs typeface="Times New Roman" panose="02020603050405020304" pitchFamily="18" charset="0"/>
              </a:rPr>
              <a:t> RAD MODEL</a:t>
            </a:r>
          </a:p>
          <a:p>
            <a:r>
              <a:rPr lang="en-US" dirty="0">
                <a:solidFill>
                  <a:schemeClr val="bg1"/>
                </a:solidFill>
                <a:latin typeface="Times New Roman" panose="02020603050405020304" pitchFamily="18" charset="0"/>
                <a:cs typeface="Times New Roman" panose="02020603050405020304" pitchFamily="18" charset="0"/>
              </a:rPr>
              <a:t> SPIRAL MODEL</a:t>
            </a:r>
          </a:p>
          <a:p>
            <a:r>
              <a:rPr lang="en-US" dirty="0">
                <a:solidFill>
                  <a:schemeClr val="bg1"/>
                </a:solidFill>
                <a:latin typeface="Times New Roman" panose="02020603050405020304" pitchFamily="18" charset="0"/>
                <a:cs typeface="Times New Roman" panose="02020603050405020304" pitchFamily="18" charset="0"/>
              </a:rPr>
              <a:t> V-MODEL</a:t>
            </a:r>
          </a:p>
          <a:p>
            <a:r>
              <a:rPr lang="en-US" dirty="0">
                <a:solidFill>
                  <a:schemeClr val="bg1"/>
                </a:solidFill>
                <a:latin typeface="Times New Roman" panose="02020603050405020304" pitchFamily="18" charset="0"/>
                <a:cs typeface="Times New Roman" panose="02020603050405020304" pitchFamily="18" charset="0"/>
              </a:rPr>
              <a:t> INCREMENTAL MODEL</a:t>
            </a:r>
          </a:p>
          <a:p>
            <a:r>
              <a:rPr lang="en-US" dirty="0">
                <a:solidFill>
                  <a:schemeClr val="bg1"/>
                </a:solidFill>
                <a:latin typeface="Times New Roman" panose="02020603050405020304" pitchFamily="18" charset="0"/>
                <a:cs typeface="Times New Roman" panose="02020603050405020304" pitchFamily="18" charset="0"/>
              </a:rPr>
              <a:t>AGILE MODEL</a:t>
            </a:r>
          </a:p>
          <a:p>
            <a:r>
              <a:rPr lang="en-US" dirty="0">
                <a:solidFill>
                  <a:schemeClr val="bg1"/>
                </a:solidFill>
                <a:latin typeface="Times New Roman" panose="02020603050405020304" pitchFamily="18" charset="0"/>
                <a:cs typeface="Times New Roman" panose="02020603050405020304" pitchFamily="18" charset="0"/>
              </a:rPr>
              <a:t>ITERATIVE MODEL</a:t>
            </a:r>
          </a:p>
          <a:p>
            <a:r>
              <a:rPr lang="en-US" dirty="0">
                <a:solidFill>
                  <a:schemeClr val="bg1"/>
                </a:solidFill>
                <a:latin typeface="Times New Roman" panose="02020603050405020304" pitchFamily="18" charset="0"/>
                <a:cs typeface="Times New Roman" panose="02020603050405020304" pitchFamily="18" charset="0"/>
              </a:rPr>
              <a:t>BIG BANG MODEL</a:t>
            </a: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30" name="Picture 6" descr="5 Main Types of SDLC Models: Overview">
            <a:extLst>
              <a:ext uri="{FF2B5EF4-FFF2-40B4-BE49-F238E27FC236}">
                <a16:creationId xmlns:a16="http://schemas.microsoft.com/office/drawing/2014/main" id="{BA7A4DB6-BD15-AE00-F854-1093D927E4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703" y="1309895"/>
            <a:ext cx="5909188" cy="4648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506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advClick="0" advTm="4000">
        <p15:prstTrans prst="curtains"/>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47" presetClass="entr" presetSubtype="0" fill="hold" nodeType="afterEffect">
                                  <p:stCondLst>
                                    <p:cond delay="0"/>
                                  </p:stCondLst>
                                  <p:childTnLst>
                                    <p:set>
                                      <p:cBhvr>
                                        <p:cTn id="51" dur="1" fill="hold">
                                          <p:stCondLst>
                                            <p:cond delay="0"/>
                                          </p:stCondLst>
                                        </p:cTn>
                                        <p:tgtEl>
                                          <p:spTgt spid="1030"/>
                                        </p:tgtEl>
                                        <p:attrNameLst>
                                          <p:attrName>style.visibility</p:attrName>
                                        </p:attrNameLst>
                                      </p:cBhvr>
                                      <p:to>
                                        <p:strVal val="visible"/>
                                      </p:to>
                                    </p:set>
                                    <p:animEffect transition="in" filter="fade">
                                      <p:cBhvr>
                                        <p:cTn id="52" dur="1000"/>
                                        <p:tgtEl>
                                          <p:spTgt spid="1030"/>
                                        </p:tgtEl>
                                      </p:cBhvr>
                                    </p:animEffect>
                                    <p:anim calcmode="lin" valueType="num">
                                      <p:cBhvr>
                                        <p:cTn id="53" dur="1000" fill="hold"/>
                                        <p:tgtEl>
                                          <p:spTgt spid="1030"/>
                                        </p:tgtEl>
                                        <p:attrNameLst>
                                          <p:attrName>ppt_x</p:attrName>
                                        </p:attrNameLst>
                                      </p:cBhvr>
                                      <p:tavLst>
                                        <p:tav tm="0">
                                          <p:val>
                                            <p:strVal val="#ppt_x"/>
                                          </p:val>
                                        </p:tav>
                                        <p:tav tm="100000">
                                          <p:val>
                                            <p:strVal val="#ppt_x"/>
                                          </p:val>
                                        </p:tav>
                                      </p:tavLst>
                                    </p:anim>
                                    <p:anim calcmode="lin" valueType="num">
                                      <p:cBhvr>
                                        <p:cTn id="5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67000">
              <a:srgbClr val="4581A7"/>
            </a:gs>
            <a:gs pos="44000">
              <a:schemeClr val="tx2">
                <a:lumMod val="90000"/>
                <a:lumOff val="10000"/>
              </a:schemeClr>
            </a:gs>
            <a:gs pos="96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5733F5-DCEA-4922-EA78-008342589531}"/>
              </a:ext>
            </a:extLst>
          </p:cNvPr>
          <p:cNvSpPr>
            <a:spLocks noGrp="1"/>
          </p:cNvSpPr>
          <p:nvPr>
            <p:ph type="title"/>
          </p:nvPr>
        </p:nvSpPr>
        <p:spPr>
          <a:xfrm>
            <a:off x="838200" y="1868130"/>
            <a:ext cx="10515600" cy="2812026"/>
          </a:xfrm>
        </p:spPr>
        <p:txBody>
          <a:bodyPr/>
          <a:lstStyle/>
          <a:p>
            <a:r>
              <a:rPr lang="en-US" dirty="0">
                <a:solidFill>
                  <a:schemeClr val="bg1"/>
                </a:solidFill>
              </a:rPr>
              <a:t>                          </a:t>
            </a:r>
            <a:r>
              <a:rPr lang="en-US" sz="5400" b="1" dirty="0">
                <a:solidFill>
                  <a:schemeClr val="bg1"/>
                </a:solidFill>
                <a:latin typeface="Times New Roman" panose="02020603050405020304" pitchFamily="18" charset="0"/>
                <a:cs typeface="Times New Roman" panose="02020603050405020304" pitchFamily="18" charset="0"/>
              </a:rPr>
              <a:t>THANK</a:t>
            </a:r>
            <a:r>
              <a:rPr lang="en-US" sz="5400" b="1" dirty="0">
                <a:solidFill>
                  <a:schemeClr val="bg1"/>
                </a:solidFill>
              </a:rPr>
              <a:t> YOU</a:t>
            </a:r>
            <a:endParaRPr lang="en-IN" b="1" dirty="0">
              <a:solidFill>
                <a:schemeClr val="bg1"/>
              </a:solidFill>
            </a:endParaRPr>
          </a:p>
        </p:txBody>
      </p:sp>
    </p:spTree>
    <p:extLst>
      <p:ext uri="{BB962C8B-B14F-4D97-AF65-F5344CB8AC3E}">
        <p14:creationId xmlns:p14="http://schemas.microsoft.com/office/powerpoint/2010/main" val="1545259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3000">
        <p15:prstTrans prst="wind"/>
      </p:transition>
    </mc:Choice>
    <mc:Fallback xmlns="">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EBF6-6319-1DDB-FABE-E1418E28B6BE}"/>
              </a:ext>
            </a:extLst>
          </p:cNvPr>
          <p:cNvSpPr>
            <a:spLocks noGrp="1"/>
          </p:cNvSpPr>
          <p:nvPr>
            <p:ph type="title"/>
          </p:nvPr>
        </p:nvSpPr>
        <p:spPr>
          <a:xfrm>
            <a:off x="838200" y="914399"/>
            <a:ext cx="10515600" cy="1199535"/>
          </a:xfrm>
        </p:spPr>
        <p:txBody>
          <a:bodyPr/>
          <a:lstStyle/>
          <a:p>
            <a:r>
              <a:rPr lang="en-US" b="1" dirty="0">
                <a:solidFill>
                  <a:schemeClr val="bg1"/>
                </a:solidFill>
                <a:latin typeface="Times New Roman" panose="02020603050405020304" pitchFamily="18" charset="0"/>
                <a:cs typeface="Times New Roman" panose="02020603050405020304" pitchFamily="18" charset="0"/>
              </a:rPr>
              <a:t>What is SDLC  ?</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CC20F-185E-7FF2-27EC-0057746317AD}"/>
              </a:ext>
            </a:extLst>
          </p:cNvPr>
          <p:cNvSpPr>
            <a:spLocks noGrp="1"/>
          </p:cNvSpPr>
          <p:nvPr>
            <p:ph idx="1"/>
          </p:nvPr>
        </p:nvSpPr>
        <p:spPr>
          <a:xfrm>
            <a:off x="838200" y="2526889"/>
            <a:ext cx="10515600" cy="3650073"/>
          </a:xfrm>
        </p:spPr>
        <p:txBody>
          <a:bodyPr>
            <a:normAutofit/>
          </a:bodyPr>
          <a:lstStyle/>
          <a:p>
            <a:pPr marL="0" indent="0">
              <a:buNone/>
            </a:pPr>
            <a:r>
              <a:rPr lang="en-US" sz="3200" dirty="0">
                <a:solidFill>
                  <a:schemeClr val="bg1"/>
                </a:solidFill>
                <a:latin typeface="Times New Roman" panose="02020603050405020304" pitchFamily="18" charset="0"/>
                <a:cs typeface="Times New Roman" panose="02020603050405020304" pitchFamily="18" charset="0"/>
              </a:rPr>
              <a:t>The </a:t>
            </a:r>
            <a:r>
              <a:rPr lang="en-US" sz="3200" b="1" dirty="0">
                <a:solidFill>
                  <a:schemeClr val="bg1"/>
                </a:solidFill>
                <a:latin typeface="Times New Roman" panose="02020603050405020304" pitchFamily="18" charset="0"/>
                <a:cs typeface="Times New Roman" panose="02020603050405020304" pitchFamily="18" charset="0"/>
              </a:rPr>
              <a:t>Software Development Life Cycle (SDLC)</a:t>
            </a:r>
            <a:r>
              <a:rPr lang="en-US" sz="3200" dirty="0">
                <a:solidFill>
                  <a:schemeClr val="bg1"/>
                </a:solidFill>
                <a:latin typeface="Times New Roman" panose="02020603050405020304" pitchFamily="18" charset="0"/>
                <a:cs typeface="Times New Roman" panose="02020603050405020304" pitchFamily="18" charset="0"/>
              </a:rPr>
              <a:t> is a structured framework used by software development teams to design, develop, test, and maintain high-quality software. It provides a systematic approach to software creation, ensuring that the final product meets user requirements, is cost-effective, and is delivered within a specified timeline.</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02444"/>
      </p:ext>
    </p:extLst>
  </p:cSld>
  <p:clrMapOvr>
    <a:masterClrMapping/>
  </p:clrMapOvr>
  <mc:AlternateContent xmlns:mc="http://schemas.openxmlformats.org/markup-compatibility/2006" xmlns:p14="http://schemas.microsoft.com/office/powerpoint/2010/main">
    <mc:Choice Requires="p14">
      <p:transition spd="slow" p14:dur="1500" advClick="0" advTm="4000">
        <p:split orient="vert"/>
      </p:transition>
    </mc:Choice>
    <mc:Fallback xmlns="">
      <p:transition spd="slow" advClick="0" advTm="4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Content Placeholder 4" descr="A diagram of software development life cycle&#10;&#10;AI-generated content may be incorrect.">
            <a:extLst>
              <a:ext uri="{FF2B5EF4-FFF2-40B4-BE49-F238E27FC236}">
                <a16:creationId xmlns:a16="http://schemas.microsoft.com/office/drawing/2014/main" id="{510A7965-F3DE-48E3-6B20-C835F4CA91FA}"/>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668594" y="707923"/>
            <a:ext cx="10894141" cy="5329083"/>
          </a:xfrm>
        </p:spPr>
      </p:pic>
    </p:spTree>
    <p:extLst>
      <p:ext uri="{BB962C8B-B14F-4D97-AF65-F5344CB8AC3E}">
        <p14:creationId xmlns:p14="http://schemas.microsoft.com/office/powerpoint/2010/main" val="3548455024"/>
      </p:ext>
    </p:extLst>
  </p:cSld>
  <p:clrMapOvr>
    <a:masterClrMapping/>
  </p:clrMapOvr>
  <p:transition spd="slow" advClick="0" advTm="4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CEBA9-2A8F-F332-1A0D-B342B9F5C60E}"/>
              </a:ext>
            </a:extLst>
          </p:cNvPr>
          <p:cNvSpPr>
            <a:spLocks noGrp="1"/>
          </p:cNvSpPr>
          <p:nvPr>
            <p:ph type="title"/>
          </p:nvPr>
        </p:nvSpPr>
        <p:spPr>
          <a:xfrm>
            <a:off x="287198" y="365125"/>
            <a:ext cx="11066602" cy="1640656"/>
          </a:xfrm>
        </p:spPr>
        <p:txBody>
          <a:bodyPr>
            <a:normAutofit fontScale="90000"/>
          </a:bodyPr>
          <a:lstStyle/>
          <a:p>
            <a:r>
              <a:rPr lang="en-IN" b="1" dirty="0">
                <a:solidFill>
                  <a:schemeClr val="bg1"/>
                </a:solidFill>
                <a:latin typeface="Times New Roman" panose="02020603050405020304" pitchFamily="18" charset="0"/>
                <a:cs typeface="Times New Roman" panose="02020603050405020304" pitchFamily="18" charset="0"/>
              </a:rPr>
              <a:t>STAGE 1: </a:t>
            </a:r>
            <a:r>
              <a:rPr lang="en-IN" sz="4900" b="1" dirty="0">
                <a:solidFill>
                  <a:schemeClr val="bg1"/>
                </a:solidFill>
                <a:latin typeface="Times New Roman" panose="02020603050405020304" pitchFamily="18" charset="0"/>
                <a:cs typeface="Times New Roman" panose="02020603050405020304" pitchFamily="18" charset="0"/>
              </a:rPr>
              <a:t>Analysis</a:t>
            </a:r>
            <a:r>
              <a:rPr lang="en-IN" b="1" dirty="0">
                <a:solidFill>
                  <a:schemeClr val="bg1"/>
                </a:solidFill>
                <a:latin typeface="Times New Roman" panose="02020603050405020304" pitchFamily="18" charset="0"/>
                <a:cs typeface="Times New Roman" panose="02020603050405020304" pitchFamily="18" charset="0"/>
              </a:rPr>
              <a:t> Planning  &amp; Requirement </a:t>
            </a:r>
            <a:br>
              <a:rPr lang="en-IN" b="1" dirty="0"/>
            </a:br>
            <a:endParaRPr lang="en-IN" dirty="0"/>
          </a:p>
        </p:txBody>
      </p:sp>
      <p:sp>
        <p:nvSpPr>
          <p:cNvPr id="7" name="Content Placeholder 6">
            <a:extLst>
              <a:ext uri="{FF2B5EF4-FFF2-40B4-BE49-F238E27FC236}">
                <a16:creationId xmlns:a16="http://schemas.microsoft.com/office/drawing/2014/main" id="{D45C254B-7A1A-7A31-F0B6-03C6C49958BA}"/>
              </a:ext>
            </a:extLst>
          </p:cNvPr>
          <p:cNvSpPr>
            <a:spLocks noGrp="1"/>
          </p:cNvSpPr>
          <p:nvPr>
            <p:ph idx="1"/>
          </p:nvPr>
        </p:nvSpPr>
        <p:spPr>
          <a:xfrm>
            <a:off x="549786" y="1622324"/>
            <a:ext cx="11066602" cy="4544808"/>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Planning is a crucial step in everything, just as in</a:t>
            </a:r>
            <a:r>
              <a:rPr lang="en-US" u="sng"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software development</a:t>
            </a:r>
            <a:r>
              <a:rPr lang="en-US" dirty="0">
                <a:solidFill>
                  <a:schemeClr val="bg1"/>
                </a:solidFill>
                <a:latin typeface="Times New Roman" panose="02020603050405020304" pitchFamily="18" charset="0"/>
                <a:cs typeface="Times New Roman" panose="02020603050405020304" pitchFamily="18" charset="0"/>
              </a:rPr>
              <a:t>. In this same stage, </a:t>
            </a:r>
            <a:r>
              <a:rPr lang="en-US" u="sng"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requirement analysis </a:t>
            </a:r>
            <a:r>
              <a:rPr lang="en-US" dirty="0">
                <a:solidFill>
                  <a:schemeClr val="bg1"/>
                </a:solidFill>
                <a:latin typeface="Times New Roman" panose="02020603050405020304" pitchFamily="18" charset="0"/>
                <a:cs typeface="Times New Roman" panose="02020603050405020304" pitchFamily="18" charset="0"/>
              </a:rPr>
              <a:t>is also performed by the developers of the organization. This is attained from customer inputs, and sales department/market surveys.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2971E7-0A40-8B86-F52D-629792CC4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90" y="3428999"/>
            <a:ext cx="10815484" cy="2738133"/>
          </a:xfrm>
          <a:prstGeom prst="rect">
            <a:avLst/>
          </a:prstGeom>
        </p:spPr>
      </p:pic>
    </p:spTree>
    <p:extLst>
      <p:ext uri="{BB962C8B-B14F-4D97-AF65-F5344CB8AC3E}">
        <p14:creationId xmlns:p14="http://schemas.microsoft.com/office/powerpoint/2010/main" val="517262557"/>
      </p:ext>
    </p:extLst>
  </p:cSld>
  <p:clrMapOvr>
    <a:masterClrMapping/>
  </p:clrMapOvr>
  <p:transition spd="slow" advClick="0" advTm="4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1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6146-9206-801D-5738-DBF39678073A}"/>
              </a:ext>
            </a:extLst>
          </p:cNvPr>
          <p:cNvSpPr>
            <a:spLocks noGrp="1"/>
          </p:cNvSpPr>
          <p:nvPr>
            <p:ph type="title"/>
          </p:nvPr>
        </p:nvSpPr>
        <p:spPr>
          <a:xfrm>
            <a:off x="412955" y="341010"/>
            <a:ext cx="10940845" cy="1325563"/>
          </a:xfrm>
        </p:spPr>
        <p:txBody>
          <a:bodyPr/>
          <a:lstStyle/>
          <a:p>
            <a:r>
              <a:rPr lang="en-IN" b="1" dirty="0">
                <a:solidFill>
                  <a:schemeClr val="bg1"/>
                </a:solidFill>
                <a:latin typeface="Times New Roman" panose="02020603050405020304" pitchFamily="18" charset="0"/>
                <a:cs typeface="Times New Roman" panose="02020603050405020304" pitchFamily="18" charset="0"/>
              </a:rPr>
              <a:t>STAGE 2: Defining Requirements</a:t>
            </a:r>
            <a:br>
              <a:rPr lang="en-IN" b="1" dirty="0"/>
            </a:br>
            <a:endParaRPr lang="en-IN" dirty="0"/>
          </a:p>
        </p:txBody>
      </p:sp>
      <p:sp>
        <p:nvSpPr>
          <p:cNvPr id="3" name="Content Placeholder 2">
            <a:extLst>
              <a:ext uri="{FF2B5EF4-FFF2-40B4-BE49-F238E27FC236}">
                <a16:creationId xmlns:a16="http://schemas.microsoft.com/office/drawing/2014/main" id="{B538803D-725E-79D8-09F2-AF8487F5C745}"/>
              </a:ext>
            </a:extLst>
          </p:cNvPr>
          <p:cNvSpPr>
            <a:spLocks noGrp="1"/>
          </p:cNvSpPr>
          <p:nvPr>
            <p:ph idx="1"/>
          </p:nvPr>
        </p:nvSpPr>
        <p:spPr>
          <a:xfrm>
            <a:off x="838200" y="1327355"/>
            <a:ext cx="10515600" cy="4849608"/>
          </a:xfrm>
        </p:spPr>
        <p:txBody>
          <a:bodyPr/>
          <a:lstStyle/>
          <a:p>
            <a:pPr fontAlgn="base"/>
            <a:r>
              <a:rPr lang="en-US" dirty="0">
                <a:solidFill>
                  <a:schemeClr val="bg1"/>
                </a:solidFill>
              </a:rPr>
              <a:t>In </a:t>
            </a:r>
            <a:r>
              <a:rPr lang="en-US" dirty="0">
                <a:solidFill>
                  <a:schemeClr val="bg1"/>
                </a:solidFill>
                <a:latin typeface="Times New Roman" panose="02020603050405020304" pitchFamily="18" charset="0"/>
                <a:cs typeface="Times New Roman" panose="02020603050405020304" pitchFamily="18" charset="0"/>
              </a:rPr>
              <a:t>this</a:t>
            </a:r>
            <a:r>
              <a:rPr lang="en-US" dirty="0">
                <a:solidFill>
                  <a:schemeClr val="bg1"/>
                </a:solidFill>
              </a:rPr>
              <a:t> stage, all the requirements for the target software are </a:t>
            </a:r>
            <a:r>
              <a:rPr lang="en-US" dirty="0">
                <a:solidFill>
                  <a:schemeClr val="bg1"/>
                </a:solidFill>
                <a:latin typeface="Times New Roman" panose="02020603050405020304" pitchFamily="18" charset="0"/>
                <a:cs typeface="Times New Roman" panose="02020603050405020304" pitchFamily="18" charset="0"/>
              </a:rPr>
              <a:t>specified</a:t>
            </a:r>
            <a:r>
              <a:rPr lang="en-US" dirty="0">
                <a:solidFill>
                  <a:schemeClr val="bg1"/>
                </a:solidFill>
              </a:rPr>
              <a:t>. These requirements get approval from customers, market analysts, and stakeholders. This is a sort of document that specifies all those things that need to be defined and created during the entire project cycle. </a:t>
            </a:r>
          </a:p>
          <a:p>
            <a:pPr marL="0" indent="0">
              <a:buNone/>
            </a:pPr>
            <a:br>
              <a:rPr lang="en-US" dirty="0"/>
            </a:br>
            <a:endParaRPr lang="en-IN" dirty="0"/>
          </a:p>
        </p:txBody>
      </p:sp>
      <p:pic>
        <p:nvPicPr>
          <p:cNvPr id="8" name="Picture 7">
            <a:extLst>
              <a:ext uri="{FF2B5EF4-FFF2-40B4-BE49-F238E27FC236}">
                <a16:creationId xmlns:a16="http://schemas.microsoft.com/office/drawing/2014/main" id="{FFB38B64-3F13-F3EB-1F57-0438F30FD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3844413"/>
            <a:ext cx="10636044" cy="2672576"/>
          </a:xfrm>
          <a:prstGeom prst="rect">
            <a:avLst/>
          </a:prstGeom>
        </p:spPr>
      </p:pic>
    </p:spTree>
    <p:extLst>
      <p:ext uri="{BB962C8B-B14F-4D97-AF65-F5344CB8AC3E}">
        <p14:creationId xmlns:p14="http://schemas.microsoft.com/office/powerpoint/2010/main" val="1925501974"/>
      </p:ext>
    </p:extLst>
  </p:cSld>
  <p:clrMapOvr>
    <a:masterClrMapping/>
  </p:clrMapOvr>
  <p:transition spd="med" advClick="0" advTm="400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63000">
              <a:srgbClr val="4581A7"/>
            </a:gs>
            <a:gs pos="48000">
              <a:schemeClr val="tx2">
                <a:lumMod val="90000"/>
                <a:lumOff val="10000"/>
              </a:schemeClr>
            </a:gs>
            <a:gs pos="4000">
              <a:schemeClr val="tx2">
                <a:lumMod val="90000"/>
                <a:lumOff val="10000"/>
              </a:schemeClr>
            </a:gs>
            <a:gs pos="77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7CE4-F51C-A41D-405E-BFC770DC8485}"/>
              </a:ext>
            </a:extLst>
          </p:cNvPr>
          <p:cNvSpPr>
            <a:spLocks noGrp="1"/>
          </p:cNvSpPr>
          <p:nvPr>
            <p:ph type="title"/>
          </p:nvPr>
        </p:nvSpPr>
        <p:spPr>
          <a:xfrm>
            <a:off x="353961" y="277095"/>
            <a:ext cx="10931013" cy="1325563"/>
          </a:xfrm>
        </p:spPr>
        <p:txBody>
          <a:bodyPr/>
          <a:lstStyle/>
          <a:p>
            <a:r>
              <a:rPr lang="en-US" b="1" dirty="0">
                <a:solidFill>
                  <a:schemeClr val="bg1"/>
                </a:solidFill>
                <a:latin typeface="Times New Roman" panose="02020603050405020304" pitchFamily="18" charset="0"/>
                <a:cs typeface="Times New Roman" panose="02020603050405020304" pitchFamily="18" charset="0"/>
              </a:rPr>
              <a:t> STAGE</a:t>
            </a:r>
            <a:r>
              <a:rPr lang="en-US" b="1" dirty="0">
                <a:solidFill>
                  <a:schemeClr val="bg1"/>
                </a:solidFill>
              </a:rPr>
              <a:t> 3: </a:t>
            </a:r>
            <a:r>
              <a:rPr lang="en-US" b="1" dirty="0">
                <a:solidFill>
                  <a:schemeClr val="bg1"/>
                </a:solidFill>
                <a:latin typeface="Times New Roman" panose="02020603050405020304" pitchFamily="18" charset="0"/>
                <a:cs typeface="Times New Roman" panose="02020603050405020304" pitchFamily="18" charset="0"/>
              </a:rPr>
              <a:t>Designing</a:t>
            </a:r>
            <a:r>
              <a:rPr lang="en-US" b="1" dirty="0">
                <a:solidFill>
                  <a:schemeClr val="bg1"/>
                </a:solidFill>
              </a:rPr>
              <a:t> Architecture</a:t>
            </a:r>
            <a:r>
              <a:rPr lang="en-US" dirty="0"/>
              <a:t> </a:t>
            </a:r>
            <a:endParaRPr lang="en-IN" dirty="0"/>
          </a:p>
        </p:txBody>
      </p:sp>
      <p:sp>
        <p:nvSpPr>
          <p:cNvPr id="3" name="Content Placeholder 2">
            <a:extLst>
              <a:ext uri="{FF2B5EF4-FFF2-40B4-BE49-F238E27FC236}">
                <a16:creationId xmlns:a16="http://schemas.microsoft.com/office/drawing/2014/main" id="{101D4234-B6C4-4703-F028-A1EEA59E0BA9}"/>
              </a:ext>
            </a:extLst>
          </p:cNvPr>
          <p:cNvSpPr>
            <a:spLocks noGrp="1"/>
          </p:cNvSpPr>
          <p:nvPr>
            <p:ph idx="1"/>
          </p:nvPr>
        </p:nvSpPr>
        <p:spPr>
          <a:xfrm>
            <a:off x="838200" y="1602658"/>
            <a:ext cx="10515600" cy="1720645"/>
          </a:xfrm>
        </p:spPr>
        <p:txBody>
          <a:bodyPr/>
          <a:lstStyle/>
          <a:p>
            <a:r>
              <a:rPr lang="en-US" dirty="0">
                <a:solidFill>
                  <a:schemeClr val="bg1"/>
                </a:solidFill>
              </a:rPr>
              <a:t>SRS is a </a:t>
            </a:r>
            <a:r>
              <a:rPr lang="en-US" dirty="0">
                <a:solidFill>
                  <a:schemeClr val="bg1"/>
                </a:solidFill>
                <a:latin typeface="Times New Roman" panose="02020603050405020304" pitchFamily="18" charset="0"/>
                <a:cs typeface="Times New Roman" panose="02020603050405020304" pitchFamily="18" charset="0"/>
              </a:rPr>
              <a:t>reference</a:t>
            </a:r>
            <a:r>
              <a:rPr lang="en-US" dirty="0">
                <a:solidFill>
                  <a:schemeClr val="bg1"/>
                </a:solidFill>
              </a:rPr>
              <a:t> for software designers to come up with the best architecture for the software. Hence, with the requirements defined in SRS, multiple designs for the product architecture are present in the Design Document Specification (DDS). </a:t>
            </a:r>
            <a:endParaRPr lang="en-IN" dirty="0">
              <a:solidFill>
                <a:schemeClr val="bg1"/>
              </a:solidFill>
            </a:endParaRPr>
          </a:p>
        </p:txBody>
      </p:sp>
      <p:pic>
        <p:nvPicPr>
          <p:cNvPr id="5" name="Picture 4">
            <a:extLst>
              <a:ext uri="{FF2B5EF4-FFF2-40B4-BE49-F238E27FC236}">
                <a16:creationId xmlns:a16="http://schemas.microsoft.com/office/drawing/2014/main" id="{FBB252C4-F2BE-B96F-2004-FFFA9235D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5" y="3775587"/>
            <a:ext cx="9979741" cy="2717288"/>
          </a:xfrm>
          <a:prstGeom prst="rect">
            <a:avLst/>
          </a:prstGeom>
        </p:spPr>
      </p:pic>
    </p:spTree>
    <p:extLst>
      <p:ext uri="{BB962C8B-B14F-4D97-AF65-F5344CB8AC3E}">
        <p14:creationId xmlns:p14="http://schemas.microsoft.com/office/powerpoint/2010/main" val="3152624098"/>
      </p:ext>
    </p:extLst>
  </p:cSld>
  <p:clrMapOvr>
    <a:masterClrMapping/>
  </p:clrMapOvr>
  <p:transition spd="slow" advClick="0" advTm="400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250"/>
                            </p:stCondLst>
                            <p:childTnLst>
                              <p:par>
                                <p:cTn id="13" presetID="21" presetClass="entr" presetSubtype="1" fill="hold" nodeType="afterEffect">
                                  <p:stCondLst>
                                    <p:cond delay="50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999A-B511-6D19-2DB4-114D73A95DEA}"/>
              </a:ext>
            </a:extLst>
          </p:cNvPr>
          <p:cNvSpPr>
            <a:spLocks noGrp="1"/>
          </p:cNvSpPr>
          <p:nvPr>
            <p:ph type="title"/>
          </p:nvPr>
        </p:nvSpPr>
        <p:spPr>
          <a:xfrm>
            <a:off x="324465" y="365125"/>
            <a:ext cx="11029335" cy="1325563"/>
          </a:xfrm>
        </p:spPr>
        <p:txBody>
          <a:bodyPr/>
          <a:lstStyle/>
          <a:p>
            <a:r>
              <a:rPr lang="en-US" b="1" dirty="0">
                <a:solidFill>
                  <a:schemeClr val="bg1"/>
                </a:solidFill>
                <a:latin typeface="Times New Roman" panose="02020603050405020304" pitchFamily="18" charset="0"/>
                <a:cs typeface="Times New Roman" panose="02020603050405020304" pitchFamily="18" charset="0"/>
              </a:rPr>
              <a:t>  STAGE 4: Developing Product</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36F75F-4F22-A9E5-ACEE-61BD2760810C}"/>
              </a:ext>
            </a:extLst>
          </p:cNvPr>
          <p:cNvSpPr>
            <a:spLocks noGrp="1"/>
          </p:cNvSpPr>
          <p:nvPr>
            <p:ph idx="1"/>
          </p:nvPr>
        </p:nvSpPr>
        <p:spPr>
          <a:xfrm>
            <a:off x="838200" y="1602658"/>
            <a:ext cx="10515600" cy="2320413"/>
          </a:xfrm>
        </p:spPr>
        <p:txBody>
          <a:bodyPr/>
          <a:lstStyle/>
          <a:p>
            <a:r>
              <a:rPr lang="en-US" dirty="0">
                <a:solidFill>
                  <a:schemeClr val="bg1"/>
                </a:solidFill>
              </a:rPr>
              <a:t>At this stage, </a:t>
            </a:r>
            <a:r>
              <a:rPr lang="en-US" dirty="0">
                <a:solidFill>
                  <a:schemeClr val="bg1"/>
                </a:solidFill>
                <a:latin typeface="Times New Roman" panose="02020603050405020304" pitchFamily="18" charset="0"/>
                <a:cs typeface="Times New Roman" panose="02020603050405020304" pitchFamily="18" charset="0"/>
              </a:rPr>
              <a:t>the</a:t>
            </a:r>
            <a:r>
              <a:rPr lang="en-US" dirty="0">
                <a:solidFill>
                  <a:schemeClr val="bg1"/>
                </a:solidFill>
              </a:rPr>
              <a:t> fundamental development of the product starts. For this, developers use a specific programming code as per the design in the DDS. Hence, it is important for the coders to follow the protocols set by the association. Conventional programming </a:t>
            </a:r>
            <a:r>
              <a:rPr lang="en-US" dirty="0">
                <a:solidFill>
                  <a:schemeClr val="bg1"/>
                </a:solidFill>
                <a:latin typeface="Times New Roman" panose="02020603050405020304" pitchFamily="18" charset="0"/>
                <a:cs typeface="Times New Roman" panose="02020603050405020304" pitchFamily="18" charset="0"/>
              </a:rPr>
              <a:t>tools</a:t>
            </a:r>
            <a:r>
              <a:rPr lang="en-US" dirty="0">
                <a:solidFill>
                  <a:schemeClr val="bg1"/>
                </a:solidFill>
              </a:rPr>
              <a:t> like compilers, interpreters, debuggers, etc</a:t>
            </a:r>
            <a:r>
              <a:rPr lang="en-US" dirty="0"/>
              <a:t>.</a:t>
            </a:r>
            <a:endParaRPr lang="en-IN" dirty="0"/>
          </a:p>
        </p:txBody>
      </p:sp>
      <p:pic>
        <p:nvPicPr>
          <p:cNvPr id="5" name="Picture 4">
            <a:extLst>
              <a:ext uri="{FF2B5EF4-FFF2-40B4-BE49-F238E27FC236}">
                <a16:creationId xmlns:a16="http://schemas.microsoft.com/office/drawing/2014/main" id="{FBB78C9F-83FC-53C0-665E-D6C19CA06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3" y="3824748"/>
            <a:ext cx="10301748" cy="2668127"/>
          </a:xfrm>
          <a:prstGeom prst="rect">
            <a:avLst/>
          </a:prstGeom>
        </p:spPr>
      </p:pic>
    </p:spTree>
    <p:extLst>
      <p:ext uri="{BB962C8B-B14F-4D97-AF65-F5344CB8AC3E}">
        <p14:creationId xmlns:p14="http://schemas.microsoft.com/office/powerpoint/2010/main" val="14874987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4000">
        <p15:prstTrans prst="drape"/>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grpId="0" nodeType="afterEffect">
                                  <p:stCondLst>
                                    <p:cond delay="25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250"/>
                            </p:stCondLst>
                            <p:childTnLst>
                              <p:par>
                                <p:cTn id="15" presetID="22" presetClass="entr" presetSubtype="4" fill="hold" nodeType="afterEffect">
                                  <p:stCondLst>
                                    <p:cond delay="50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8EF1-D959-3B5C-0DEF-B7DFE507D0DE}"/>
              </a:ext>
            </a:extLst>
          </p:cNvPr>
          <p:cNvSpPr>
            <a:spLocks noGrp="1"/>
          </p:cNvSpPr>
          <p:nvPr>
            <p:ph type="title"/>
          </p:nvPr>
        </p:nvSpPr>
        <p:spPr>
          <a:xfrm>
            <a:off x="393290" y="365125"/>
            <a:ext cx="10960510" cy="1325563"/>
          </a:xfrm>
        </p:spPr>
        <p:txBody>
          <a:bodyPr/>
          <a:lstStyle/>
          <a:p>
            <a:r>
              <a:rPr lang="en-US" b="1" dirty="0">
                <a:solidFill>
                  <a:schemeClr val="bg1"/>
                </a:solidFill>
                <a:latin typeface="Times New Roman" panose="02020603050405020304" pitchFamily="18" charset="0"/>
                <a:cs typeface="Times New Roman" panose="02020603050405020304" pitchFamily="18" charset="0"/>
              </a:rPr>
              <a:t> STAGE</a:t>
            </a:r>
            <a:r>
              <a:rPr lang="en-US" b="1" dirty="0">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5:Product testing and integration</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49AD10-B1F8-44DC-6739-EA8406E0B2F8}"/>
              </a:ext>
            </a:extLst>
          </p:cNvPr>
          <p:cNvSpPr>
            <a:spLocks noGrp="1"/>
          </p:cNvSpPr>
          <p:nvPr>
            <p:ph idx="1"/>
          </p:nvPr>
        </p:nvSpPr>
        <p:spPr>
          <a:xfrm>
            <a:off x="838200" y="1690689"/>
            <a:ext cx="10515600" cy="235036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After the development of the product, testing of the software is necessary to ensure its smooth execution. Although, minimal testing is conducted at every stage of SDLC. Therefore, at this stage, all the probable flaws are tracked, fixed, and retested. This ensures that the product confronts the quality requirements of SRS.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0B5F0E8-BC7C-67C3-27F9-E08894C8E6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2" y="4041057"/>
            <a:ext cx="9920748" cy="2451817"/>
          </a:xfrm>
          <a:prstGeom prst="rect">
            <a:avLst/>
          </a:prstGeom>
        </p:spPr>
      </p:pic>
    </p:spTree>
    <p:extLst>
      <p:ext uri="{BB962C8B-B14F-4D97-AF65-F5344CB8AC3E}">
        <p14:creationId xmlns:p14="http://schemas.microsoft.com/office/powerpoint/2010/main" val="873504801"/>
      </p:ext>
    </p:extLst>
  </p:cSld>
  <p:clrMapOvr>
    <a:masterClrMapping/>
  </p:clrMapOvr>
  <mc:AlternateContent xmlns:mc="http://schemas.openxmlformats.org/markup-compatibility/2006" xmlns:p14="http://schemas.microsoft.com/office/powerpoint/2010/main">
    <mc:Choice Requires="p14">
      <p:transition spd="slow" p14:dur="1250" advClick="0" advTm="4000">
        <p14:flip dir="r"/>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7000">
              <a:srgbClr val="002060"/>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4E0E-6359-8707-9916-F102DABAB2B5}"/>
              </a:ext>
            </a:extLst>
          </p:cNvPr>
          <p:cNvSpPr>
            <a:spLocks noGrp="1"/>
          </p:cNvSpPr>
          <p:nvPr>
            <p:ph type="title"/>
          </p:nvPr>
        </p:nvSpPr>
        <p:spPr>
          <a:xfrm>
            <a:off x="442453" y="306133"/>
            <a:ext cx="11235812" cy="1325563"/>
          </a:xfrm>
        </p:spPr>
        <p:txBody>
          <a:bodyPr/>
          <a:lstStyle/>
          <a:p>
            <a:r>
              <a:rPr lang="en-US" b="1" dirty="0">
                <a:solidFill>
                  <a:schemeClr val="bg1"/>
                </a:solidFill>
                <a:latin typeface="Times New Roman" panose="02020603050405020304" pitchFamily="18" charset="0"/>
                <a:cs typeface="Times New Roman" panose="02020603050405020304" pitchFamily="18" charset="0"/>
              </a:rPr>
              <a:t> STAGE</a:t>
            </a:r>
            <a:r>
              <a:rPr lang="en-US" b="1" dirty="0">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6 &amp; 7 :Deployment &amp; Maintenance</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0A1A59-6AD9-4738-0D80-B179C7FC75DA}"/>
              </a:ext>
            </a:extLst>
          </p:cNvPr>
          <p:cNvSpPr>
            <a:spLocks noGrp="1"/>
          </p:cNvSpPr>
          <p:nvPr>
            <p:ph idx="1"/>
          </p:nvPr>
        </p:nvSpPr>
        <p:spPr>
          <a:xfrm>
            <a:off x="1162664" y="1690689"/>
            <a:ext cx="10515600" cy="1829260"/>
          </a:xfrm>
        </p:spPr>
        <p:txBody>
          <a:bodyPr/>
          <a:lstStyle/>
          <a:p>
            <a:r>
              <a:rPr lang="en-US" dirty="0">
                <a:solidFill>
                  <a:schemeClr val="bg1"/>
                </a:solidFill>
                <a:latin typeface="Times New Roman" panose="02020603050405020304" pitchFamily="18" charset="0"/>
                <a:cs typeface="Times New Roman" panose="02020603050405020304" pitchFamily="18" charset="0"/>
              </a:rPr>
              <a:t>It is important to ensure its smooth performance. If it performs well, the organization sends out the product as a whole. After retrieving beneficial feedback, the company releases it as it is or with auxiliary improvements to make it further helpful for the customers</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860A1F-A146-2C1A-499F-20D708DE6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665" y="3637935"/>
            <a:ext cx="9937954" cy="2854940"/>
          </a:xfrm>
          <a:prstGeom prst="rect">
            <a:avLst/>
          </a:prstGeom>
        </p:spPr>
      </p:pic>
    </p:spTree>
    <p:extLst>
      <p:ext uri="{BB962C8B-B14F-4D97-AF65-F5344CB8AC3E}">
        <p14:creationId xmlns:p14="http://schemas.microsoft.com/office/powerpoint/2010/main" val="1524066463"/>
      </p:ext>
    </p:extLst>
  </p:cSld>
  <p:clrMapOvr>
    <a:masterClrMapping/>
  </p:clrMapOvr>
  <mc:AlternateContent xmlns:mc="http://schemas.openxmlformats.org/markup-compatibility/2006" xmlns:p14="http://schemas.microsoft.com/office/powerpoint/2010/main">
    <mc:Choice Requires="p14">
      <p:transition spd="slow" p14:dur="900" advClick="0" advTm="4000">
        <p14:warp dir="in"/>
      </p:transition>
    </mc:Choice>
    <mc:Fallback xmlns="">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3"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smart_SDLC ppt 1[2]</Template>
  <TotalTime>108</TotalTime>
  <Words>448</Words>
  <Application>Microsoft Office PowerPoint</Application>
  <PresentationFormat>Widescreen</PresentationFormat>
  <Paragraphs>27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Times New Roman</vt:lpstr>
      <vt:lpstr>Office Theme</vt:lpstr>
      <vt:lpstr>SDLC</vt:lpstr>
      <vt:lpstr>What is SDLC  ?</vt:lpstr>
      <vt:lpstr>PowerPoint Presentation</vt:lpstr>
      <vt:lpstr>STAGE 1: Analysis Planning  &amp; Requirement  </vt:lpstr>
      <vt:lpstr>STAGE 2: Defining Requirements </vt:lpstr>
      <vt:lpstr> STAGE 3: Designing Architecture </vt:lpstr>
      <vt:lpstr>  STAGE 4: Developing Product</vt:lpstr>
      <vt:lpstr> STAGE 5:Product testing and integration</vt:lpstr>
      <vt:lpstr> STAGE 6 &amp; 7 :Deployment &amp; Maintenance</vt:lpstr>
      <vt:lpstr> MODELS OF SDLC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saravanan</dc:creator>
  <cp:lastModifiedBy>sanjay saravanan</cp:lastModifiedBy>
  <cp:revision>11</cp:revision>
  <dcterms:created xsi:type="dcterms:W3CDTF">2025-09-09T17:26:04Z</dcterms:created>
  <dcterms:modified xsi:type="dcterms:W3CDTF">2025-09-13T07:05:20Z</dcterms:modified>
</cp:coreProperties>
</file>