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DM Sans Italics" charset="1" panose="00000000000000000000"/>
      <p:regular r:id="rId12"/>
    </p:embeddedFont>
    <p:embeddedFont>
      <p:font typeface="DM Sans Bold Italics" charset="1" panose="00000000000000000000"/>
      <p:regular r:id="rId13"/>
    </p:embeddedFont>
    <p:embeddedFont>
      <p:font typeface="Dream Avenue" charset="1" panose="020005030000000200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24" Target="slides/slide10.xml" Type="http://schemas.openxmlformats.org/officeDocument/2006/relationships/slide"/><Relationship Id="rId25" Target="slides/slide11.xml" Type="http://schemas.openxmlformats.org/officeDocument/2006/relationships/slide"/><Relationship Id="rId26" Target="slides/slide12.xml" Type="http://schemas.openxmlformats.org/officeDocument/2006/relationships/slide"/><Relationship Id="rId27" Target="slides/slide13.xml" Type="http://schemas.openxmlformats.org/officeDocument/2006/relationships/slide"/><Relationship Id="rId28" Target="slides/slide14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9E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964739" y="2189136"/>
            <a:ext cx="6088028" cy="4825658"/>
            <a:chOff x="0" y="0"/>
            <a:chExt cx="8117370" cy="643421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23578" r="0" b="23578"/>
            <a:stretch>
              <a:fillRect/>
            </a:stretch>
          </p:blipFill>
          <p:spPr>
            <a:xfrm flipH="false" flipV="false">
              <a:off x="0" y="0"/>
              <a:ext cx="8117370" cy="6434211"/>
            </a:xfrm>
            <a:prstGeom prst="rect">
              <a:avLst/>
            </a:prstGeom>
          </p:spPr>
        </p:pic>
      </p:grpSp>
      <p:sp>
        <p:nvSpPr>
          <p:cNvPr name="AutoShape 4" id="4"/>
          <p:cNvSpPr/>
          <p:nvPr/>
        </p:nvSpPr>
        <p:spPr>
          <a:xfrm>
            <a:off x="-5193732" y="6161313"/>
            <a:ext cx="162306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203706" y="1238250"/>
            <a:ext cx="11465770" cy="233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57"/>
              </a:lnSpc>
            </a:pPr>
            <a:r>
              <a:rPr lang="en-US" sz="9323" spc="438">
                <a:solidFill>
                  <a:srgbClr val="FFFFFF"/>
                </a:solidFill>
                <a:latin typeface="Dream Avenue"/>
              </a:rPr>
              <a:t>Object Detection Using YOLO dataset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5801" y="6486780"/>
            <a:ext cx="7169100" cy="998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2"/>
              </a:lnSpc>
            </a:pPr>
            <a:r>
              <a:rPr lang="en-US" sz="2858" spc="45">
                <a:solidFill>
                  <a:srgbClr val="FFFFFF"/>
                </a:solidFill>
                <a:latin typeface="DM Sans"/>
              </a:rPr>
              <a:t>Rajeshwari Bhirud</a:t>
            </a:r>
          </a:p>
          <a:p>
            <a:pPr>
              <a:lnSpc>
                <a:spcPts val="400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95801" y="5288606"/>
            <a:ext cx="7169100" cy="491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02"/>
              </a:lnSpc>
            </a:pPr>
            <a:r>
              <a:rPr lang="en-US" sz="2858" spc="45">
                <a:solidFill>
                  <a:srgbClr val="FFFFFF"/>
                </a:solidFill>
                <a:latin typeface="DM Sans"/>
              </a:rPr>
              <a:t>Presented by: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5801" y="7234001"/>
            <a:ext cx="7169100" cy="45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758"/>
              </a:lnSpc>
              <a:spcBef>
                <a:spcPct val="0"/>
              </a:spcBef>
            </a:pPr>
            <a:r>
              <a:rPr lang="en-US" sz="2684" spc="42">
                <a:solidFill>
                  <a:srgbClr val="FFFFFF"/>
                </a:solidFill>
                <a:latin typeface="DM Sans"/>
              </a:rPr>
              <a:t>Sahithi Reddy Malgari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9E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7501" y="743306"/>
            <a:ext cx="16317706" cy="8753769"/>
          </a:xfrm>
          <a:custGeom>
            <a:avLst/>
            <a:gdLst/>
            <a:ahLst/>
            <a:cxnLst/>
            <a:rect r="r" b="b" t="t" l="l"/>
            <a:pathLst>
              <a:path h="8753769" w="16317706">
                <a:moveTo>
                  <a:pt x="0" y="0"/>
                </a:moveTo>
                <a:lnTo>
                  <a:pt x="16317706" y="0"/>
                </a:lnTo>
                <a:lnTo>
                  <a:pt x="16317706" y="8753769"/>
                </a:lnTo>
                <a:lnTo>
                  <a:pt x="0" y="8753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A19E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65138" y="2213031"/>
            <a:ext cx="162306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5138" y="104775"/>
            <a:ext cx="14242778" cy="143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08"/>
              </a:lnSpc>
            </a:pPr>
            <a:r>
              <a:rPr lang="en-US" sz="10100">
                <a:solidFill>
                  <a:srgbClr val="FFFFFF"/>
                </a:solidFill>
                <a:latin typeface="Dream Avenue"/>
              </a:rPr>
              <a:t>Advantage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138" y="2300507"/>
            <a:ext cx="17624134" cy="7049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0281" indent="-310141" lvl="1">
              <a:lnSpc>
                <a:spcPts val="4711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DM Sans"/>
              </a:rPr>
              <a:t>Real-Time Object Detection: </a:t>
            </a:r>
            <a:r>
              <a:rPr lang="en-US" sz="2873">
                <a:solidFill>
                  <a:srgbClr val="FFFFFF"/>
                </a:solidFill>
                <a:latin typeface="DM Sans"/>
              </a:rPr>
              <a:t>YOLOv5 excels in real-time object detection, making it suitable for applications requiring quick responses.</a:t>
            </a:r>
          </a:p>
          <a:p>
            <a:pPr>
              <a:lnSpc>
                <a:spcPts val="4711"/>
              </a:lnSpc>
            </a:pPr>
          </a:p>
          <a:p>
            <a:pPr marL="620281" indent="-310141" lvl="1">
              <a:lnSpc>
                <a:spcPts val="4711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DM Sans"/>
              </a:rPr>
              <a:t>Accuracy and Versatility: YOLOv5 balances accuracy and speed, making it versatile for various object detection tasks.</a:t>
            </a:r>
          </a:p>
          <a:p>
            <a:pPr>
              <a:lnSpc>
                <a:spcPts val="4711"/>
              </a:lnSpc>
            </a:pPr>
          </a:p>
          <a:p>
            <a:pPr marL="620281" indent="-310141" lvl="1">
              <a:lnSpc>
                <a:spcPts val="4711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DM Sans"/>
              </a:rPr>
              <a:t>Single Forward Pass: The model processes the entire image in a single forward pass, contributing to its efficiency.</a:t>
            </a:r>
          </a:p>
          <a:p>
            <a:pPr>
              <a:lnSpc>
                <a:spcPts val="4711"/>
              </a:lnSpc>
            </a:pPr>
          </a:p>
          <a:p>
            <a:pPr marL="620281" indent="-310141" lvl="1">
              <a:lnSpc>
                <a:spcPts val="4711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DM Sans"/>
              </a:rPr>
              <a:t>Ease of Implementation: YOLOv5's implementation is straightforward, and the Ultralytics repository provides pre-trained models for easy integration.</a:t>
            </a:r>
          </a:p>
          <a:p>
            <a:pPr>
              <a:lnSpc>
                <a:spcPts val="4711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A19E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65138" y="2213031"/>
            <a:ext cx="162306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5138" y="104775"/>
            <a:ext cx="14242778" cy="143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08"/>
              </a:lnSpc>
            </a:pPr>
            <a:r>
              <a:rPr lang="en-US" sz="10100">
                <a:solidFill>
                  <a:srgbClr val="FFFFFF"/>
                </a:solidFill>
                <a:latin typeface="Dream Avenue"/>
              </a:rPr>
              <a:t>Disadvantage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138" y="2504213"/>
            <a:ext cx="17624134" cy="5278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0281" indent="-310141" lvl="1">
              <a:lnSpc>
                <a:spcPts val="4711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DM Sans"/>
              </a:rPr>
              <a:t>Limited Small Object Detection: YOLOv5 may struggle with accurately detecting small objects in images due to its coarse grid.</a:t>
            </a:r>
          </a:p>
          <a:p>
            <a:pPr>
              <a:lnSpc>
                <a:spcPts val="4711"/>
              </a:lnSpc>
            </a:pPr>
          </a:p>
          <a:p>
            <a:pPr marL="620281" indent="-310141" lvl="1">
              <a:lnSpc>
                <a:spcPts val="4711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DM Sans"/>
              </a:rPr>
              <a:t>Training Data Dependency: The model's performance heavily depends on the quality and diversity of the training dataset.</a:t>
            </a:r>
          </a:p>
          <a:p>
            <a:pPr>
              <a:lnSpc>
                <a:spcPts val="4711"/>
              </a:lnSpc>
            </a:pPr>
          </a:p>
          <a:p>
            <a:pPr marL="620281" indent="-310141" lvl="1">
              <a:lnSpc>
                <a:spcPts val="4711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DM Sans"/>
              </a:rPr>
              <a:t>Resource Intensive: YOLOv5, particularly larger variants, can be resource-intensive during training and may require powerful hardware.</a:t>
            </a:r>
          </a:p>
          <a:p>
            <a:pPr>
              <a:lnSpc>
                <a:spcPts val="4711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A19E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65138" y="2213031"/>
            <a:ext cx="162306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5138" y="104775"/>
            <a:ext cx="14242778" cy="143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08"/>
              </a:lnSpc>
            </a:pPr>
            <a:r>
              <a:rPr lang="en-US" sz="10100">
                <a:solidFill>
                  <a:srgbClr val="FFFFFF"/>
                </a:solidFill>
                <a:latin typeface="Dream Avenue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138" y="2300507"/>
            <a:ext cx="17624134" cy="5868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20281" indent="-310141" lvl="1">
              <a:lnSpc>
                <a:spcPts val="4711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DM Sans"/>
              </a:rPr>
              <a:t>Explore opportunities for fine-tuning the YOLOv5 model to improve performance on domain-specific datasets.</a:t>
            </a:r>
          </a:p>
          <a:p>
            <a:pPr marL="620281" indent="-310141" lvl="1">
              <a:lnSpc>
                <a:spcPts val="4711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DM Sans"/>
              </a:rPr>
              <a:t>Utilize object detection to identify specific products in a customer's field of view, enabling personalized product recommendations and targeted advertising.</a:t>
            </a:r>
          </a:p>
          <a:p>
            <a:pPr marL="620281" indent="-310141" lvl="1">
              <a:lnSpc>
                <a:spcPts val="4711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DM Sans"/>
              </a:rPr>
              <a:t>Develop a visual search feature that allows customers to search for products using images, leveraging object detection to identify relevant items in the retailer's catalog.</a:t>
            </a:r>
          </a:p>
          <a:p>
            <a:pPr marL="620281" indent="-310141" lvl="1">
              <a:lnSpc>
                <a:spcPts val="4711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DM Sans"/>
              </a:rPr>
              <a:t>Extend the project to address more complex real-time applications, such as object tracking or multi-object tracking.</a:t>
            </a:r>
          </a:p>
          <a:p>
            <a:pPr>
              <a:lnSpc>
                <a:spcPts val="4711"/>
              </a:lnSpc>
            </a:pPr>
          </a:p>
          <a:p>
            <a:pPr>
              <a:lnSpc>
                <a:spcPts val="4711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9E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78831" y="2189136"/>
            <a:ext cx="13309169" cy="5637508"/>
            <a:chOff x="0" y="0"/>
            <a:chExt cx="17745559" cy="751667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35880" r="0" b="35880"/>
            <a:stretch>
              <a:fillRect/>
            </a:stretch>
          </p:blipFill>
          <p:spPr>
            <a:xfrm flipH="false" flipV="false">
              <a:off x="0" y="0"/>
              <a:ext cx="17745559" cy="7516678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0" y="3859492"/>
            <a:ext cx="7962314" cy="3155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2045"/>
              </a:lnSpc>
            </a:pPr>
            <a:r>
              <a:rPr lang="en-US" sz="12679" spc="595">
                <a:solidFill>
                  <a:srgbClr val="FFFFFF"/>
                </a:solidFill>
                <a:latin typeface="Dream Avenu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A19E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3422302" y="1786700"/>
            <a:ext cx="162306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39340" y="2430898"/>
            <a:ext cx="12915333" cy="5147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247"/>
              </a:lnSpc>
            </a:pPr>
            <a:r>
              <a:rPr lang="en-US" sz="5029">
                <a:solidFill>
                  <a:srgbClr val="FFFFFF"/>
                </a:solidFill>
                <a:latin typeface="DM Sans"/>
              </a:rPr>
              <a:t>•Utilize YOLOv5 architecture for object detection tasks.</a:t>
            </a:r>
          </a:p>
          <a:p>
            <a:pPr>
              <a:lnSpc>
                <a:spcPts val="8247"/>
              </a:lnSpc>
            </a:pPr>
            <a:r>
              <a:rPr lang="en-US" sz="5029">
                <a:solidFill>
                  <a:srgbClr val="FFFFFF"/>
                </a:solidFill>
                <a:latin typeface="DM Sans"/>
              </a:rPr>
              <a:t>•Implement real-time object</a:t>
            </a:r>
          </a:p>
          <a:p>
            <a:pPr>
              <a:lnSpc>
                <a:spcPts val="8247"/>
              </a:lnSpc>
            </a:pPr>
            <a:r>
              <a:rPr lang="en-US" sz="5029">
                <a:solidFill>
                  <a:srgbClr val="FFFFFF"/>
                </a:solidFill>
                <a:latin typeface="DM Sans"/>
              </a:rPr>
              <a:t>detection using a pre-trained model.</a:t>
            </a:r>
          </a:p>
          <a:p>
            <a:pPr>
              <a:lnSpc>
                <a:spcPts val="824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39340" y="365950"/>
            <a:ext cx="7328597" cy="143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08"/>
              </a:lnSpc>
            </a:pPr>
            <a:r>
              <a:rPr lang="en-US" sz="10100">
                <a:solidFill>
                  <a:srgbClr val="FFFFFF"/>
                </a:solidFill>
                <a:latin typeface="Dream Avenue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A19E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1822684" y="1525524"/>
            <a:ext cx="162306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5138" y="104775"/>
            <a:ext cx="14242778" cy="143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08"/>
              </a:lnSpc>
            </a:pPr>
            <a:r>
              <a:rPr lang="en-US" sz="10100">
                <a:solidFill>
                  <a:srgbClr val="FFFFFF"/>
                </a:solidFill>
                <a:latin typeface="Dream Avenue"/>
              </a:rPr>
              <a:t>Tech and libraries used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138" y="1597062"/>
            <a:ext cx="16562898" cy="7269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428"/>
              </a:lnSpc>
            </a:pPr>
            <a:r>
              <a:rPr lang="en-US" sz="2700">
                <a:solidFill>
                  <a:srgbClr val="FFFFFF"/>
                </a:solidFill>
                <a:latin typeface="DM Sans Bold"/>
              </a:rPr>
              <a:t>PyTorch:</a:t>
            </a:r>
            <a:r>
              <a:rPr lang="en-US" sz="2700">
                <a:solidFill>
                  <a:srgbClr val="FFFFFF"/>
                </a:solidFill>
                <a:latin typeface="DM Sans"/>
              </a:rPr>
              <a:t> Utilized as the primary deep learning framework for implementing and training the YOLOv5 model.</a:t>
            </a:r>
          </a:p>
          <a:p>
            <a:pPr>
              <a:lnSpc>
                <a:spcPts val="4428"/>
              </a:lnSpc>
            </a:pPr>
            <a:r>
              <a:rPr lang="en-US" sz="2700">
                <a:solidFill>
                  <a:srgbClr val="FFFFFF"/>
                </a:solidFill>
                <a:latin typeface="DM Sans Bold"/>
              </a:rPr>
              <a:t>YOLOv5:</a:t>
            </a:r>
            <a:r>
              <a:rPr lang="en-US" sz="2700">
                <a:solidFill>
                  <a:srgbClr val="FFFFFF"/>
                </a:solidFill>
                <a:latin typeface="DM Sans"/>
              </a:rPr>
              <a:t> Employed for real-time object detection due to its speed and accuracy, sourced from the Ultralytics repository.</a:t>
            </a:r>
          </a:p>
          <a:p>
            <a:pPr>
              <a:lnSpc>
                <a:spcPts val="4428"/>
              </a:lnSpc>
            </a:pPr>
            <a:r>
              <a:rPr lang="en-US" sz="2700">
                <a:solidFill>
                  <a:srgbClr val="FFFFFF"/>
                </a:solidFill>
                <a:latin typeface="DM Sans Bold"/>
              </a:rPr>
              <a:t>OpenCV:</a:t>
            </a:r>
            <a:r>
              <a:rPr lang="en-US" sz="2700">
                <a:solidFill>
                  <a:srgbClr val="FFFFFF"/>
                </a:solidFill>
                <a:latin typeface="DM Sans"/>
              </a:rPr>
              <a:t> Used for image and video processing, enabling the integration of the YOLOv5 model with real-time webcam feeds.</a:t>
            </a:r>
          </a:p>
          <a:p>
            <a:pPr>
              <a:lnSpc>
                <a:spcPts val="4428"/>
              </a:lnSpc>
            </a:pPr>
            <a:r>
              <a:rPr lang="en-US" sz="2700">
                <a:solidFill>
                  <a:srgbClr val="FFFFFF"/>
                </a:solidFill>
                <a:latin typeface="DM Sans Bold"/>
              </a:rPr>
              <a:t>Matplotlib:</a:t>
            </a:r>
            <a:r>
              <a:rPr lang="en-US" sz="2700">
                <a:solidFill>
                  <a:srgbClr val="FFFFFF"/>
                </a:solidFill>
                <a:latin typeface="DM Sans"/>
              </a:rPr>
              <a:t> Utilized for visualizing the results of the object detection process, displaying bounding boxes and object labels.</a:t>
            </a:r>
          </a:p>
          <a:p>
            <a:pPr>
              <a:lnSpc>
                <a:spcPts val="4428"/>
              </a:lnSpc>
            </a:pPr>
            <a:r>
              <a:rPr lang="en-US" sz="2700">
                <a:solidFill>
                  <a:srgbClr val="FFFFFF"/>
                </a:solidFill>
                <a:latin typeface="DM Sans Bold"/>
              </a:rPr>
              <a:t>NumPy:</a:t>
            </a:r>
            <a:r>
              <a:rPr lang="en-US" sz="2700">
                <a:solidFill>
                  <a:srgbClr val="FFFFFF"/>
                </a:solidFill>
                <a:latin typeface="DM Sans"/>
              </a:rPr>
              <a:t> Used for numerical operations and array manipulations in various stages of the implementation.</a:t>
            </a:r>
          </a:p>
          <a:p>
            <a:pPr>
              <a:lnSpc>
                <a:spcPts val="4428"/>
              </a:lnSpc>
            </a:pPr>
            <a:r>
              <a:rPr lang="en-US" sz="2700">
                <a:solidFill>
                  <a:srgbClr val="FFFFFF"/>
                </a:solidFill>
                <a:latin typeface="DM Sans Bold"/>
              </a:rPr>
              <a:t>torchvision:</a:t>
            </a:r>
            <a:r>
              <a:rPr lang="en-US" sz="2700">
                <a:solidFill>
                  <a:srgbClr val="FFFFFF"/>
                </a:solidFill>
                <a:latin typeface="DM Sans"/>
              </a:rPr>
              <a:t> Applied for image transformation and dataset handling, extending PyTorch's capabilities.</a:t>
            </a:r>
          </a:p>
          <a:p>
            <a:pPr>
              <a:lnSpc>
                <a:spcPts val="4428"/>
              </a:lnSpc>
            </a:pPr>
            <a:r>
              <a:rPr lang="en-US" sz="2700">
                <a:solidFill>
                  <a:srgbClr val="FFFFFF"/>
                </a:solidFill>
                <a:latin typeface="DM Sans Bold"/>
              </a:rPr>
              <a:t>GitHub:</a:t>
            </a:r>
            <a:r>
              <a:rPr lang="en-US" sz="2700">
                <a:solidFill>
                  <a:srgbClr val="FFFFFF"/>
                </a:solidFill>
                <a:latin typeface="DM Sans"/>
              </a:rPr>
              <a:t> Leveraged for version control, collaboration, and sharing project resources with the open-source community.</a:t>
            </a:r>
          </a:p>
          <a:p>
            <a:pPr>
              <a:lnSpc>
                <a:spcPts val="442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A19E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65138" y="2213031"/>
            <a:ext cx="162306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5138" y="104775"/>
            <a:ext cx="14242778" cy="143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08"/>
              </a:lnSpc>
            </a:pPr>
            <a:r>
              <a:rPr lang="en-US" sz="10100">
                <a:solidFill>
                  <a:srgbClr val="FFFFFF"/>
                </a:solidFill>
                <a:latin typeface="Dream Avenue"/>
              </a:rPr>
              <a:t>Purpose of the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138" y="3099392"/>
            <a:ext cx="16562898" cy="4459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582932" indent="-291466" lvl="1">
              <a:lnSpc>
                <a:spcPts val="4428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DM Sans"/>
              </a:rPr>
              <a:t>The primary purpose is to implement YOLOv5 for efficient object detection, contributing to the broader field of computer vision.</a:t>
            </a:r>
          </a:p>
          <a:p>
            <a:pPr>
              <a:lnSpc>
                <a:spcPts val="4428"/>
              </a:lnSpc>
            </a:pPr>
          </a:p>
          <a:p>
            <a:pPr marL="582932" indent="-291466" lvl="1">
              <a:lnSpc>
                <a:spcPts val="4428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DM Sans"/>
              </a:rPr>
              <a:t>To develop a small application that can be used in retail world for product analysis.</a:t>
            </a:r>
          </a:p>
          <a:p>
            <a:pPr>
              <a:lnSpc>
                <a:spcPts val="4428"/>
              </a:lnSpc>
            </a:pPr>
          </a:p>
          <a:p>
            <a:pPr marL="582932" indent="-291466" lvl="1">
              <a:lnSpc>
                <a:spcPts val="4428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DM Sans"/>
              </a:rPr>
              <a:t>To add shopping website links to the detected objects suggesting where the product can be bought from.</a:t>
            </a:r>
          </a:p>
          <a:p>
            <a:pPr>
              <a:lnSpc>
                <a:spcPts val="442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A19E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65138" y="2213031"/>
            <a:ext cx="16230600" cy="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65138" y="104775"/>
            <a:ext cx="14242778" cy="143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10908"/>
              </a:lnSpc>
            </a:pPr>
            <a:r>
              <a:rPr lang="en-US" sz="10100">
                <a:solidFill>
                  <a:srgbClr val="FFFFFF"/>
                </a:solidFill>
                <a:latin typeface="Dream Avenue"/>
              </a:rPr>
              <a:t>How it works !!!!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5138" y="2300507"/>
            <a:ext cx="17624134" cy="8933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711"/>
              </a:lnSpc>
            </a:pPr>
            <a:r>
              <a:rPr lang="en-US" sz="2873">
                <a:solidFill>
                  <a:srgbClr val="FFFFFF"/>
                </a:solidFill>
                <a:latin typeface="DM Sans"/>
              </a:rPr>
              <a:t>•The code begins by installing the necessary libraries, including PyTorch and YOLOv5.</a:t>
            </a:r>
          </a:p>
          <a:p>
            <a:pPr>
              <a:lnSpc>
                <a:spcPts val="4711"/>
              </a:lnSpc>
            </a:pPr>
            <a:r>
              <a:rPr lang="en-US" sz="2873">
                <a:solidFill>
                  <a:srgbClr val="FFFFFF"/>
                </a:solidFill>
                <a:latin typeface="DM Sans"/>
              </a:rPr>
              <a:t>•The YOLOv5 repository is cloned from GitHub, and required dependencies are installed.</a:t>
            </a:r>
          </a:p>
          <a:p>
            <a:pPr>
              <a:lnSpc>
                <a:spcPts val="4711"/>
              </a:lnSpc>
            </a:pPr>
            <a:r>
              <a:rPr lang="en-US" sz="2873">
                <a:solidFill>
                  <a:srgbClr val="FFFFFF"/>
                </a:solidFill>
                <a:latin typeface="DM Sans"/>
              </a:rPr>
              <a:t>•Loading the YOLOv5 Model:</a:t>
            </a:r>
          </a:p>
          <a:p>
            <a:pPr>
              <a:lnSpc>
                <a:spcPts val="4711"/>
              </a:lnSpc>
            </a:pPr>
            <a:r>
              <a:rPr lang="en-US" sz="2873">
                <a:solidFill>
                  <a:srgbClr val="FFFFFF"/>
                </a:solidFill>
                <a:latin typeface="DM Sans"/>
              </a:rPr>
              <a:t>•The PyTorch hub is used to load the YOLOv5 model (yolov5s - small variant).</a:t>
            </a:r>
          </a:p>
          <a:p>
            <a:pPr>
              <a:lnSpc>
                <a:spcPts val="4711"/>
              </a:lnSpc>
            </a:pPr>
            <a:r>
              <a:rPr lang="en-US" sz="2873">
                <a:solidFill>
                  <a:srgbClr val="FFFFFF"/>
                </a:solidFill>
                <a:latin typeface="DM Sans"/>
              </a:rPr>
              <a:t>•The model is pre-trained on a large dataset for general object detection tasks.</a:t>
            </a:r>
          </a:p>
          <a:p>
            <a:pPr>
              <a:lnSpc>
                <a:spcPts val="4711"/>
              </a:lnSpc>
            </a:pPr>
            <a:r>
              <a:rPr lang="en-US" sz="2873">
                <a:solidFill>
                  <a:srgbClr val="FFFFFF"/>
                </a:solidFill>
                <a:latin typeface="DM Sans"/>
              </a:rPr>
              <a:t>.•The code demonstrates object detection on both a static image and the YOLOv5 model processes the image and prints the detected objects and their confidence scores.</a:t>
            </a:r>
          </a:p>
          <a:p>
            <a:pPr>
              <a:lnSpc>
                <a:spcPts val="4711"/>
              </a:lnSpc>
            </a:pPr>
            <a:r>
              <a:rPr lang="en-US" sz="2873">
                <a:solidFill>
                  <a:srgbClr val="FFFFFF"/>
                </a:solidFill>
                <a:latin typeface="DM Sans"/>
              </a:rPr>
              <a:t>•Matplotlib is employed to visualize the results, displaying bounding boxes around detected objects.</a:t>
            </a:r>
          </a:p>
          <a:p>
            <a:pPr>
              <a:lnSpc>
                <a:spcPts val="4711"/>
              </a:lnSpc>
            </a:pPr>
            <a:r>
              <a:rPr lang="en-US" sz="2873">
                <a:solidFill>
                  <a:srgbClr val="FFFFFF"/>
                </a:solidFill>
                <a:latin typeface="DM Sans"/>
              </a:rPr>
              <a:t>•The code also includes functionality to render results directly within the Jupyter notebook for image processing.</a:t>
            </a:r>
          </a:p>
          <a:p>
            <a:pPr>
              <a:lnSpc>
                <a:spcPts val="4711"/>
              </a:lnSpc>
            </a:pPr>
            <a:r>
              <a:rPr lang="en-US" sz="2873">
                <a:solidFill>
                  <a:srgbClr val="FFFFFF"/>
                </a:solidFill>
                <a:latin typeface="DM Sans"/>
              </a:rPr>
              <a:t>•The code can be extended for specific use cases, such as custom datasets or fine-tuning for specialized objects.</a:t>
            </a:r>
          </a:p>
          <a:p>
            <a:pPr>
              <a:lnSpc>
                <a:spcPts val="4711"/>
              </a:lnSpc>
            </a:pPr>
          </a:p>
          <a:p>
            <a:pPr>
              <a:lnSpc>
                <a:spcPts val="4711"/>
              </a:lnSpc>
            </a:pPr>
          </a:p>
          <a:p>
            <a:pPr>
              <a:lnSpc>
                <a:spcPts val="471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9E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30184"/>
            <a:ext cx="16025661" cy="8626632"/>
          </a:xfrm>
          <a:custGeom>
            <a:avLst/>
            <a:gdLst/>
            <a:ahLst/>
            <a:cxnLst/>
            <a:rect r="r" b="b" t="t" l="l"/>
            <a:pathLst>
              <a:path h="8626632" w="16025661">
                <a:moveTo>
                  <a:pt x="0" y="0"/>
                </a:moveTo>
                <a:lnTo>
                  <a:pt x="16025661" y="0"/>
                </a:lnTo>
                <a:lnTo>
                  <a:pt x="16025661" y="8626632"/>
                </a:lnTo>
                <a:lnTo>
                  <a:pt x="0" y="86266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9E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45518" y="515710"/>
            <a:ext cx="16513782" cy="8742590"/>
          </a:xfrm>
          <a:custGeom>
            <a:avLst/>
            <a:gdLst/>
            <a:ahLst/>
            <a:cxnLst/>
            <a:rect r="r" b="b" t="t" l="l"/>
            <a:pathLst>
              <a:path h="8742590" w="16513782">
                <a:moveTo>
                  <a:pt x="0" y="0"/>
                </a:moveTo>
                <a:lnTo>
                  <a:pt x="16513782" y="0"/>
                </a:lnTo>
                <a:lnTo>
                  <a:pt x="16513782" y="8742590"/>
                </a:lnTo>
                <a:lnTo>
                  <a:pt x="0" y="87425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9E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9883" y="615862"/>
            <a:ext cx="16828234" cy="9055276"/>
          </a:xfrm>
          <a:custGeom>
            <a:avLst/>
            <a:gdLst/>
            <a:ahLst/>
            <a:cxnLst/>
            <a:rect r="r" b="b" t="t" l="l"/>
            <a:pathLst>
              <a:path h="9055276" w="16828234">
                <a:moveTo>
                  <a:pt x="0" y="0"/>
                </a:moveTo>
                <a:lnTo>
                  <a:pt x="16828234" y="0"/>
                </a:lnTo>
                <a:lnTo>
                  <a:pt x="16828234" y="9055276"/>
                </a:lnTo>
                <a:lnTo>
                  <a:pt x="0" y="90552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9E9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2488" y="680997"/>
            <a:ext cx="16676812" cy="8925006"/>
          </a:xfrm>
          <a:custGeom>
            <a:avLst/>
            <a:gdLst/>
            <a:ahLst/>
            <a:cxnLst/>
            <a:rect r="r" b="b" t="t" l="l"/>
            <a:pathLst>
              <a:path h="8925006" w="16676812">
                <a:moveTo>
                  <a:pt x="0" y="0"/>
                </a:moveTo>
                <a:lnTo>
                  <a:pt x="16676812" y="0"/>
                </a:lnTo>
                <a:lnTo>
                  <a:pt x="16676812" y="8925006"/>
                </a:lnTo>
                <a:lnTo>
                  <a:pt x="0" y="8925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DAF24Yvd2JM</dc:identifier>
  <dcterms:modified xsi:type="dcterms:W3CDTF">2011-08-01T06:04:30Z</dcterms:modified>
  <cp:revision>1</cp:revision>
  <dc:title>Object Detection Using YOLO dataset</dc:title>
</cp:coreProperties>
</file>