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77" r:id="rId8"/>
    <p:sldId id="261" r:id="rId9"/>
    <p:sldId id="262" r:id="rId10"/>
    <p:sldId id="270" r:id="rId11"/>
    <p:sldId id="263" r:id="rId12"/>
    <p:sldId id="264" r:id="rId13"/>
    <p:sldId id="271" r:id="rId14"/>
    <p:sldId id="265" r:id="rId15"/>
    <p:sldId id="267" r:id="rId16"/>
    <p:sldId id="268" r:id="rId17"/>
    <p:sldId id="266" r:id="rId18"/>
    <p:sldId id="273" r:id="rId19"/>
    <p:sldId id="274" r:id="rId20"/>
    <p:sldId id="275" r:id="rId21"/>
    <p:sldId id="276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17D7-51F5-4F17-A901-78A8338F0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DCC91-91AA-41E9-8809-9B6CB1E18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089B7-C892-41CF-B02F-28E06B9E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7BE5-FB7A-4640-9330-1BA50B599D4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03452-2377-44DF-98C4-6EFB3009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4E0E1-2AED-4275-8CCF-8B562319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9AA2-899B-43AE-A6C8-D1495203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9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910C-E7A0-4BA5-8E6C-1BC35028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7EB8A-2183-4695-8960-036A76DBC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8E3A3-26E0-45CA-B6AD-E069A5D2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7BE5-FB7A-4640-9330-1BA50B599D4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BA0F0-D83D-4B2D-BC6C-C4EBB1DE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B9844-ECF2-4062-AF36-0F342AAA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9AA2-899B-43AE-A6C8-D1495203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8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8F786C-BAA2-4C0E-A728-D9B137FD5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8372C-B80C-4F2F-96DD-5D600B4CD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C19BE-1593-4756-B9D8-0B6218F9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7BE5-FB7A-4640-9330-1BA50B599D4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AFEC0-3529-48F7-80A8-4BFCC680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C988B-25C5-47D3-8428-A068901F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9AA2-899B-43AE-A6C8-D1495203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6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F971-7996-4B83-8182-CBFA52B0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BC644-71B2-40B8-A8FA-B7AE9FD43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B8496-1390-47C9-BEA0-0855782B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7BE5-FB7A-4640-9330-1BA50B599D4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E7B3A-1AAE-473F-9F03-5FF59452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18479-6E9F-46DD-BA16-48D47018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9AA2-899B-43AE-A6C8-D1495203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8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50A3-BD52-4820-8B82-467A51A4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26578-577F-4C75-854C-DA4529D24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B8F6D-E889-48AC-AC18-BADC9590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7BE5-FB7A-4640-9330-1BA50B599D4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8355A-2AD7-4CD5-89EA-0F31C810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69636-43A3-48EA-8465-40881B99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9AA2-899B-43AE-A6C8-D1495203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6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C8C8-D0BE-4CC4-8FFB-07825664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FB55-B530-48E9-87F3-359D760F7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296D9-955D-4098-9BC0-457E5965C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87076-317C-4364-9153-E6B20FE1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7BE5-FB7A-4640-9330-1BA50B599D4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2790D-A91B-4A1A-AF87-EFF9DBDC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B4B6A-89A0-4D8B-8C4B-492902F8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9AA2-899B-43AE-A6C8-D1495203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3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87A9-346B-4D2D-B35D-DA5C0368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8A120-AC1E-4842-AADB-524B0DF97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B66A6-64AD-4D6C-9A5F-A69A5B4C4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BB74C-ECD9-424D-94D1-910F1CFEA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326D5-FAB3-4DEA-9DD1-C5DA44591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45BB9-E38A-4D43-8695-889807E2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7BE5-FB7A-4640-9330-1BA50B599D4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74A3D-95A9-41F0-B949-5B88DA12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E463B-2292-4F2E-8A7C-1C4C6227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9AA2-899B-43AE-A6C8-D1495203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3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88A9-4DEC-4735-9807-8067F1D4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95958-F66C-4513-A02D-3DAC1364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7BE5-FB7A-4640-9330-1BA50B599D4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B8678-6750-4070-B339-1247E898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D9AA5-1BDA-43D4-BE66-D027C1B7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9AA2-899B-43AE-A6C8-D1495203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3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D4C4B-F6AB-4290-8691-DD32FDBA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7BE5-FB7A-4640-9330-1BA50B599D4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6B379-1917-45EE-8A4A-B9BB0FBD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2142A-A743-4BA1-96F8-D7965CFF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9AA2-899B-43AE-A6C8-D1495203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4AAA-262F-47BB-A238-BA30CCFE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BAA9-DCB4-4489-B1A4-3955E3FAC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EA5F9-6FD3-4D79-83B5-377B59B92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08E21-D07C-4932-85EA-9E57E07F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7BE5-FB7A-4640-9330-1BA50B599D4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68EE1-ECD3-4C8C-958B-0ACAE951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B2F38-AC9B-4C5B-83E8-30F16BC8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9AA2-899B-43AE-A6C8-D1495203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2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7538-9E07-4618-9BE6-235DF9FC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BC52D2-8096-4A32-B10C-D6EDF9147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DC0FF-FF40-4BFE-82E7-5A6C826EB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922FC-C556-430C-8F91-1A50CEA3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7BE5-FB7A-4640-9330-1BA50B599D4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99643-7513-4404-AF17-C7306E498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6448B-DC8C-45BD-B510-E8C2CA7B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9AA2-899B-43AE-A6C8-D1495203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2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94E07-F731-407A-B69A-7D967A64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52BF1-9229-4FB8-9A5A-837A0471A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5286E-F1B2-469D-BD7F-6D59263C8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47BE5-FB7A-4640-9330-1BA50B599D4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23975-B983-4142-BCFA-7CEBACCCF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32CAC-01C3-4622-A720-03BE689FE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79AA2-899B-43AE-A6C8-D1495203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6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AA1BC-CC5C-4942-BCB0-3C5C7032B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Secure Student Management System(DevSecOps)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2A480-E18D-4801-A1A5-7AB05A8467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Security Testing and Assurance</a:t>
            </a:r>
          </a:p>
        </p:txBody>
      </p:sp>
    </p:spTree>
    <p:extLst>
      <p:ext uri="{BB962C8B-B14F-4D97-AF65-F5344CB8AC3E}">
        <p14:creationId xmlns:p14="http://schemas.microsoft.com/office/powerpoint/2010/main" val="1306824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F229-2F59-412E-AD06-E194DE6D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Project Timeline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C2E96C-4666-4712-841B-442D67468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748" y="1825625"/>
            <a:ext cx="91445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2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22E5-61E2-486B-B8D9-E8596A71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 Layout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95B9EC-98CF-470F-9F42-D7CBC2ED9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176" y="1825625"/>
            <a:ext cx="91756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3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C809-D1AD-4B2C-B222-18BB36C0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Scans in CI/CD pipeline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6DFE75-4B62-4B54-96CD-86BFB59CC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737" y="1520825"/>
            <a:ext cx="90854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2459-ABDD-4390-A322-A0ABACAD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DAST Scan (OWASP ZAP Scan)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54680B-7090-43E6-9238-964C28B02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012" y="1179443"/>
            <a:ext cx="6674265" cy="499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2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09BE-F60E-4160-811F-0EA371B9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Results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4C2A8-E29F-4F66-8BF5-86EAC2EB4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Unit/Integration: authentication, Role Based Access Control (RBAC), Create, Read, Update, Delete Operations(CRUD), Two Factor Authentication(2FA) flows was verified.</a:t>
            </a:r>
          </a:p>
          <a:p>
            <a:r>
              <a:rPr lang="en-US" dirty="0"/>
              <a:t>Dynamic Application Security Testing(DAST) findings were tuned and  no critical vulnerability remain at final run </a:t>
            </a:r>
          </a:p>
          <a:p>
            <a:r>
              <a:rPr lang="en-US" dirty="0"/>
              <a:t>Static Application Security Testing(SAST) hotspots were reviewed and  false positives documented with SonarQube, bandit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49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C4AE-0048-4CEE-8356-27A23FA6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3CA1-B213-45F8-8D03-41028C40D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Shift-left security reduced last-minute fixes.</a:t>
            </a:r>
          </a:p>
          <a:p>
            <a:r>
              <a:rPr lang="en-US" dirty="0"/>
              <a:t>Automated gates kept main branch stable.</a:t>
            </a:r>
          </a:p>
          <a:p>
            <a:r>
              <a:rPr lang="en-US" dirty="0"/>
              <a:t>Structured logging sped up troubleshooting.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57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448C-86D2-46DD-8082-3287E5D5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How We Solved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AFD7-6662-4E91-AA0C-5A3112DDA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Noisy first scans(False Positives) → tuned rules &amp; triage playbook.</a:t>
            </a:r>
          </a:p>
          <a:p>
            <a:r>
              <a:rPr lang="en-US" dirty="0"/>
              <a:t>Secrets in history → rotation &amp; pre-commit scanning.</a:t>
            </a:r>
          </a:p>
          <a:p>
            <a:r>
              <a:rPr lang="en-US" dirty="0"/>
              <a:t>Encrypt-at-rest complexity → prioritized critical fields first.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20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EC34-E1BC-4F56-BEAA-253F7AA4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3C8D-DCE3-41BC-9CCB-767846F75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Passkeys/biometric authentication</a:t>
            </a:r>
          </a:p>
          <a:p>
            <a:r>
              <a:rPr lang="en-US" dirty="0"/>
              <a:t>CAPTCHA on auth endpoints.</a:t>
            </a:r>
          </a:p>
          <a:p>
            <a:r>
              <a:rPr lang="en-US" dirty="0"/>
              <a:t>Advanced monitoring (SIEM) &amp; incident simulations.</a:t>
            </a:r>
          </a:p>
          <a:p>
            <a:r>
              <a:rPr lang="en-US" dirty="0"/>
              <a:t>Content Security Policy (CSP) hardening</a:t>
            </a:r>
          </a:p>
          <a:p>
            <a:r>
              <a:rPr lang="en-US" dirty="0"/>
              <a:t>mobile application / API expansion.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2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DA94-31BA-4460-95E8-52735688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Learnings from the Project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B687-F2D2-4C1C-85C4-197D1FB3D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security from the start rather than as a final step.</a:t>
            </a:r>
          </a:p>
          <a:p>
            <a:r>
              <a:rPr lang="en-US" dirty="0"/>
              <a:t>Adopted DevSecOps principles to “shift security left,” catching vulnerabilities early.</a:t>
            </a:r>
          </a:p>
          <a:p>
            <a:r>
              <a:rPr lang="en-US" dirty="0"/>
              <a:t>Built and automated a CI/CD pipeline using GitHub Actions, SonarQube (SAST), and OWASP ZAP (DAST).</a:t>
            </a:r>
          </a:p>
          <a:p>
            <a:r>
              <a:rPr lang="en-US" dirty="0"/>
              <a:t>Learned how automation enforces continuous testing, scanning, and secure deployment.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55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DA94-31BA-4460-95E8-52735688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Learnings from the Project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B687-F2D2-4C1C-85C4-197D1FB3D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bcrypt hashing and Fernet encryption (AES) for data protection.</a:t>
            </a:r>
          </a:p>
          <a:p>
            <a:r>
              <a:rPr lang="en-US" dirty="0"/>
              <a:t>Applied input validation and CSRF/XSS/</a:t>
            </a:r>
            <a:r>
              <a:rPr lang="en-US" dirty="0" err="1"/>
              <a:t>SQLi</a:t>
            </a:r>
            <a:r>
              <a:rPr lang="en-US" dirty="0"/>
              <a:t> prevention for robust application security.</a:t>
            </a:r>
          </a:p>
          <a:p>
            <a:r>
              <a:rPr lang="en-US" dirty="0"/>
              <a:t>Understood the value of peer code reviews and collaborative development.</a:t>
            </a:r>
          </a:p>
          <a:p>
            <a:r>
              <a:rPr lang="en-US" dirty="0"/>
              <a:t>Gained hands-on experience with JIRA, SonarQube, Dependency-Check, and GitHub 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0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2911-2D90-40D3-B509-23E39DD2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 &amp;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949D5-BC15-4F01-9992-AAA1CB58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Web-based Student Management System (Flask + SQLAlchemy).</a:t>
            </a:r>
          </a:p>
          <a:p>
            <a:r>
              <a:rPr lang="en-US" dirty="0"/>
              <a:t>Roles: Admin • Teacher • Student (least-privilege RBAC).</a:t>
            </a:r>
          </a:p>
          <a:p>
            <a:r>
              <a:rPr lang="en-US" dirty="0"/>
              <a:t>Core scope: Authentication, CRUD, dashboards, secure APIs.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73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DA94-31BA-4460-95E8-52735688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Learnings from the Project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B687-F2D2-4C1C-85C4-197D1FB3D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Learned how these tools integrate into a modern DevSecOps workflow.</a:t>
            </a:r>
          </a:p>
          <a:p>
            <a:r>
              <a:rPr lang="en-US" dirty="0"/>
              <a:t>Recognized that security continues after deployment through logging, alerts, and monitoring.</a:t>
            </a:r>
          </a:p>
          <a:p>
            <a:r>
              <a:rPr lang="en-US" dirty="0"/>
              <a:t>Developed a basic Incident Response Plan for detection, containment, and recovery.</a:t>
            </a:r>
          </a:p>
          <a:p>
            <a:r>
              <a:rPr lang="en-US" dirty="0"/>
              <a:t>Enhanced teamwork across Development, Security, and Operations roles.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2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DA94-31BA-4460-95E8-52735688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Learnings from the Project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B687-F2D2-4C1C-85C4-197D1FB3D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Adopted a continuous feedback culture where every commit and scan improves security posture.</a:t>
            </a:r>
          </a:p>
          <a:p>
            <a:r>
              <a:rPr lang="en-US" dirty="0"/>
              <a:t>Designed strong controls like 2FA without harming user experience.</a:t>
            </a:r>
          </a:p>
          <a:p>
            <a:r>
              <a:rPr lang="en-US" dirty="0"/>
              <a:t>Learned that secure systems can still be simple, intuitive, and user-friendly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15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5D03-A636-4B45-8D57-C53D6CD8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1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56123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D01F-7360-4831-80FD-BB388B90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Technological Stack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48D7F-AEBB-48ED-A419-2E426F924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&amp; Framework</a:t>
            </a:r>
          </a:p>
          <a:p>
            <a:r>
              <a:rPr lang="en-US" dirty="0"/>
              <a:t>Backend Language: </a:t>
            </a:r>
          </a:p>
          <a:p>
            <a:pPr lvl="1"/>
            <a:r>
              <a:rPr lang="en-US" dirty="0"/>
              <a:t>Python Web Framework: Flask (lightweight, secure, easy integration with extensions)</a:t>
            </a:r>
          </a:p>
          <a:p>
            <a:pPr lvl="1"/>
            <a:r>
              <a:rPr lang="en-US" dirty="0"/>
              <a:t>ORM (Database Layer): SQLAlchemy</a:t>
            </a:r>
          </a:p>
          <a:p>
            <a:pPr lvl="1"/>
            <a:r>
              <a:rPr lang="en-US" dirty="0"/>
              <a:t>Form Handling: Flask-WTF (for CSRF protection &amp; validation)</a:t>
            </a:r>
          </a:p>
          <a:p>
            <a:r>
              <a:rPr lang="en-US" dirty="0"/>
              <a:t>Frontend Technology</a:t>
            </a:r>
          </a:p>
          <a:p>
            <a:pPr lvl="1"/>
            <a:r>
              <a:rPr lang="en-US" dirty="0"/>
              <a:t>HTML, CSS, JavaScript, Bootstrap for responsive User Interface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3C54-2727-4FE2-9183-976CDE2E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Technological Stack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C75BE-0790-486F-8467-C9117C62B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&amp; Storage</a:t>
            </a:r>
          </a:p>
          <a:p>
            <a:pPr lvl="1"/>
            <a:r>
              <a:rPr lang="en-US" dirty="0"/>
              <a:t>SQLite (development)</a:t>
            </a:r>
          </a:p>
          <a:p>
            <a:pPr lvl="1"/>
            <a:r>
              <a:rPr lang="en-US" dirty="0"/>
              <a:t>Encryption: Fernet (AES) from cryptography library for sensitive fields</a:t>
            </a:r>
          </a:p>
          <a:p>
            <a:pPr lvl="1"/>
            <a:r>
              <a:rPr lang="en-US" dirty="0"/>
              <a:t>Password Hashing: bcrypt (salted hashing for secure password storage)</a:t>
            </a:r>
          </a:p>
          <a:p>
            <a:r>
              <a:rPr lang="en-US" dirty="0"/>
              <a:t>Deployment &amp; Infrastructure</a:t>
            </a:r>
          </a:p>
          <a:p>
            <a:pPr lvl="1"/>
            <a:r>
              <a:rPr lang="en-US" dirty="0"/>
              <a:t>Containerization for GitHub actions: Docker</a:t>
            </a:r>
          </a:p>
          <a:p>
            <a:pPr lvl="1"/>
            <a:r>
              <a:rPr lang="en-US" dirty="0"/>
              <a:t>Server Environment: Ubuntu / GitHub Runner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5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4725-30F6-4C7F-8B17-3881CFBF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Controls (OWASP-focused)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4EB5-86C3-437E-96C3-780BF5584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Authentication &amp; Access</a:t>
            </a:r>
          </a:p>
          <a:p>
            <a:pPr lvl="1"/>
            <a:r>
              <a:rPr lang="en-US" dirty="0"/>
              <a:t>bcrypt password hashing</a:t>
            </a:r>
          </a:p>
          <a:p>
            <a:pPr lvl="1"/>
            <a:r>
              <a:rPr lang="en-US" dirty="0"/>
              <a:t>2FA (TOTP/email OTP)</a:t>
            </a:r>
          </a:p>
          <a:p>
            <a:pPr lvl="1"/>
            <a:r>
              <a:rPr lang="en-US" dirty="0"/>
              <a:t>RBAC with role-scoped routes</a:t>
            </a:r>
          </a:p>
          <a:p>
            <a:r>
              <a:rPr lang="en-US" dirty="0"/>
              <a:t>Input &amp; Transport</a:t>
            </a:r>
          </a:p>
          <a:p>
            <a:pPr lvl="1"/>
            <a:r>
              <a:rPr lang="en-US" dirty="0"/>
              <a:t>CSRF tokens on state-changing requests</a:t>
            </a:r>
          </a:p>
          <a:p>
            <a:pPr lvl="1"/>
            <a:r>
              <a:rPr lang="en-US" dirty="0"/>
              <a:t>Output encoding/CSP to reduce XSS</a:t>
            </a:r>
          </a:p>
          <a:p>
            <a:pPr lvl="1"/>
            <a:r>
              <a:rPr lang="en-US" dirty="0"/>
              <a:t>TLS in transit</a:t>
            </a:r>
          </a:p>
          <a:p>
            <a:r>
              <a:rPr lang="en-US" dirty="0"/>
              <a:t>Data &amp; Secrets</a:t>
            </a:r>
          </a:p>
          <a:p>
            <a:pPr lvl="1"/>
            <a:r>
              <a:rPr lang="en-US" dirty="0"/>
              <a:t>Field-level encryption for </a:t>
            </a:r>
          </a:p>
          <a:p>
            <a:pPr lvl="1"/>
            <a:r>
              <a:rPr lang="en-US" dirty="0"/>
              <a:t>Secret management via .env variables (no hardcoding)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6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5C51-388D-4BEE-A873-D514BDAA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DevSecOps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A5325-FE06-4B81-9D5C-0D3E8D22A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Actions triggers on push/Pull Requests</a:t>
            </a:r>
          </a:p>
          <a:p>
            <a:r>
              <a:rPr lang="en-US" dirty="0"/>
              <a:t>Quality &amp; Security gates: ruff/pytest → SAST (SonarQube) → SCA → ZAP (DAST)</a:t>
            </a:r>
            <a:endParaRPr lang="en-US" dirty="0">
              <a:effectLst/>
            </a:endParaRPr>
          </a:p>
          <a:p>
            <a:r>
              <a:rPr lang="en-US" dirty="0"/>
              <a:t>Fail fast on critical errors</a:t>
            </a:r>
          </a:p>
          <a:p>
            <a:r>
              <a:rPr lang="en-US" dirty="0"/>
              <a:t>artifacts archived (logs, reports)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90E0-0A5D-48B3-BF20-E9BFBD3D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D4C31-AB4D-4974-A352-F71C60501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Registration, Login, Logout</a:t>
            </a:r>
          </a:p>
          <a:p>
            <a:r>
              <a:rPr lang="en-US" dirty="0"/>
              <a:t>2FA via Email OTP (also always printed in console)</a:t>
            </a:r>
          </a:p>
          <a:p>
            <a:r>
              <a:rPr lang="en-US" dirty="0"/>
              <a:t>RBAC (admin, teacher, student)</a:t>
            </a:r>
          </a:p>
          <a:p>
            <a:r>
              <a:rPr lang="en-US" dirty="0"/>
              <a:t>CRUD for Students (admin/teacher) and Teachers (admin)</a:t>
            </a:r>
          </a:p>
          <a:p>
            <a:r>
              <a:rPr lang="en-US" dirty="0"/>
              <a:t>AES encryption (Fernet) for sensitive fields (student address)</a:t>
            </a:r>
          </a:p>
          <a:p>
            <a:r>
              <a:rPr lang="en-US" dirty="0"/>
              <a:t>JWT API for programmatic access (/</a:t>
            </a:r>
            <a:r>
              <a:rPr lang="en-US" dirty="0" err="1"/>
              <a:t>api</a:t>
            </a:r>
            <a:r>
              <a:rPr lang="en-US" dirty="0"/>
              <a:t>/login, /</a:t>
            </a:r>
            <a:r>
              <a:rPr lang="en-US" dirty="0" err="1"/>
              <a:t>api</a:t>
            </a:r>
            <a:r>
              <a:rPr lang="en-US" dirty="0"/>
              <a:t>/students GET/POST)</a:t>
            </a:r>
          </a:p>
          <a:p>
            <a:r>
              <a:rPr lang="en-US" dirty="0"/>
              <a:t>Audit Logging to logs/audit.log</a:t>
            </a:r>
          </a:p>
          <a:p>
            <a:r>
              <a:rPr lang="en-US" dirty="0"/>
              <a:t>Analytics Dashboard (grade distribution with Chart.js)</a:t>
            </a:r>
          </a:p>
          <a:p>
            <a:r>
              <a:rPr lang="en-US" dirty="0"/>
              <a:t>Encrypted Backup/Restore of SQLite DB</a:t>
            </a:r>
          </a:p>
          <a:p>
            <a:r>
              <a:rPr lang="en-US" dirty="0"/>
              <a:t>Sample Data (admin/teacher/student users + students/teachers)</a:t>
            </a:r>
          </a:p>
        </p:txBody>
      </p:sp>
    </p:spTree>
    <p:extLst>
      <p:ext uri="{BB962C8B-B14F-4D97-AF65-F5344CB8AC3E}">
        <p14:creationId xmlns:p14="http://schemas.microsoft.com/office/powerpoint/2010/main" val="372838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9B0D-D254-4059-84D4-52B311E3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5DDD9-828B-4112-8B98-C4EF931C1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Unit/integration tests must pass (pytest).</a:t>
            </a:r>
          </a:p>
          <a:p>
            <a:r>
              <a:rPr lang="en-US" dirty="0"/>
              <a:t>SAST Quality Gate: no new Critical/Blocker issues.</a:t>
            </a:r>
          </a:p>
          <a:p>
            <a:r>
              <a:rPr lang="en-US" dirty="0"/>
              <a:t>Dependency &amp; secrets scans: block on High/Critical.</a:t>
            </a:r>
          </a:p>
          <a:p>
            <a:r>
              <a:rPr lang="en-US" dirty="0"/>
              <a:t>DAST baseline: block on High risk alerts.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2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5573-BAC2-4E96-AB43-D49BEE71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2FA &amp; Session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AE6F-33EA-4A2F-B611-D4D4164FF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TOTP via PyOTP or email OTP fallback.</a:t>
            </a:r>
          </a:p>
          <a:p>
            <a:r>
              <a:rPr lang="en-US" dirty="0"/>
              <a:t>Backup/recovery paths and rate limiting.</a:t>
            </a:r>
          </a:p>
          <a:p>
            <a:r>
              <a:rPr lang="en-US" dirty="0"/>
              <a:t>Short session time to live(TTL) </a:t>
            </a:r>
          </a:p>
          <a:p>
            <a:r>
              <a:rPr lang="en-US" dirty="0"/>
              <a:t>re-authorization for sensitive 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3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842</Words>
  <Application>Microsoft Office PowerPoint</Application>
  <PresentationFormat>Widescreen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Secure Student Management System(DevSecOps)</vt:lpstr>
      <vt:lpstr>System Overview &amp; Scope</vt:lpstr>
      <vt:lpstr>Technological Stack Used</vt:lpstr>
      <vt:lpstr>Technological Stack Used</vt:lpstr>
      <vt:lpstr>Security Controls (OWASP-focused)</vt:lpstr>
      <vt:lpstr>DevSecOps Pipeline</vt:lpstr>
      <vt:lpstr>Features</vt:lpstr>
      <vt:lpstr>CI/CD Gates</vt:lpstr>
      <vt:lpstr>2FA &amp; Session Security</vt:lpstr>
      <vt:lpstr>Jira Project Timeline</vt:lpstr>
      <vt:lpstr>GitHub Repository Layout</vt:lpstr>
      <vt:lpstr>Security Scans in CI/CD pipeline</vt:lpstr>
      <vt:lpstr>DAST Scan (OWASP ZAP Scan)</vt:lpstr>
      <vt:lpstr>Testing Results (Summary)</vt:lpstr>
      <vt:lpstr>What Worked Well</vt:lpstr>
      <vt:lpstr>Challenges &amp; How We Solved Them</vt:lpstr>
      <vt:lpstr>Future Enhancements</vt:lpstr>
      <vt:lpstr>Key Learnings from the Project </vt:lpstr>
      <vt:lpstr>Key Learnings from the Project </vt:lpstr>
      <vt:lpstr>Key Learnings from the Project </vt:lpstr>
      <vt:lpstr>Key Learnings from the Project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Student Management System</dc:title>
  <dc:creator>Rajesh Adhikari</dc:creator>
  <cp:lastModifiedBy>Rajesh Adhikari</cp:lastModifiedBy>
  <cp:revision>14</cp:revision>
  <dcterms:created xsi:type="dcterms:W3CDTF">2025-10-05T07:43:15Z</dcterms:created>
  <dcterms:modified xsi:type="dcterms:W3CDTF">2025-10-05T16:19:43Z</dcterms:modified>
</cp:coreProperties>
</file>