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8" r:id="rId5"/>
    <p:sldId id="259" r:id="rId6"/>
    <p:sldId id="260" r:id="rId7"/>
    <p:sldId id="261" r:id="rId8"/>
    <p:sldId id="264" r:id="rId9"/>
    <p:sldId id="266" r:id="rId10"/>
    <p:sldId id="267" r:id="rId11"/>
    <p:sldId id="265" r:id="rId12"/>
    <p:sldId id="269" r:id="rId13"/>
    <p:sldId id="268" r:id="rId14"/>
    <p:sldId id="26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CEFD-CF9E-4083-BDF7-DC73772A3508}" type="datetimeFigureOut">
              <a:rPr lang="en-IN" smtClean="0"/>
              <a:t>13-10-2023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4E1ED-3C6D-49AE-8CF3-2F50F0626492}" type="slidenum">
              <a:rPr lang="en-IN" smtClean="0"/>
              <a:t>‹#›</a:t>
            </a:fld>
            <a:endParaRPr lang="en-IN"/>
          </a:p>
        </p:txBody>
      </p:sp>
    </p:spTree>
    <p:extLst>
      <p:ext uri="{BB962C8B-B14F-4D97-AF65-F5344CB8AC3E}">
        <p14:creationId xmlns:p14="http://schemas.microsoft.com/office/powerpoint/2010/main" val="1542796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dvfn.com/nyse/newyorkstockexchange.as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yse.com/listings_directory/stoc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NYSE Listings Directory: https://www.nyse.com/listings_directory/stock</a:t>
            </a:r>
            <a:r>
              <a:rPr lang="en-US" dirty="0"/>
              <a:t> Ex: SBUX for Starbucks, WFC for Wells Fargo, DPZ for Dominos Pizza Inc, OTEX for Open Text, JPM for JPMorgan Chase &amp; Co</a:t>
            </a:r>
          </a:p>
          <a:p>
            <a:r>
              <a:rPr lang="en-US" dirty="0"/>
              <a:t>Company page based on its Stock Symbol: https://www.nyse.com/quote/XNYS:JPM , https://www.nyse.com/quote/XNYS:WFC</a:t>
            </a:r>
            <a:r>
              <a:rPr lang="en-IN" dirty="0"/>
              <a:t> etc.</a:t>
            </a:r>
          </a:p>
          <a:p>
            <a:pPr marL="171450" indent="-171450">
              <a:buFont typeface="Arial" panose="020B0604020202020204" pitchFamily="34" charset="0"/>
              <a:buChar char="•"/>
            </a:pPr>
            <a:r>
              <a:rPr lang="en-US" b="0" i="0" dirty="0">
                <a:solidFill>
                  <a:srgbClr val="000000"/>
                </a:solidFill>
                <a:effectLst/>
                <a:latin typeface="arial" panose="020B0604020202020204" pitchFamily="34" charset="0"/>
              </a:rPr>
              <a:t>The NASDAQ (</a:t>
            </a:r>
            <a:r>
              <a:rPr lang="en-US" b="1" i="0" dirty="0">
                <a:solidFill>
                  <a:srgbClr val="000000"/>
                </a:solidFill>
                <a:effectLst/>
                <a:latin typeface="arial" panose="020B0604020202020204" pitchFamily="34" charset="0"/>
              </a:rPr>
              <a:t>National Association of Securities Dealers Automated Quotations</a:t>
            </a:r>
            <a:r>
              <a:rPr lang="en-US" b="0" i="0" dirty="0">
                <a:solidFill>
                  <a:srgbClr val="000000"/>
                </a:solidFill>
                <a:effectLst/>
                <a:latin typeface="arial" panose="020B0604020202020204" pitchFamily="34" charset="0"/>
              </a:rPr>
              <a:t>) is an electronic stock exchange with more than 3,300 company listings. It currently has a greater trading volume than any other U.S. stock exchange, carrying out approximately 1.8 billion trades per day. The </a:t>
            </a:r>
            <a:r>
              <a:rPr lang="en-US" b="0" i="0" u="sng" dirty="0">
                <a:effectLst/>
                <a:latin typeface="arial" panose="020B0604020202020204" pitchFamily="34" charset="0"/>
                <a:hlinkClick r:id="rId3" tooltip="Companies Listed on the New York Stock Exchange"/>
              </a:rPr>
              <a:t>NYSE</a:t>
            </a:r>
            <a:r>
              <a:rPr lang="en-US" b="0" i="0" dirty="0">
                <a:solidFill>
                  <a:srgbClr val="000000"/>
                </a:solidFill>
                <a:effectLst/>
                <a:latin typeface="arial" panose="020B0604020202020204" pitchFamily="34" charset="0"/>
              </a:rPr>
              <a:t> is still considered the biggest exchange because its market capitalization far exceeds that of the NASDAQ. The NASDAQ trades shares in a variety of companies, but is well known for being a high-tech exchange, trading many new, high growth, and volatile stocks. This is partially due to the fact that the listing fees on the NASDAQ are significantly lower than those for the New York Stock Exchange whose maximum price is only $150,000. The NASDAQ is a publicly owned company, trading its shares on its own exchange under the ticker symbol NDAQ. https://www.nasdaq.com/market-activity/stocks/msft or https://www.nasdaq.com/market-activity/stocks/wfc.pra </a:t>
            </a:r>
            <a:endParaRPr lang="en-IN" dirty="0"/>
          </a:p>
          <a:p>
            <a:endParaRPr lang="en-IN" dirty="0"/>
          </a:p>
        </p:txBody>
      </p:sp>
      <p:sp>
        <p:nvSpPr>
          <p:cNvPr id="4" name="Slide Number Placeholder 3"/>
          <p:cNvSpPr>
            <a:spLocks noGrp="1"/>
          </p:cNvSpPr>
          <p:nvPr>
            <p:ph type="sldNum" sz="quarter" idx="5"/>
          </p:nvPr>
        </p:nvSpPr>
        <p:spPr/>
        <p:txBody>
          <a:bodyPr/>
          <a:lstStyle/>
          <a:p>
            <a:fld id="{7D14E1ED-3C6D-49AE-8CF3-2F50F0626492}" type="slidenum">
              <a:rPr lang="en-IN" smtClean="0"/>
              <a:t>3</a:t>
            </a:fld>
            <a:endParaRPr lang="en-IN"/>
          </a:p>
        </p:txBody>
      </p:sp>
    </p:spTree>
    <p:extLst>
      <p:ext uri="{BB962C8B-B14F-4D97-AF65-F5344CB8AC3E}">
        <p14:creationId xmlns:p14="http://schemas.microsoft.com/office/powerpoint/2010/main" val="93693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NYSE Listings Directory: </a:t>
            </a:r>
            <a:r>
              <a:rPr lang="en-US" dirty="0">
                <a:hlinkClick r:id="rId3"/>
              </a:rPr>
              <a:t>Listings Directory for NYSE Stocks</a:t>
            </a:r>
            <a:r>
              <a:rPr lang="en-US" dirty="0"/>
              <a:t> Ex: SBUX for Starbucks, WFC for Wells Fargo, DPZ for Dominos Pizza Inc, OTEX for Open Text, JPM for JPMorgan Chase &amp; Co</a:t>
            </a:r>
          </a:p>
          <a:p>
            <a:r>
              <a:rPr lang="en-US" dirty="0"/>
              <a:t>Company page based on its Stock Symbol: https://www.nyse.com/quote/XNYS:JPM , https://www.nyse.com/quote/XNYS:WFC</a:t>
            </a:r>
            <a:r>
              <a:rPr lang="en-IN" dirty="0"/>
              <a:t> etc.</a:t>
            </a:r>
          </a:p>
          <a:p>
            <a:endParaRPr lang="en-IN" dirty="0"/>
          </a:p>
        </p:txBody>
      </p:sp>
      <p:sp>
        <p:nvSpPr>
          <p:cNvPr id="4" name="Slide Number Placeholder 3"/>
          <p:cNvSpPr>
            <a:spLocks noGrp="1"/>
          </p:cNvSpPr>
          <p:nvPr>
            <p:ph type="sldNum" sz="quarter" idx="5"/>
          </p:nvPr>
        </p:nvSpPr>
        <p:spPr/>
        <p:txBody>
          <a:bodyPr/>
          <a:lstStyle/>
          <a:p>
            <a:fld id="{7D14E1ED-3C6D-49AE-8CF3-2F50F0626492}" type="slidenum">
              <a:rPr lang="en-IN" smtClean="0"/>
              <a:t>4</a:t>
            </a:fld>
            <a:endParaRPr lang="en-IN"/>
          </a:p>
        </p:txBody>
      </p:sp>
    </p:spTree>
    <p:extLst>
      <p:ext uri="{BB962C8B-B14F-4D97-AF65-F5344CB8AC3E}">
        <p14:creationId xmlns:p14="http://schemas.microsoft.com/office/powerpoint/2010/main" val="1904727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Mangal" panose="02040503050203030202" pitchFamily="18" charset="0"/>
              </a:rPr>
              <a:t>Secret to genius is not complexity, it is simplicity.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Slide Number Placeholder 3"/>
          <p:cNvSpPr>
            <a:spLocks noGrp="1"/>
          </p:cNvSpPr>
          <p:nvPr>
            <p:ph type="sldNum" sz="quarter" idx="5"/>
          </p:nvPr>
        </p:nvSpPr>
        <p:spPr/>
        <p:txBody>
          <a:bodyPr/>
          <a:lstStyle/>
          <a:p>
            <a:fld id="{7D14E1ED-3C6D-49AE-8CF3-2F50F0626492}" type="slidenum">
              <a:rPr lang="en-IN" smtClean="0"/>
              <a:t>7</a:t>
            </a:fld>
            <a:endParaRPr lang="en-IN"/>
          </a:p>
        </p:txBody>
      </p:sp>
    </p:spTree>
    <p:extLst>
      <p:ext uri="{BB962C8B-B14F-4D97-AF65-F5344CB8AC3E}">
        <p14:creationId xmlns:p14="http://schemas.microsoft.com/office/powerpoint/2010/main" val="329803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5E04-FD70-E7F4-8A1E-EAE99E27A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32591C-71FE-EF1E-1DEE-36BCA54B1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FD852E-21FD-8CD1-FB00-6344E10364E9}"/>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F3B9F9D9-4B09-4533-8317-14A0DD049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740BC-2B3A-4F85-B4EC-F7161D632A48}"/>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388848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90C-B25C-9968-790E-4EF30A56D8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40F456-01ED-AC58-A236-BF70EF357A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5F25C-790F-ED49-BCF1-14BB58EDE218}"/>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AE6B3C05-E943-05A8-441C-D70CD8E0B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377A7-3DE6-06AC-321E-AC3CDFC4107B}"/>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73016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5F525F-5FAF-CFC6-A13F-509750155F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A38906-7E0A-8922-767C-D17F97D2B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9AF1C-296F-B892-EE55-EF4A65DD3821}"/>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5BEFAC09-FFE9-3D38-7C61-43BFE0A68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88D70-7031-D27C-F314-EA1F1E8F5EC2}"/>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11650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22EE-B0F7-0F8B-48BB-F58B2A069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4ED12C-1B73-CE20-E871-DE76773453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19AE49-31AB-164B-C3A0-83C9ED911315}"/>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9565AD13-F6AA-9104-CC8F-ED5164CCD6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38B82-DA40-3F5F-C331-D82B44F51730}"/>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103824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80D0-C5EF-A27B-EA33-7E86A3D87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378114-82BE-D8A3-C58A-DAE2D65AC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9A3A7-7E73-A776-FAA1-3F88CF2988C7}"/>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1BD14DBB-37E2-C979-3620-435A91418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BCFD4C-5DD4-594B-8905-4D6358AB6FCF}"/>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408218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95B3-45EC-4125-D800-9AB80E3487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F89226-B9EC-9026-A1B2-A65563DD1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594138-8529-3922-E250-5DAA9E8D73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57DEF6-C212-853B-A9FB-6FE432330D58}"/>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6" name="Footer Placeholder 5">
            <a:extLst>
              <a:ext uri="{FF2B5EF4-FFF2-40B4-BE49-F238E27FC236}">
                <a16:creationId xmlns:a16="http://schemas.microsoft.com/office/drawing/2014/main" id="{29A907C5-E0EB-08D0-722B-8E30C148D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D75C2C-55FF-D288-CD1B-A49671BD2D7C}"/>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76435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CB7C-9DFA-4739-47EA-15FDB568C1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79B3E1-6F4F-56DD-75B9-8D66B20742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D894F-36F4-AAAE-71F2-EC8690A3D1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4B54CF-6489-E1CA-0615-5404AECDC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58997-A270-5B44-524E-54ECBDBE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B09E65-036E-D23A-EA35-39EFAA549165}"/>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8" name="Footer Placeholder 7">
            <a:extLst>
              <a:ext uri="{FF2B5EF4-FFF2-40B4-BE49-F238E27FC236}">
                <a16:creationId xmlns:a16="http://schemas.microsoft.com/office/drawing/2014/main" id="{0FD15BD8-6148-769C-36C6-0F251511D8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76014B-A679-E5BF-8259-71F684A19BBE}"/>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133458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2076-B211-A817-0ED9-B4ACD0A0F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EAA01A-3BDA-C28F-7938-43268BF7252C}"/>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4" name="Footer Placeholder 3">
            <a:extLst>
              <a:ext uri="{FF2B5EF4-FFF2-40B4-BE49-F238E27FC236}">
                <a16:creationId xmlns:a16="http://schemas.microsoft.com/office/drawing/2014/main" id="{FE2427F6-1494-BD50-D70D-B6A2E566B1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21F14D-7634-1AD5-B7E6-B5FC21ABCE17}"/>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71637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DBCB1D-2CB5-E2C8-6212-6BD1C1C53292}"/>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3" name="Footer Placeholder 2">
            <a:extLst>
              <a:ext uri="{FF2B5EF4-FFF2-40B4-BE49-F238E27FC236}">
                <a16:creationId xmlns:a16="http://schemas.microsoft.com/office/drawing/2014/main" id="{39EF75B9-AEA6-843D-F220-B492EEC4C7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B40DFA-98D3-E574-FAFD-EA5043C17A4F}"/>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69535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55A2-EE75-09B2-1A16-0E5512115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A615AD-E08C-1165-D916-BE4C1A36A4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E355AD-006C-D83D-9D61-0E1B812AC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1DD1D-1135-EBB6-9C4F-E80A0CD478A5}"/>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6" name="Footer Placeholder 5">
            <a:extLst>
              <a:ext uri="{FF2B5EF4-FFF2-40B4-BE49-F238E27FC236}">
                <a16:creationId xmlns:a16="http://schemas.microsoft.com/office/drawing/2014/main" id="{A05941EB-3C3C-EAE9-C29D-9C2E09A49D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1A0253-C042-FA9D-B300-7FBDF51A220E}"/>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373139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87B7-3B55-58F4-435D-AB6C7A6D9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86E02-D4D1-B8EE-40C7-7300D2F10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79628E-B65F-788C-E8E8-B902F451F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176E4-49F5-EE27-3645-F2DA774246E3}"/>
              </a:ext>
            </a:extLst>
          </p:cNvPr>
          <p:cNvSpPr>
            <a:spLocks noGrp="1"/>
          </p:cNvSpPr>
          <p:nvPr>
            <p:ph type="dt" sz="half" idx="10"/>
          </p:nvPr>
        </p:nvSpPr>
        <p:spPr/>
        <p:txBody>
          <a:bodyPr/>
          <a:lstStyle/>
          <a:p>
            <a:fld id="{EDCD97CA-2B92-489A-BAF9-D1231F5ACAF0}" type="datetimeFigureOut">
              <a:rPr lang="en-IN" smtClean="0"/>
              <a:t>13-10-2023</a:t>
            </a:fld>
            <a:endParaRPr lang="en-IN"/>
          </a:p>
        </p:txBody>
      </p:sp>
      <p:sp>
        <p:nvSpPr>
          <p:cNvPr id="6" name="Footer Placeholder 5">
            <a:extLst>
              <a:ext uri="{FF2B5EF4-FFF2-40B4-BE49-F238E27FC236}">
                <a16:creationId xmlns:a16="http://schemas.microsoft.com/office/drawing/2014/main" id="{947C0F89-D97C-B7EA-25B4-48BF76E917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B5183F-2DB9-63C1-57A2-149AD6C80007}"/>
              </a:ext>
            </a:extLst>
          </p:cNvPr>
          <p:cNvSpPr>
            <a:spLocks noGrp="1"/>
          </p:cNvSpPr>
          <p:nvPr>
            <p:ph type="sldNum" sz="quarter" idx="12"/>
          </p:nvPr>
        </p:nvSpPr>
        <p:spPr/>
        <p:txBody>
          <a:bodyPr/>
          <a:lstStyle/>
          <a:p>
            <a:fld id="{2B77E1CF-8FDC-4D2B-893E-41D8CDD684B8}" type="slidenum">
              <a:rPr lang="en-IN" smtClean="0"/>
              <a:t>‹#›</a:t>
            </a:fld>
            <a:endParaRPr lang="en-IN"/>
          </a:p>
        </p:txBody>
      </p:sp>
    </p:spTree>
    <p:extLst>
      <p:ext uri="{BB962C8B-B14F-4D97-AF65-F5344CB8AC3E}">
        <p14:creationId xmlns:p14="http://schemas.microsoft.com/office/powerpoint/2010/main" val="257867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FF896-B150-DC61-7AF3-0A6FF7242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005A1A-9F7A-98AA-D41B-9AE262BCE6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379FF-2BD8-0979-CDBC-0AEED8AB4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D97CA-2B92-489A-BAF9-D1231F5ACAF0}" type="datetimeFigureOut">
              <a:rPr lang="en-IN" smtClean="0"/>
              <a:t>13-10-2023</a:t>
            </a:fld>
            <a:endParaRPr lang="en-IN"/>
          </a:p>
        </p:txBody>
      </p:sp>
      <p:sp>
        <p:nvSpPr>
          <p:cNvPr id="5" name="Footer Placeholder 4">
            <a:extLst>
              <a:ext uri="{FF2B5EF4-FFF2-40B4-BE49-F238E27FC236}">
                <a16:creationId xmlns:a16="http://schemas.microsoft.com/office/drawing/2014/main" id="{74DC2B6A-EBC6-B772-D48C-E817C668D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BA9578-F360-EDDD-B0C7-30D2FA7F3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7E1CF-8FDC-4D2B-893E-41D8CDD684B8}" type="slidenum">
              <a:rPr lang="en-IN" smtClean="0"/>
              <a:t>‹#›</a:t>
            </a:fld>
            <a:endParaRPr lang="en-IN"/>
          </a:p>
        </p:txBody>
      </p:sp>
    </p:spTree>
    <p:extLst>
      <p:ext uri="{BB962C8B-B14F-4D97-AF65-F5344CB8AC3E}">
        <p14:creationId xmlns:p14="http://schemas.microsoft.com/office/powerpoint/2010/main" val="243673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welvedata.com/" TargetMode="External"/><Relationship Id="rId2" Type="http://schemas.openxmlformats.org/officeDocument/2006/relationships/hyperlink" Target="https://rapidapi.com/blog/best-stock-api/" TargetMode="External"/><Relationship Id="rId1" Type="http://schemas.openxmlformats.org/officeDocument/2006/relationships/slideLayout" Target="../slideLayouts/slideLayout2.xml"/><Relationship Id="rId4" Type="http://schemas.openxmlformats.org/officeDocument/2006/relationships/hyperlink" Target="https://zylalabs.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D76-78B7-65AF-82CF-8A85A1A3D1EB}"/>
              </a:ext>
            </a:extLst>
          </p:cNvPr>
          <p:cNvSpPr>
            <a:spLocks noGrp="1"/>
          </p:cNvSpPr>
          <p:nvPr>
            <p:ph type="ctrTitle"/>
          </p:nvPr>
        </p:nvSpPr>
        <p:spPr/>
        <p:txBody>
          <a:bodyPr/>
          <a:lstStyle/>
          <a:p>
            <a:r>
              <a:rPr lang="en-IN" dirty="0"/>
              <a:t>Team: </a:t>
            </a:r>
            <a:r>
              <a:rPr lang="en-IN" dirty="0" err="1"/>
              <a:t>WellsWealthExpress</a:t>
            </a:r>
            <a:endParaRPr lang="en-IN" dirty="0"/>
          </a:p>
        </p:txBody>
      </p:sp>
      <p:sp>
        <p:nvSpPr>
          <p:cNvPr id="3" name="Subtitle 2">
            <a:extLst>
              <a:ext uri="{FF2B5EF4-FFF2-40B4-BE49-F238E27FC236}">
                <a16:creationId xmlns:a16="http://schemas.microsoft.com/office/drawing/2014/main" id="{3839C4EF-5206-B38D-005E-F2A0F31DCBAE}"/>
              </a:ext>
            </a:extLst>
          </p:cNvPr>
          <p:cNvSpPr>
            <a:spLocks noGrp="1"/>
          </p:cNvSpPr>
          <p:nvPr>
            <p:ph type="subTitle" idx="1"/>
          </p:nvPr>
        </p:nvSpPr>
        <p:spPr/>
        <p:txBody>
          <a:bodyPr>
            <a:normAutofit fontScale="77500" lnSpcReduction="20000"/>
          </a:bodyPr>
          <a:lstStyle/>
          <a:p>
            <a:pPr algn="r"/>
            <a:r>
              <a:rPr lang="en-IN" b="1" dirty="0"/>
              <a:t>Members</a:t>
            </a:r>
            <a:r>
              <a:rPr lang="en-IN" dirty="0"/>
              <a:t>: Srinivasa </a:t>
            </a:r>
            <a:r>
              <a:rPr lang="en-IN" dirty="0" err="1"/>
              <a:t>Bagurubilli</a:t>
            </a:r>
            <a:endParaRPr lang="en-IN" dirty="0"/>
          </a:p>
          <a:p>
            <a:pPr algn="r"/>
            <a:r>
              <a:rPr lang="en-IN" dirty="0"/>
              <a:t>	Rajesh Kumar Das  </a:t>
            </a:r>
          </a:p>
          <a:p>
            <a:pPr algn="r"/>
            <a:r>
              <a:rPr lang="en-IN" dirty="0" err="1"/>
              <a:t>Rajeswar</a:t>
            </a:r>
            <a:r>
              <a:rPr lang="en-IN" dirty="0"/>
              <a:t> </a:t>
            </a:r>
            <a:r>
              <a:rPr lang="en-IN" dirty="0" err="1"/>
              <a:t>Guda</a:t>
            </a:r>
            <a:endParaRPr lang="en-IN" dirty="0"/>
          </a:p>
          <a:p>
            <a:pPr algn="r"/>
            <a:r>
              <a:rPr lang="en-IN" dirty="0" err="1"/>
              <a:t>Kinandu</a:t>
            </a:r>
            <a:r>
              <a:rPr lang="en-IN" dirty="0"/>
              <a:t> </a:t>
            </a:r>
            <a:r>
              <a:rPr lang="en-IN" dirty="0" err="1"/>
              <a:t>Mandadapu</a:t>
            </a:r>
            <a:endParaRPr lang="en-IN" dirty="0"/>
          </a:p>
          <a:p>
            <a:pPr algn="r"/>
            <a:r>
              <a:rPr lang="en-IN" dirty="0"/>
              <a:t>Anand Vemulapati</a:t>
            </a:r>
          </a:p>
        </p:txBody>
      </p:sp>
    </p:spTree>
    <p:extLst>
      <p:ext uri="{BB962C8B-B14F-4D97-AF65-F5344CB8AC3E}">
        <p14:creationId xmlns:p14="http://schemas.microsoft.com/office/powerpoint/2010/main" val="2227722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82D5-5786-D992-548F-C3779E82D79D}"/>
              </a:ext>
            </a:extLst>
          </p:cNvPr>
          <p:cNvSpPr>
            <a:spLocks noGrp="1"/>
          </p:cNvSpPr>
          <p:nvPr>
            <p:ph type="title"/>
          </p:nvPr>
        </p:nvSpPr>
        <p:spPr>
          <a:xfrm>
            <a:off x="752474" y="156634"/>
            <a:ext cx="10515600" cy="1325563"/>
          </a:xfrm>
        </p:spPr>
        <p:txBody>
          <a:bodyPr/>
          <a:lstStyle/>
          <a:p>
            <a:r>
              <a:rPr lang="en-IN" dirty="0"/>
              <a:t>Mock up – Wells Trade application</a:t>
            </a:r>
          </a:p>
        </p:txBody>
      </p:sp>
      <p:pic>
        <p:nvPicPr>
          <p:cNvPr id="5122" name="Picture 2" descr="Wells Fargo account sign-on box">
            <a:extLst>
              <a:ext uri="{FF2B5EF4-FFF2-40B4-BE49-F238E27FC236}">
                <a16:creationId xmlns:a16="http://schemas.microsoft.com/office/drawing/2014/main" id="{AD9140BA-CDD1-16F4-F17A-4A8CCA9E6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0" y="1551589"/>
            <a:ext cx="4694663" cy="37548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w to access your brokerage account summary">
            <a:extLst>
              <a:ext uri="{FF2B5EF4-FFF2-40B4-BE49-F238E27FC236}">
                <a16:creationId xmlns:a16="http://schemas.microsoft.com/office/drawing/2014/main" id="{CCC57A28-BBF1-7E27-07A0-C039B9DD0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4949"/>
            <a:ext cx="4933950" cy="3848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4638D0D8-CA3D-0E01-3DE8-19AF273CE8D9}"/>
              </a:ext>
            </a:extLst>
          </p:cNvPr>
          <p:cNvSpPr/>
          <p:nvPr/>
        </p:nvSpPr>
        <p:spPr>
          <a:xfrm>
            <a:off x="1972368" y="5181601"/>
            <a:ext cx="1148520" cy="41413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Back</a:t>
            </a:r>
          </a:p>
        </p:txBody>
      </p:sp>
      <p:sp>
        <p:nvSpPr>
          <p:cNvPr id="5" name="Rectangle: Rounded Corners 4">
            <a:extLst>
              <a:ext uri="{FF2B5EF4-FFF2-40B4-BE49-F238E27FC236}">
                <a16:creationId xmlns:a16="http://schemas.microsoft.com/office/drawing/2014/main" id="{4E50FC2C-9F6F-F2EE-BC75-28F2051AE26A}"/>
              </a:ext>
            </a:extLst>
          </p:cNvPr>
          <p:cNvSpPr/>
          <p:nvPr/>
        </p:nvSpPr>
        <p:spPr>
          <a:xfrm>
            <a:off x="7988715" y="5168736"/>
            <a:ext cx="1148520" cy="41413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Back</a:t>
            </a:r>
          </a:p>
        </p:txBody>
      </p:sp>
    </p:spTree>
    <p:extLst>
      <p:ext uri="{BB962C8B-B14F-4D97-AF65-F5344CB8AC3E}">
        <p14:creationId xmlns:p14="http://schemas.microsoft.com/office/powerpoint/2010/main" val="3871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1229-D337-FF23-695F-2E503CF0AB6E}"/>
              </a:ext>
            </a:extLst>
          </p:cNvPr>
          <p:cNvSpPr>
            <a:spLocks noGrp="1"/>
          </p:cNvSpPr>
          <p:nvPr>
            <p:ph type="title"/>
          </p:nvPr>
        </p:nvSpPr>
        <p:spPr/>
        <p:txBody>
          <a:bodyPr/>
          <a:lstStyle/>
          <a:p>
            <a:r>
              <a:rPr lang="en-IN" dirty="0"/>
              <a:t>How the team worked?</a:t>
            </a:r>
          </a:p>
        </p:txBody>
      </p:sp>
      <p:sp>
        <p:nvSpPr>
          <p:cNvPr id="3" name="Content Placeholder 2">
            <a:extLst>
              <a:ext uri="{FF2B5EF4-FFF2-40B4-BE49-F238E27FC236}">
                <a16:creationId xmlns:a16="http://schemas.microsoft.com/office/drawing/2014/main" id="{49E80A60-11E3-0D48-CAFA-199E3ADA226A}"/>
              </a:ext>
            </a:extLst>
          </p:cNvPr>
          <p:cNvSpPr>
            <a:spLocks noGrp="1"/>
          </p:cNvSpPr>
          <p:nvPr>
            <p:ph idx="1"/>
          </p:nvPr>
        </p:nvSpPr>
        <p:spPr>
          <a:xfrm>
            <a:off x="838200" y="1825624"/>
            <a:ext cx="10515600" cy="4775897"/>
          </a:xfrm>
        </p:spPr>
        <p:txBody>
          <a:bodyPr>
            <a:normAutofit fontScale="70000" lnSpcReduction="20000"/>
          </a:bodyPr>
          <a:lstStyle/>
          <a:p>
            <a:pPr marL="0" indent="0">
              <a:buNone/>
            </a:pPr>
            <a:r>
              <a:rPr lang="en-IN" dirty="0"/>
              <a:t>We worked in several phases following an Agile approach, considering the Hackathon as one release.</a:t>
            </a:r>
          </a:p>
          <a:p>
            <a:r>
              <a:rPr lang="en-IN" b="1" dirty="0"/>
              <a:t>Planning</a:t>
            </a:r>
            <a:r>
              <a:rPr lang="en-IN" dirty="0"/>
              <a:t>:</a:t>
            </a:r>
          </a:p>
          <a:p>
            <a:pPr lvl="1"/>
            <a:r>
              <a:rPr lang="en-IN" dirty="0"/>
              <a:t>We had one release planning session to review all the challenges, decide which one to target considering several factors – value, time, skills, complexity, knowledge etc. </a:t>
            </a:r>
          </a:p>
          <a:p>
            <a:pPr lvl="1"/>
            <a:r>
              <a:rPr lang="en-IN" dirty="0"/>
              <a:t>Finalized a high-level backlog required to execute to achieve the goal Ex: Main app, Services &amp; APIs, Documentation, Research items.</a:t>
            </a:r>
          </a:p>
          <a:p>
            <a:r>
              <a:rPr lang="en-IN" b="1" dirty="0"/>
              <a:t>Implementation</a:t>
            </a:r>
            <a:r>
              <a:rPr lang="en-IN" dirty="0"/>
              <a:t>: </a:t>
            </a:r>
          </a:p>
          <a:p>
            <a:pPr lvl="1"/>
            <a:r>
              <a:rPr lang="en-IN" dirty="0"/>
              <a:t>We had 5 iterations over Zoom calls to review the work done by each team member on their personal laptops, discuss any constraints and to adjust the plan forward.</a:t>
            </a:r>
          </a:p>
          <a:p>
            <a:pPr lvl="1"/>
            <a:r>
              <a:rPr lang="en-IN" dirty="0"/>
              <a:t>Each team member pulled their work from the backlog, based on their skills, availability.</a:t>
            </a:r>
          </a:p>
          <a:p>
            <a:pPr lvl="1"/>
            <a:r>
              <a:rPr lang="en-IN" dirty="0"/>
              <a:t>We had road blocks and decided on alternative approaches, ownership to move ahead.</a:t>
            </a:r>
          </a:p>
          <a:p>
            <a:r>
              <a:rPr lang="en-IN" b="1" dirty="0"/>
              <a:t>Tie up</a:t>
            </a:r>
            <a:r>
              <a:rPr lang="en-IN" dirty="0"/>
              <a:t>: </a:t>
            </a:r>
          </a:p>
          <a:p>
            <a:pPr lvl="1"/>
            <a:r>
              <a:rPr lang="en-IN" dirty="0"/>
              <a:t>As the work is done separately and was tested independently, we had a 3 hour session to integrate all the code, deploy and test. Some team members worked from office while others worked remotely.</a:t>
            </a:r>
          </a:p>
          <a:p>
            <a:pPr lvl="1"/>
            <a:r>
              <a:rPr lang="en-IN" dirty="0"/>
              <a:t>Created Git branch with initial data</a:t>
            </a:r>
          </a:p>
          <a:p>
            <a:r>
              <a:rPr lang="en-IN" dirty="0"/>
              <a:t>Wrap-up: </a:t>
            </a:r>
          </a:p>
          <a:p>
            <a:pPr lvl="1"/>
            <a:r>
              <a:rPr lang="en-IN" dirty="0"/>
              <a:t>Had a final call over Zoom </a:t>
            </a:r>
          </a:p>
        </p:txBody>
      </p:sp>
    </p:spTree>
    <p:extLst>
      <p:ext uri="{BB962C8B-B14F-4D97-AF65-F5344CB8AC3E}">
        <p14:creationId xmlns:p14="http://schemas.microsoft.com/office/powerpoint/2010/main" val="422105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1229-D337-FF23-695F-2E503CF0AB6E}"/>
              </a:ext>
            </a:extLst>
          </p:cNvPr>
          <p:cNvSpPr>
            <a:spLocks noGrp="1"/>
          </p:cNvSpPr>
          <p:nvPr>
            <p:ph type="title"/>
          </p:nvPr>
        </p:nvSpPr>
        <p:spPr/>
        <p:txBody>
          <a:bodyPr/>
          <a:lstStyle/>
          <a:p>
            <a:r>
              <a:rPr lang="en-IN" dirty="0"/>
              <a:t>Installation Instructions</a:t>
            </a:r>
          </a:p>
        </p:txBody>
      </p:sp>
      <p:sp>
        <p:nvSpPr>
          <p:cNvPr id="3" name="Content Placeholder 2">
            <a:extLst>
              <a:ext uri="{FF2B5EF4-FFF2-40B4-BE49-F238E27FC236}">
                <a16:creationId xmlns:a16="http://schemas.microsoft.com/office/drawing/2014/main" id="{49E80A60-11E3-0D48-CAFA-199E3ADA226A}"/>
              </a:ext>
            </a:extLst>
          </p:cNvPr>
          <p:cNvSpPr>
            <a:spLocks noGrp="1"/>
          </p:cNvSpPr>
          <p:nvPr>
            <p:ph idx="1"/>
          </p:nvPr>
        </p:nvSpPr>
        <p:spPr/>
        <p:txBody>
          <a:bodyPr/>
          <a:lstStyle/>
          <a:p>
            <a:r>
              <a:rPr lang="en-IN" dirty="0"/>
              <a:t>Pre-requisites</a:t>
            </a:r>
          </a:p>
        </p:txBody>
      </p:sp>
    </p:spTree>
    <p:extLst>
      <p:ext uri="{BB962C8B-B14F-4D97-AF65-F5344CB8AC3E}">
        <p14:creationId xmlns:p14="http://schemas.microsoft.com/office/powerpoint/2010/main" val="322256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1229-D337-FF23-695F-2E503CF0AB6E}"/>
              </a:ext>
            </a:extLst>
          </p:cNvPr>
          <p:cNvSpPr>
            <a:spLocks noGrp="1"/>
          </p:cNvSpPr>
          <p:nvPr>
            <p:ph type="title"/>
          </p:nvPr>
        </p:nvSpPr>
        <p:spPr/>
        <p:txBody>
          <a:bodyPr/>
          <a:lstStyle/>
          <a:p>
            <a:r>
              <a:rPr lang="en-IN" dirty="0"/>
              <a:t>Challenges &amp; Solutions</a:t>
            </a:r>
          </a:p>
        </p:txBody>
      </p:sp>
      <p:graphicFrame>
        <p:nvGraphicFramePr>
          <p:cNvPr id="4" name="Table 4">
            <a:extLst>
              <a:ext uri="{FF2B5EF4-FFF2-40B4-BE49-F238E27FC236}">
                <a16:creationId xmlns:a16="http://schemas.microsoft.com/office/drawing/2014/main" id="{C91625CC-C0B9-593D-B60D-D89983369653}"/>
              </a:ext>
            </a:extLst>
          </p:cNvPr>
          <p:cNvGraphicFramePr>
            <a:graphicFrameLocks noGrp="1"/>
          </p:cNvGraphicFramePr>
          <p:nvPr>
            <p:extLst>
              <p:ext uri="{D42A27DB-BD31-4B8C-83A1-F6EECF244321}">
                <p14:modId xmlns:p14="http://schemas.microsoft.com/office/powerpoint/2010/main" val="3187679151"/>
              </p:ext>
            </p:extLst>
          </p:nvPr>
        </p:nvGraphicFramePr>
        <p:xfrm>
          <a:off x="178418" y="1434214"/>
          <a:ext cx="11887200" cy="5267872"/>
        </p:xfrm>
        <a:graphic>
          <a:graphicData uri="http://schemas.openxmlformats.org/drawingml/2006/table">
            <a:tbl>
              <a:tblPr firstRow="1" bandRow="1">
                <a:tableStyleId>{5C22544A-7EE6-4342-B048-85BDC9FD1C3A}</a:tableStyleId>
              </a:tblPr>
              <a:tblGrid>
                <a:gridCol w="5503144">
                  <a:extLst>
                    <a:ext uri="{9D8B030D-6E8A-4147-A177-3AD203B41FA5}">
                      <a16:colId xmlns:a16="http://schemas.microsoft.com/office/drawing/2014/main" val="2457995360"/>
                    </a:ext>
                  </a:extLst>
                </a:gridCol>
                <a:gridCol w="6384056">
                  <a:extLst>
                    <a:ext uri="{9D8B030D-6E8A-4147-A177-3AD203B41FA5}">
                      <a16:colId xmlns:a16="http://schemas.microsoft.com/office/drawing/2014/main" val="932061258"/>
                    </a:ext>
                  </a:extLst>
                </a:gridCol>
              </a:tblGrid>
              <a:tr h="604432">
                <a:tc>
                  <a:txBody>
                    <a:bodyPr/>
                    <a:lstStyle/>
                    <a:p>
                      <a:r>
                        <a:rPr lang="en-IN" dirty="0"/>
                        <a:t>Challenge </a:t>
                      </a:r>
                    </a:p>
                  </a:txBody>
                  <a:tcPr/>
                </a:tc>
                <a:tc>
                  <a:txBody>
                    <a:bodyPr/>
                    <a:lstStyle/>
                    <a:p>
                      <a:r>
                        <a:rPr lang="en-IN" dirty="0"/>
                        <a:t>Possible Solution(s)</a:t>
                      </a:r>
                    </a:p>
                  </a:txBody>
                  <a:tcPr/>
                </a:tc>
                <a:extLst>
                  <a:ext uri="{0D108BD9-81ED-4DB2-BD59-A6C34878D82A}">
                    <a16:rowId xmlns:a16="http://schemas.microsoft.com/office/drawing/2014/main" val="1748026332"/>
                  </a:ext>
                </a:extLst>
              </a:tr>
              <a:tr h="1096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Ticker Symbol</a:t>
                      </a:r>
                      <a:r>
                        <a:rPr lang="en-IN" dirty="0"/>
                        <a:t>: It is not easy to get the correct company stock symbol for the given text. We have researched several APIs and consumed one of the public API.</a:t>
                      </a:r>
                    </a:p>
                  </a:txBody>
                  <a:tcPr/>
                </a:tc>
                <a:tc>
                  <a:txBody>
                    <a:bodyPr/>
                    <a:lstStyle/>
                    <a:p>
                      <a:pPr marL="285750" indent="-285750">
                        <a:buFont typeface="Arial" panose="020B0604020202020204" pitchFamily="34" charset="0"/>
                        <a:buChar char="•"/>
                      </a:pPr>
                      <a:r>
                        <a:rPr lang="en-IN" dirty="0"/>
                        <a:t>Search engine: Parse/Crawl related finance websites (ex: Yahoo finance) to store data, index it and perform search against the same to know the Ticker symbol. Need to maintain this search database.</a:t>
                      </a:r>
                    </a:p>
                    <a:p>
                      <a:pPr marL="285750" indent="-285750">
                        <a:buFont typeface="Arial" panose="020B0604020202020204" pitchFamily="34" charset="0"/>
                        <a:buChar char="•"/>
                      </a:pPr>
                      <a:r>
                        <a:rPr lang="en-IN" dirty="0"/>
                        <a:t>Consume </a:t>
                      </a:r>
                      <a:r>
                        <a:rPr lang="en-IN" dirty="0" err="1"/>
                        <a:t>Stockexchange</a:t>
                      </a:r>
                      <a:r>
                        <a:rPr lang="en-IN" dirty="0"/>
                        <a:t> APIs with payment Ex: NYSE APIs</a:t>
                      </a:r>
                    </a:p>
                  </a:txBody>
                  <a:tcPr/>
                </a:tc>
                <a:extLst>
                  <a:ext uri="{0D108BD9-81ED-4DB2-BD59-A6C34878D82A}">
                    <a16:rowId xmlns:a16="http://schemas.microsoft.com/office/drawing/2014/main" val="927394071"/>
                  </a:ext>
                </a:extLst>
              </a:tr>
              <a:tr h="10059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Brand recognition</a:t>
                      </a:r>
                      <a:r>
                        <a:rPr lang="en-IN" dirty="0"/>
                        <a:t>: There is no API available to give the exact company name for any given logo. We could not implement this in the given timeline. For demo purpose, we thought, we could rely on the file name.</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Build our own AI/ML model: Developing a robust logo recognition system requires a large and diverse dataset of logos, as well as extensive training and fine-tuning. Convolutional neural networks are suitable for this case.</a:t>
                      </a:r>
                    </a:p>
                  </a:txBody>
                  <a:tcPr/>
                </a:tc>
                <a:extLst>
                  <a:ext uri="{0D108BD9-81ED-4DB2-BD59-A6C34878D82A}">
                    <a16:rowId xmlns:a16="http://schemas.microsoft.com/office/drawing/2014/main" val="3033201607"/>
                  </a:ext>
                </a:extLst>
              </a:tr>
              <a:tr h="1425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Getting company details</a:t>
                      </a:r>
                      <a:r>
                        <a:rPr lang="en-IN" dirty="0"/>
                        <a:t>: After finding the company name and the stock symbol, getting all the details related to the company is not an easy task. We followed a simple solution of redirecting the user to the company page on NYSE website based on the ticker.</a:t>
                      </a:r>
                    </a:p>
                  </a:txBody>
                  <a:tcPr/>
                </a:tc>
                <a:tc>
                  <a:txBody>
                    <a:bodyPr/>
                    <a:lstStyle/>
                    <a:p>
                      <a:pPr marL="285750" indent="-285750">
                        <a:buFont typeface="Arial" panose="020B0604020202020204" pitchFamily="34" charset="0"/>
                        <a:buChar char="•"/>
                      </a:pPr>
                      <a:r>
                        <a:rPr lang="en-IN" dirty="0"/>
                        <a:t>Search engine: Parse and crawl the data from each company website, store it in a predefine format. Implement an API for this database, that can return the company details in a standard JSON.</a:t>
                      </a:r>
                    </a:p>
                    <a:p>
                      <a:pPr marL="285750" indent="-285750">
                        <a:buFont typeface="Arial" panose="020B0604020202020204" pitchFamily="34" charset="0"/>
                        <a:buChar char="•"/>
                      </a:pPr>
                      <a:r>
                        <a:rPr lang="en-IN" dirty="0"/>
                        <a:t>No maintenance: To make it simple, we can load the company page on the stock exchange website OR to the company website itself within our application Ex: </a:t>
                      </a:r>
                      <a:r>
                        <a:rPr lang="en-IN" dirty="0" err="1"/>
                        <a:t>iFrame</a:t>
                      </a:r>
                      <a:r>
                        <a:rPr lang="en-IN" dirty="0"/>
                        <a:t>.</a:t>
                      </a:r>
                    </a:p>
                  </a:txBody>
                  <a:tcPr/>
                </a:tc>
                <a:extLst>
                  <a:ext uri="{0D108BD9-81ED-4DB2-BD59-A6C34878D82A}">
                    <a16:rowId xmlns:a16="http://schemas.microsoft.com/office/drawing/2014/main" val="435475578"/>
                  </a:ext>
                </a:extLst>
              </a:tr>
            </a:tbl>
          </a:graphicData>
        </a:graphic>
      </p:graphicFrame>
    </p:spTree>
    <p:extLst>
      <p:ext uri="{BB962C8B-B14F-4D97-AF65-F5344CB8AC3E}">
        <p14:creationId xmlns:p14="http://schemas.microsoft.com/office/powerpoint/2010/main" val="249391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5256-97BB-AA34-A354-7F7D4E60E5E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1631435-B5D9-2676-D619-A27A6D5A1FAA}"/>
              </a:ext>
            </a:extLst>
          </p:cNvPr>
          <p:cNvSpPr>
            <a:spLocks noGrp="1"/>
          </p:cNvSpPr>
          <p:nvPr>
            <p:ph idx="1"/>
          </p:nvPr>
        </p:nvSpPr>
        <p:spPr/>
        <p:txBody>
          <a:bodyPr/>
          <a:lstStyle/>
          <a:p>
            <a:r>
              <a:rPr lang="en-IN" dirty="0"/>
              <a:t>Best stock market APIs: </a:t>
            </a:r>
            <a:r>
              <a:rPr lang="en-IN" dirty="0">
                <a:hlinkClick r:id="rId2"/>
              </a:rPr>
              <a:t>https://rapidapi.com/blog/best-stock-api/</a:t>
            </a:r>
            <a:r>
              <a:rPr lang="en-IN" dirty="0"/>
              <a:t> </a:t>
            </a:r>
          </a:p>
          <a:p>
            <a:r>
              <a:rPr lang="en-US" dirty="0"/>
              <a:t>Stock market API: </a:t>
            </a:r>
            <a:r>
              <a:rPr lang="en-US" dirty="0">
                <a:hlinkClick r:id="rId3"/>
              </a:rPr>
              <a:t>https://twelvedata.com/</a:t>
            </a:r>
            <a:r>
              <a:rPr lang="en-US" dirty="0"/>
              <a:t> </a:t>
            </a:r>
          </a:p>
          <a:p>
            <a:r>
              <a:rPr lang="en-US" dirty="0"/>
              <a:t>Brand logo recognition API </a:t>
            </a:r>
            <a:r>
              <a:rPr lang="en-IN" dirty="0">
                <a:hlinkClick r:id="rId4"/>
              </a:rPr>
              <a:t>https://zylalabs.com/</a:t>
            </a:r>
            <a:r>
              <a:rPr lang="en-US" dirty="0"/>
              <a:t> </a:t>
            </a:r>
            <a:endParaRPr lang="en-IN" dirty="0"/>
          </a:p>
          <a:p>
            <a:endParaRPr lang="en-IN" dirty="0"/>
          </a:p>
        </p:txBody>
      </p:sp>
    </p:spTree>
    <p:extLst>
      <p:ext uri="{BB962C8B-B14F-4D97-AF65-F5344CB8AC3E}">
        <p14:creationId xmlns:p14="http://schemas.microsoft.com/office/powerpoint/2010/main" val="283553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86248A-FD08-580A-8D44-B67FD3039ED6}"/>
              </a:ext>
            </a:extLst>
          </p:cNvPr>
          <p:cNvPicPr>
            <a:picLocks noChangeAspect="1"/>
          </p:cNvPicPr>
          <p:nvPr/>
        </p:nvPicPr>
        <p:blipFill>
          <a:blip r:embed="rId2"/>
          <a:stretch>
            <a:fillRect/>
          </a:stretch>
        </p:blipFill>
        <p:spPr>
          <a:xfrm>
            <a:off x="1103971" y="176980"/>
            <a:ext cx="10392936" cy="6643213"/>
          </a:xfrm>
          <a:prstGeom prst="rect">
            <a:avLst/>
          </a:prstGeom>
        </p:spPr>
      </p:pic>
    </p:spTree>
    <p:extLst>
      <p:ext uri="{BB962C8B-B14F-4D97-AF65-F5344CB8AC3E}">
        <p14:creationId xmlns:p14="http://schemas.microsoft.com/office/powerpoint/2010/main" val="152744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CE19-18CB-1BFA-74CF-F57B0500D42C}"/>
              </a:ext>
            </a:extLst>
          </p:cNvPr>
          <p:cNvSpPr>
            <a:spLocks noGrp="1"/>
          </p:cNvSpPr>
          <p:nvPr>
            <p:ph type="title"/>
          </p:nvPr>
        </p:nvSpPr>
        <p:spPr/>
        <p:txBody>
          <a:bodyPr/>
          <a:lstStyle/>
          <a:p>
            <a:r>
              <a:rPr lang="en-IN" dirty="0" err="1"/>
              <a:t>Hackahon</a:t>
            </a:r>
            <a:r>
              <a:rPr lang="en-IN" dirty="0"/>
              <a:t> Challenge#4 – Click2Invest</a:t>
            </a:r>
          </a:p>
        </p:txBody>
      </p:sp>
      <p:sp>
        <p:nvSpPr>
          <p:cNvPr id="3" name="Content Placeholder 2">
            <a:extLst>
              <a:ext uri="{FF2B5EF4-FFF2-40B4-BE49-F238E27FC236}">
                <a16:creationId xmlns:a16="http://schemas.microsoft.com/office/drawing/2014/main" id="{3561E6C1-AFA6-D460-7BA6-CB81EF1D6F8A}"/>
              </a:ext>
            </a:extLst>
          </p:cNvPr>
          <p:cNvSpPr>
            <a:spLocks noGrp="1"/>
          </p:cNvSpPr>
          <p:nvPr>
            <p:ph idx="1"/>
          </p:nvPr>
        </p:nvSpPr>
        <p:spPr>
          <a:xfrm>
            <a:off x="838200" y="1825626"/>
            <a:ext cx="10515600" cy="1086540"/>
          </a:xfrm>
        </p:spPr>
        <p:txBody>
          <a:bodyPr>
            <a:normAutofit/>
          </a:bodyPr>
          <a:lstStyle/>
          <a:p>
            <a:pPr marL="0" indent="0">
              <a:buNone/>
            </a:pPr>
            <a:r>
              <a:rPr lang="en-IN" dirty="0"/>
              <a:t>Background: </a:t>
            </a:r>
            <a:r>
              <a:rPr lang="en-IN" sz="2000" dirty="0"/>
              <a:t>Customers should not experience friction when they want to utilize Wells Fargo products and services. There is no straightforward path to identify how to invest in a company behind a retail product.</a:t>
            </a:r>
          </a:p>
        </p:txBody>
      </p:sp>
      <p:sp>
        <p:nvSpPr>
          <p:cNvPr id="4" name="Content Placeholder 2">
            <a:extLst>
              <a:ext uri="{FF2B5EF4-FFF2-40B4-BE49-F238E27FC236}">
                <a16:creationId xmlns:a16="http://schemas.microsoft.com/office/drawing/2014/main" id="{A12463FA-828A-1F79-B6D8-90DE7E3228A5}"/>
              </a:ext>
            </a:extLst>
          </p:cNvPr>
          <p:cNvSpPr txBox="1">
            <a:spLocks/>
          </p:cNvSpPr>
          <p:nvPr/>
        </p:nvSpPr>
        <p:spPr>
          <a:xfrm>
            <a:off x="911087" y="3402564"/>
            <a:ext cx="4754217" cy="2948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Problem Statement: </a:t>
            </a:r>
          </a:p>
          <a:p>
            <a:r>
              <a:rPr lang="en-IN" sz="2000" dirty="0"/>
              <a:t>Customer can take a picture of a product in a Wells Fargo application and be presented with information on the company and related investment products with the options to invest.</a:t>
            </a:r>
          </a:p>
          <a:p>
            <a:r>
              <a:rPr lang="en-IN" sz="2000" dirty="0"/>
              <a:t>Example: Customer takes photo of their Starbucks coffee mug and is directly linked to purchase stock.</a:t>
            </a:r>
          </a:p>
        </p:txBody>
      </p:sp>
      <p:sp>
        <p:nvSpPr>
          <p:cNvPr id="5" name="Content Placeholder 2">
            <a:extLst>
              <a:ext uri="{FF2B5EF4-FFF2-40B4-BE49-F238E27FC236}">
                <a16:creationId xmlns:a16="http://schemas.microsoft.com/office/drawing/2014/main" id="{A1CA698B-9CF9-DAA6-4EC0-157E82A5B59D}"/>
              </a:ext>
            </a:extLst>
          </p:cNvPr>
          <p:cNvSpPr txBox="1">
            <a:spLocks/>
          </p:cNvSpPr>
          <p:nvPr/>
        </p:nvSpPr>
        <p:spPr>
          <a:xfrm>
            <a:off x="6526699" y="3316425"/>
            <a:ext cx="5115336" cy="2219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Expected Benefits:</a:t>
            </a:r>
          </a:p>
          <a:p>
            <a:r>
              <a:rPr lang="en-IN" sz="2000" dirty="0"/>
              <a:t>Generate additional revenue for the bank by providing an “easy button” into investing.</a:t>
            </a:r>
          </a:p>
          <a:p>
            <a:r>
              <a:rPr lang="en-IN" sz="2000" dirty="0"/>
              <a:t>Expand customer base to more tech savvy clients.</a:t>
            </a:r>
          </a:p>
        </p:txBody>
      </p:sp>
    </p:spTree>
    <p:extLst>
      <p:ext uri="{BB962C8B-B14F-4D97-AF65-F5344CB8AC3E}">
        <p14:creationId xmlns:p14="http://schemas.microsoft.com/office/powerpoint/2010/main" val="114181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53E3-3050-E534-0063-009F8FEFCC61}"/>
              </a:ext>
            </a:extLst>
          </p:cNvPr>
          <p:cNvSpPr>
            <a:spLocks noGrp="1"/>
          </p:cNvSpPr>
          <p:nvPr>
            <p:ph type="title"/>
          </p:nvPr>
        </p:nvSpPr>
        <p:spPr/>
        <p:txBody>
          <a:bodyPr/>
          <a:lstStyle/>
          <a:p>
            <a:r>
              <a:rPr lang="en-IN" dirty="0"/>
              <a:t>High level design</a:t>
            </a:r>
          </a:p>
        </p:txBody>
      </p:sp>
      <p:pic>
        <p:nvPicPr>
          <p:cNvPr id="1034" name="Picture 10">
            <a:extLst>
              <a:ext uri="{FF2B5EF4-FFF2-40B4-BE49-F238E27FC236}">
                <a16:creationId xmlns:a16="http://schemas.microsoft.com/office/drawing/2014/main" id="{910FB341-DB45-9BD3-4392-9F33EA95E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045" y="3471703"/>
            <a:ext cx="1151484" cy="120747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A518B6EB-A8EC-7383-04A7-6A5E22704358}"/>
              </a:ext>
            </a:extLst>
          </p:cNvPr>
          <p:cNvSpPr txBox="1"/>
          <p:nvPr/>
        </p:nvSpPr>
        <p:spPr>
          <a:xfrm>
            <a:off x="1367891" y="4679179"/>
            <a:ext cx="1688123" cy="646331"/>
          </a:xfrm>
          <a:prstGeom prst="rect">
            <a:avLst/>
          </a:prstGeom>
          <a:noFill/>
        </p:spPr>
        <p:txBody>
          <a:bodyPr wrap="square" rtlCol="0">
            <a:spAutoFit/>
          </a:bodyPr>
          <a:lstStyle/>
          <a:p>
            <a:r>
              <a:rPr lang="en-IN" dirty="0"/>
              <a:t>Easy2Invest App</a:t>
            </a:r>
          </a:p>
          <a:p>
            <a:r>
              <a:rPr lang="en-IN" dirty="0"/>
              <a:t>(landing page)</a:t>
            </a:r>
          </a:p>
        </p:txBody>
      </p:sp>
      <p:sp>
        <p:nvSpPr>
          <p:cNvPr id="41" name="Rectangle: Single Corner Snipped 40">
            <a:extLst>
              <a:ext uri="{FF2B5EF4-FFF2-40B4-BE49-F238E27FC236}">
                <a16:creationId xmlns:a16="http://schemas.microsoft.com/office/drawing/2014/main" id="{A2C6C2C3-C6C3-D21A-5751-6507BE60F5B1}"/>
              </a:ext>
            </a:extLst>
          </p:cNvPr>
          <p:cNvSpPr/>
          <p:nvPr/>
        </p:nvSpPr>
        <p:spPr>
          <a:xfrm>
            <a:off x="3659753" y="2873829"/>
            <a:ext cx="1008184" cy="597874"/>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Image Process</a:t>
            </a:r>
          </a:p>
        </p:txBody>
      </p:sp>
      <p:sp>
        <p:nvSpPr>
          <p:cNvPr id="42" name="Rectangle: Single Corner Snipped 41">
            <a:extLst>
              <a:ext uri="{FF2B5EF4-FFF2-40B4-BE49-F238E27FC236}">
                <a16:creationId xmlns:a16="http://schemas.microsoft.com/office/drawing/2014/main" id="{DD26A5FF-7490-0387-52FC-4AE1BD9204B0}"/>
              </a:ext>
            </a:extLst>
          </p:cNvPr>
          <p:cNvSpPr/>
          <p:nvPr/>
        </p:nvSpPr>
        <p:spPr>
          <a:xfrm>
            <a:off x="3630480" y="3735066"/>
            <a:ext cx="1008184" cy="597874"/>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Text Process</a:t>
            </a:r>
          </a:p>
        </p:txBody>
      </p:sp>
      <p:cxnSp>
        <p:nvCxnSpPr>
          <p:cNvPr id="45" name="Straight Arrow Connector 44">
            <a:extLst>
              <a:ext uri="{FF2B5EF4-FFF2-40B4-BE49-F238E27FC236}">
                <a16:creationId xmlns:a16="http://schemas.microsoft.com/office/drawing/2014/main" id="{259CE2E2-8A32-2B29-5F81-17E8A8C55466}"/>
              </a:ext>
            </a:extLst>
          </p:cNvPr>
          <p:cNvCxnSpPr>
            <a:cxnSpLocks/>
            <a:endCxn id="41" idx="2"/>
          </p:cNvCxnSpPr>
          <p:nvPr/>
        </p:nvCxnSpPr>
        <p:spPr>
          <a:xfrm flipV="1">
            <a:off x="2535973" y="3172766"/>
            <a:ext cx="1123780" cy="5623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48" name="Picture 10">
            <a:extLst>
              <a:ext uri="{FF2B5EF4-FFF2-40B4-BE49-F238E27FC236}">
                <a16:creationId xmlns:a16="http://schemas.microsoft.com/office/drawing/2014/main" id="{FC891ADD-EA69-3744-56DF-D37138712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625" y="3453916"/>
            <a:ext cx="1151484" cy="12074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id="{8C3E1B55-B694-F646-2F9A-2467D2544433}"/>
              </a:ext>
            </a:extLst>
          </p:cNvPr>
          <p:cNvCxnSpPr>
            <a:cxnSpLocks/>
          </p:cNvCxnSpPr>
          <p:nvPr/>
        </p:nvCxnSpPr>
        <p:spPr>
          <a:xfrm>
            <a:off x="4667937" y="3313157"/>
            <a:ext cx="972224" cy="4034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70CDA7E-5DC2-6FF5-C147-024E547506B7}"/>
              </a:ext>
            </a:extLst>
          </p:cNvPr>
          <p:cNvCxnSpPr>
            <a:cxnSpLocks/>
            <a:stCxn id="56" idx="0"/>
          </p:cNvCxnSpPr>
          <p:nvPr/>
        </p:nvCxnSpPr>
        <p:spPr>
          <a:xfrm>
            <a:off x="2687529" y="2644286"/>
            <a:ext cx="942951" cy="12430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Rectangle: Single Corner Snipped 55">
            <a:extLst>
              <a:ext uri="{FF2B5EF4-FFF2-40B4-BE49-F238E27FC236}">
                <a16:creationId xmlns:a16="http://schemas.microsoft.com/office/drawing/2014/main" id="{376593A0-1A09-1DD4-7E6E-9A0210E43457}"/>
              </a:ext>
            </a:extLst>
          </p:cNvPr>
          <p:cNvSpPr/>
          <p:nvPr/>
        </p:nvSpPr>
        <p:spPr>
          <a:xfrm>
            <a:off x="1679345" y="2345349"/>
            <a:ext cx="1008184" cy="597874"/>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Speech Process</a:t>
            </a:r>
          </a:p>
        </p:txBody>
      </p:sp>
      <p:cxnSp>
        <p:nvCxnSpPr>
          <p:cNvPr id="60" name="Straight Arrow Connector 59">
            <a:extLst>
              <a:ext uri="{FF2B5EF4-FFF2-40B4-BE49-F238E27FC236}">
                <a16:creationId xmlns:a16="http://schemas.microsoft.com/office/drawing/2014/main" id="{7996181A-0840-98EA-B1B7-C76FD1D0A1C4}"/>
              </a:ext>
            </a:extLst>
          </p:cNvPr>
          <p:cNvCxnSpPr>
            <a:cxnSpLocks/>
          </p:cNvCxnSpPr>
          <p:nvPr/>
        </p:nvCxnSpPr>
        <p:spPr>
          <a:xfrm>
            <a:off x="2573297" y="4136643"/>
            <a:ext cx="109450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89E295D-7559-761D-3D11-573674A2FE62}"/>
              </a:ext>
            </a:extLst>
          </p:cNvPr>
          <p:cNvCxnSpPr>
            <a:cxnSpLocks/>
            <a:endCxn id="56" idx="1"/>
          </p:cNvCxnSpPr>
          <p:nvPr/>
        </p:nvCxnSpPr>
        <p:spPr>
          <a:xfrm flipV="1">
            <a:off x="2097168" y="2943223"/>
            <a:ext cx="86269" cy="6037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957C2F4F-69E9-4BD8-9E38-8A96A4123174}"/>
              </a:ext>
            </a:extLst>
          </p:cNvPr>
          <p:cNvCxnSpPr>
            <a:cxnSpLocks/>
            <a:stCxn id="42" idx="0"/>
          </p:cNvCxnSpPr>
          <p:nvPr/>
        </p:nvCxnSpPr>
        <p:spPr>
          <a:xfrm flipV="1">
            <a:off x="4638664" y="4016829"/>
            <a:ext cx="942951" cy="171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41" name="Oval 1040">
            <a:extLst>
              <a:ext uri="{FF2B5EF4-FFF2-40B4-BE49-F238E27FC236}">
                <a16:creationId xmlns:a16="http://schemas.microsoft.com/office/drawing/2014/main" id="{EB02C8FB-0BEE-555F-FE1D-8E4162BB23C1}"/>
              </a:ext>
            </a:extLst>
          </p:cNvPr>
          <p:cNvSpPr/>
          <p:nvPr/>
        </p:nvSpPr>
        <p:spPr>
          <a:xfrm>
            <a:off x="7150503" y="3629609"/>
            <a:ext cx="1433660" cy="7400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Wells Trading</a:t>
            </a:r>
          </a:p>
        </p:txBody>
      </p:sp>
      <p:cxnSp>
        <p:nvCxnSpPr>
          <p:cNvPr id="1043" name="Straight Arrow Connector 1042">
            <a:extLst>
              <a:ext uri="{FF2B5EF4-FFF2-40B4-BE49-F238E27FC236}">
                <a16:creationId xmlns:a16="http://schemas.microsoft.com/office/drawing/2014/main" id="{D1C49028-B348-431B-EAF2-B4C6081E7E0E}"/>
              </a:ext>
            </a:extLst>
          </p:cNvPr>
          <p:cNvCxnSpPr>
            <a:cxnSpLocks/>
          </p:cNvCxnSpPr>
          <p:nvPr/>
        </p:nvCxnSpPr>
        <p:spPr>
          <a:xfrm>
            <a:off x="6492565" y="4026768"/>
            <a:ext cx="697694" cy="26284"/>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46" name="TextBox 1045">
            <a:extLst>
              <a:ext uri="{FF2B5EF4-FFF2-40B4-BE49-F238E27FC236}">
                <a16:creationId xmlns:a16="http://schemas.microsoft.com/office/drawing/2014/main" id="{BE6D0D9C-BF7A-6B9B-3CB6-C10B2177AC22}"/>
              </a:ext>
            </a:extLst>
          </p:cNvPr>
          <p:cNvSpPr txBox="1"/>
          <p:nvPr/>
        </p:nvSpPr>
        <p:spPr>
          <a:xfrm>
            <a:off x="5213130" y="4679208"/>
            <a:ext cx="2437247" cy="646331"/>
          </a:xfrm>
          <a:prstGeom prst="rect">
            <a:avLst/>
          </a:prstGeom>
          <a:noFill/>
        </p:spPr>
        <p:txBody>
          <a:bodyPr wrap="square" rtlCol="0">
            <a:spAutoFit/>
          </a:bodyPr>
          <a:lstStyle/>
          <a:p>
            <a:r>
              <a:rPr lang="en-IN" dirty="0"/>
              <a:t>Easy2Invest App</a:t>
            </a:r>
          </a:p>
          <a:p>
            <a:r>
              <a:rPr lang="en-IN" dirty="0"/>
              <a:t>(company details page)</a:t>
            </a:r>
          </a:p>
        </p:txBody>
      </p:sp>
    </p:spTree>
    <p:extLst>
      <p:ext uri="{BB962C8B-B14F-4D97-AF65-F5344CB8AC3E}">
        <p14:creationId xmlns:p14="http://schemas.microsoft.com/office/powerpoint/2010/main" val="1300279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53E3-3050-E534-0063-009F8FEFCC61}"/>
              </a:ext>
            </a:extLst>
          </p:cNvPr>
          <p:cNvSpPr>
            <a:spLocks noGrp="1"/>
          </p:cNvSpPr>
          <p:nvPr>
            <p:ph type="title"/>
          </p:nvPr>
        </p:nvSpPr>
        <p:spPr/>
        <p:txBody>
          <a:bodyPr/>
          <a:lstStyle/>
          <a:p>
            <a:r>
              <a:rPr lang="en-IN" dirty="0"/>
              <a:t>High level flow</a:t>
            </a:r>
          </a:p>
        </p:txBody>
      </p:sp>
      <p:pic>
        <p:nvPicPr>
          <p:cNvPr id="4" name="Graphic 3" descr="User with solid fill">
            <a:extLst>
              <a:ext uri="{FF2B5EF4-FFF2-40B4-BE49-F238E27FC236}">
                <a16:creationId xmlns:a16="http://schemas.microsoft.com/office/drawing/2014/main" id="{152FC418-E53C-4923-0650-79D040EBE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943" y="3492706"/>
            <a:ext cx="914400" cy="914400"/>
          </a:xfrm>
          <a:prstGeom prst="rect">
            <a:avLst/>
          </a:prstGeom>
        </p:spPr>
      </p:pic>
      <p:pic>
        <p:nvPicPr>
          <p:cNvPr id="6" name="Graphic 5" descr="Camera with solid fill">
            <a:extLst>
              <a:ext uri="{FF2B5EF4-FFF2-40B4-BE49-F238E27FC236}">
                <a16:creationId xmlns:a16="http://schemas.microsoft.com/office/drawing/2014/main" id="{3CB113F6-7C5A-7C3C-482F-96D2A9D908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8441" y="2359236"/>
            <a:ext cx="914400" cy="914400"/>
          </a:xfrm>
          <a:prstGeom prst="rect">
            <a:avLst/>
          </a:prstGeom>
        </p:spPr>
      </p:pic>
      <p:pic>
        <p:nvPicPr>
          <p:cNvPr id="1030" name="Picture 6">
            <a:extLst>
              <a:ext uri="{FF2B5EF4-FFF2-40B4-BE49-F238E27FC236}">
                <a16:creationId xmlns:a16="http://schemas.microsoft.com/office/drawing/2014/main" id="{6718D67B-4A69-1AD0-1431-C730DD0BCB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9920" y="3625287"/>
            <a:ext cx="797768" cy="7977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66C30DE-5B11-F6B4-DB09-EB51A3CEBA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4766" y="4774706"/>
            <a:ext cx="797442" cy="7974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66CC5E70-287F-C438-775D-F02AEAC6ADA9}"/>
              </a:ext>
            </a:extLst>
          </p:cNvPr>
          <p:cNvCxnSpPr>
            <a:cxnSpLocks/>
          </p:cNvCxnSpPr>
          <p:nvPr/>
        </p:nvCxnSpPr>
        <p:spPr>
          <a:xfrm flipV="1">
            <a:off x="1291096" y="2997297"/>
            <a:ext cx="1113670" cy="6279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4F72CE-E3FC-FF13-C89F-B71E3EB958D2}"/>
              </a:ext>
            </a:extLst>
          </p:cNvPr>
          <p:cNvCxnSpPr>
            <a:cxnSpLocks/>
          </p:cNvCxnSpPr>
          <p:nvPr/>
        </p:nvCxnSpPr>
        <p:spPr>
          <a:xfrm>
            <a:off x="1419081" y="4047711"/>
            <a:ext cx="11468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BB3F5E-EF00-3421-DDD4-D1E4ACE0F214}"/>
              </a:ext>
            </a:extLst>
          </p:cNvPr>
          <p:cNvCxnSpPr>
            <a:cxnSpLocks/>
            <a:endCxn id="1032" idx="1"/>
          </p:cNvCxnSpPr>
          <p:nvPr/>
        </p:nvCxnSpPr>
        <p:spPr>
          <a:xfrm>
            <a:off x="1419081" y="4461493"/>
            <a:ext cx="985685" cy="711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0D9AE21-3262-1249-76F1-E88C9F2B9A33}"/>
              </a:ext>
            </a:extLst>
          </p:cNvPr>
          <p:cNvSpPr/>
          <p:nvPr/>
        </p:nvSpPr>
        <p:spPr>
          <a:xfrm>
            <a:off x="4071577" y="2975724"/>
            <a:ext cx="1500808" cy="17989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Company Stock Symbol</a:t>
            </a:r>
          </a:p>
        </p:txBody>
      </p:sp>
      <p:sp>
        <p:nvSpPr>
          <p:cNvPr id="17" name="Rectangle 16">
            <a:extLst>
              <a:ext uri="{FF2B5EF4-FFF2-40B4-BE49-F238E27FC236}">
                <a16:creationId xmlns:a16="http://schemas.microsoft.com/office/drawing/2014/main" id="{D8C00494-C620-9847-12F8-12DE1D52A53B}"/>
              </a:ext>
            </a:extLst>
          </p:cNvPr>
          <p:cNvSpPr/>
          <p:nvPr/>
        </p:nvSpPr>
        <p:spPr>
          <a:xfrm>
            <a:off x="6202610" y="3311292"/>
            <a:ext cx="2000195" cy="115020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Company page on Stock Exchange site  to show the details</a:t>
            </a:r>
          </a:p>
        </p:txBody>
      </p:sp>
      <p:sp>
        <p:nvSpPr>
          <p:cNvPr id="18" name="Rectangle 17">
            <a:extLst>
              <a:ext uri="{FF2B5EF4-FFF2-40B4-BE49-F238E27FC236}">
                <a16:creationId xmlns:a16="http://schemas.microsoft.com/office/drawing/2014/main" id="{C9EBF9C6-2B26-77DD-B55F-331818C77C6E}"/>
              </a:ext>
            </a:extLst>
          </p:cNvPr>
          <p:cNvSpPr/>
          <p:nvPr/>
        </p:nvSpPr>
        <p:spPr>
          <a:xfrm>
            <a:off x="9170639" y="3312219"/>
            <a:ext cx="1906924" cy="115020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Wells Trading App to purchase stock</a:t>
            </a:r>
          </a:p>
        </p:txBody>
      </p:sp>
      <p:cxnSp>
        <p:nvCxnSpPr>
          <p:cNvPr id="20" name="Straight Arrow Connector 19">
            <a:extLst>
              <a:ext uri="{FF2B5EF4-FFF2-40B4-BE49-F238E27FC236}">
                <a16:creationId xmlns:a16="http://schemas.microsoft.com/office/drawing/2014/main" id="{820C8716-A52B-6254-19CC-7D18E9DBED74}"/>
              </a:ext>
            </a:extLst>
          </p:cNvPr>
          <p:cNvCxnSpPr>
            <a:cxnSpLocks/>
            <a:stCxn id="16" idx="3"/>
            <a:endCxn id="17" idx="1"/>
          </p:cNvCxnSpPr>
          <p:nvPr/>
        </p:nvCxnSpPr>
        <p:spPr>
          <a:xfrm>
            <a:off x="5572385" y="3875215"/>
            <a:ext cx="630225" cy="11178"/>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901B8C-0503-EA9F-15E8-E130474D6845}"/>
              </a:ext>
            </a:extLst>
          </p:cNvPr>
          <p:cNvCxnSpPr>
            <a:cxnSpLocks/>
            <a:stCxn id="17" idx="3"/>
            <a:endCxn id="18" idx="1"/>
          </p:cNvCxnSpPr>
          <p:nvPr/>
        </p:nvCxnSpPr>
        <p:spPr>
          <a:xfrm>
            <a:off x="8202805" y="3886393"/>
            <a:ext cx="967834" cy="927"/>
          </a:xfrm>
          <a:prstGeom prst="straightConnector1">
            <a:avLst/>
          </a:prstGeom>
          <a:ln w="412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81BD3F-4278-98B6-D13F-02D7712514DB}"/>
              </a:ext>
            </a:extLst>
          </p:cNvPr>
          <p:cNvCxnSpPr>
            <a:stCxn id="6" idx="3"/>
          </p:cNvCxnSpPr>
          <p:nvPr/>
        </p:nvCxnSpPr>
        <p:spPr>
          <a:xfrm>
            <a:off x="3212841" y="2816436"/>
            <a:ext cx="858736" cy="45720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F41DD45-8432-7A3F-BF29-44D3EFF90D05}"/>
              </a:ext>
            </a:extLst>
          </p:cNvPr>
          <p:cNvCxnSpPr>
            <a:cxnSpLocks/>
            <a:stCxn id="1030" idx="3"/>
          </p:cNvCxnSpPr>
          <p:nvPr/>
        </p:nvCxnSpPr>
        <p:spPr>
          <a:xfrm flipV="1">
            <a:off x="3207688" y="4004659"/>
            <a:ext cx="858736" cy="195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C118B33-70B4-AAB4-9AC9-6843091421A2}"/>
              </a:ext>
            </a:extLst>
          </p:cNvPr>
          <p:cNvCxnSpPr>
            <a:cxnSpLocks/>
            <a:stCxn id="1032" idx="3"/>
          </p:cNvCxnSpPr>
          <p:nvPr/>
        </p:nvCxnSpPr>
        <p:spPr>
          <a:xfrm flipV="1">
            <a:off x="3202208" y="4499929"/>
            <a:ext cx="864216" cy="67349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3B45A5A-C612-D54E-DA8D-772EC5915FD5}"/>
              </a:ext>
            </a:extLst>
          </p:cNvPr>
          <p:cNvSpPr txBox="1"/>
          <p:nvPr/>
        </p:nvSpPr>
        <p:spPr>
          <a:xfrm>
            <a:off x="2085264" y="2007585"/>
            <a:ext cx="1436445" cy="523220"/>
          </a:xfrm>
          <a:prstGeom prst="rect">
            <a:avLst/>
          </a:prstGeom>
          <a:noFill/>
        </p:spPr>
        <p:txBody>
          <a:bodyPr wrap="square" rtlCol="0">
            <a:spAutoFit/>
          </a:bodyPr>
          <a:lstStyle/>
          <a:p>
            <a:pPr algn="ctr"/>
            <a:r>
              <a:rPr lang="en-IN" sz="1400" dirty="0"/>
              <a:t>Camera Scan OR</a:t>
            </a:r>
          </a:p>
          <a:p>
            <a:pPr algn="ctr"/>
            <a:r>
              <a:rPr lang="en-IN" sz="1400" dirty="0"/>
              <a:t>File Upload</a:t>
            </a:r>
          </a:p>
        </p:txBody>
      </p:sp>
      <p:sp>
        <p:nvSpPr>
          <p:cNvPr id="3" name="TextBox 2">
            <a:extLst>
              <a:ext uri="{FF2B5EF4-FFF2-40B4-BE49-F238E27FC236}">
                <a16:creationId xmlns:a16="http://schemas.microsoft.com/office/drawing/2014/main" id="{62F826D3-372E-75BE-D1DC-7C3636709EB7}"/>
              </a:ext>
            </a:extLst>
          </p:cNvPr>
          <p:cNvSpPr txBox="1"/>
          <p:nvPr/>
        </p:nvSpPr>
        <p:spPr>
          <a:xfrm>
            <a:off x="6381135" y="5722374"/>
            <a:ext cx="4972665" cy="369332"/>
          </a:xfrm>
          <a:prstGeom prst="rect">
            <a:avLst/>
          </a:prstGeom>
          <a:noFill/>
        </p:spPr>
        <p:txBody>
          <a:bodyPr wrap="square" rtlCol="0">
            <a:spAutoFit/>
          </a:bodyPr>
          <a:lstStyle/>
          <a:p>
            <a:r>
              <a:rPr lang="en-US" sz="1800" dirty="0">
                <a:effectLst/>
                <a:latin typeface="Bahnschrift SemiLight SemiConde" panose="020B0502040204020203" pitchFamily="34" charset="0"/>
                <a:ea typeface="Calibri" panose="020F0502020204030204" pitchFamily="34" charset="0"/>
                <a:cs typeface="Mangal" panose="02040503050203030202" pitchFamily="18" charset="0"/>
              </a:rPr>
              <a:t>Secret to genius is not complexity, it is simplicity.</a:t>
            </a:r>
            <a:endParaRPr lang="en-IN" sz="1800" dirty="0">
              <a:effectLst/>
              <a:latin typeface="Bahnschrift SemiLight SemiConde" panose="020B05020402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1515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030"/>
                                        </p:tgtEl>
                                        <p:attrNameLst>
                                          <p:attrName>style.visibility</p:attrName>
                                        </p:attrNameLst>
                                      </p:cBhvr>
                                      <p:to>
                                        <p:strVal val="visible"/>
                                      </p:to>
                                    </p:set>
                                    <p:animEffect transition="in" filter="fade">
                                      <p:cBhvr>
                                        <p:cTn id="26" dur="500"/>
                                        <p:tgtEl>
                                          <p:spTgt spid="10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032"/>
                                        </p:tgtEl>
                                        <p:attrNameLst>
                                          <p:attrName>style.visibility</p:attrName>
                                        </p:attrNameLst>
                                      </p:cBhvr>
                                      <p:to>
                                        <p:strVal val="visible"/>
                                      </p:to>
                                    </p:set>
                                    <p:animEffect transition="in" filter="fade">
                                      <p:cBhvr>
                                        <p:cTn id="34" dur="500"/>
                                        <p:tgtEl>
                                          <p:spTgt spid="10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7E62-5CDB-4F44-7F08-4C7E3F5198A7}"/>
              </a:ext>
            </a:extLst>
          </p:cNvPr>
          <p:cNvSpPr>
            <a:spLocks noGrp="1"/>
          </p:cNvSpPr>
          <p:nvPr>
            <p:ph type="title"/>
          </p:nvPr>
        </p:nvSpPr>
        <p:spPr/>
        <p:txBody>
          <a:bodyPr/>
          <a:lstStyle/>
          <a:p>
            <a:r>
              <a:rPr lang="en-IN" dirty="0"/>
              <a:t>Details</a:t>
            </a:r>
          </a:p>
        </p:txBody>
      </p:sp>
      <p:sp>
        <p:nvSpPr>
          <p:cNvPr id="3" name="Content Placeholder 2">
            <a:extLst>
              <a:ext uri="{FF2B5EF4-FFF2-40B4-BE49-F238E27FC236}">
                <a16:creationId xmlns:a16="http://schemas.microsoft.com/office/drawing/2014/main" id="{D44871A2-F5D4-CF27-857B-5FF3B1415C9F}"/>
              </a:ext>
            </a:extLst>
          </p:cNvPr>
          <p:cNvSpPr>
            <a:spLocks noGrp="1"/>
          </p:cNvSpPr>
          <p:nvPr>
            <p:ph idx="1"/>
          </p:nvPr>
        </p:nvSpPr>
        <p:spPr/>
        <p:txBody>
          <a:bodyPr>
            <a:normAutofit fontScale="70000" lnSpcReduction="20000"/>
          </a:bodyPr>
          <a:lstStyle/>
          <a:p>
            <a:pPr marL="0" indent="0">
              <a:buNone/>
            </a:pPr>
            <a:r>
              <a:rPr lang="en-IN" b="1" dirty="0"/>
              <a:t>Technology Stack</a:t>
            </a:r>
            <a:r>
              <a:rPr lang="en-IN" dirty="0"/>
              <a:t>:</a:t>
            </a:r>
          </a:p>
          <a:p>
            <a:r>
              <a:rPr lang="en-IN" dirty="0"/>
              <a:t>Main application – We have tried Android app and a web app. Ideally this should be built using any cross platform framework like Ionic or Flutter or React Native. Embeddable component.</a:t>
            </a:r>
          </a:p>
          <a:p>
            <a:r>
              <a:rPr lang="en-IN" dirty="0"/>
              <a:t>Java spring boot – For REST APIs implementation</a:t>
            </a:r>
          </a:p>
          <a:p>
            <a:r>
              <a:rPr lang="en-IN" dirty="0"/>
              <a:t>Frameworks – </a:t>
            </a:r>
          </a:p>
          <a:p>
            <a:r>
              <a:rPr lang="en-IN" dirty="0"/>
              <a:t>External APIs</a:t>
            </a:r>
          </a:p>
          <a:p>
            <a:pPr marL="0" indent="0">
              <a:buNone/>
            </a:pPr>
            <a:r>
              <a:rPr lang="en-IN" b="1" dirty="0"/>
              <a:t>Assumptions</a:t>
            </a:r>
            <a:r>
              <a:rPr lang="en-IN" dirty="0"/>
              <a:t>:</a:t>
            </a:r>
          </a:p>
          <a:p>
            <a:r>
              <a:rPr lang="en-IN" dirty="0"/>
              <a:t>User is an existing customer of Wells Fargo and is accessing the right application or website</a:t>
            </a:r>
          </a:p>
          <a:p>
            <a:r>
              <a:rPr lang="en-IN" dirty="0"/>
              <a:t>This is not a recommendation engine and is not going to provide advise based on the customer and company profile, whether to buy or not. For this they need to consult a financial advisor</a:t>
            </a:r>
          </a:p>
          <a:p>
            <a:r>
              <a:rPr lang="en-IN" dirty="0"/>
              <a:t>This just provides an easy ways (easy button) to know more about the company and gives an option to invest, at customer’s discretion. </a:t>
            </a:r>
          </a:p>
          <a:p>
            <a:r>
              <a:rPr lang="en-IN" dirty="0"/>
              <a:t>Showing all the services provided by the company is not considered.</a:t>
            </a:r>
          </a:p>
          <a:p>
            <a:endParaRPr lang="en-IN" dirty="0"/>
          </a:p>
        </p:txBody>
      </p:sp>
    </p:spTree>
    <p:extLst>
      <p:ext uri="{BB962C8B-B14F-4D97-AF65-F5344CB8AC3E}">
        <p14:creationId xmlns:p14="http://schemas.microsoft.com/office/powerpoint/2010/main" val="123640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7E62-5CDB-4F44-7F08-4C7E3F5198A7}"/>
              </a:ext>
            </a:extLst>
          </p:cNvPr>
          <p:cNvSpPr>
            <a:spLocks noGrp="1"/>
          </p:cNvSpPr>
          <p:nvPr>
            <p:ph type="title"/>
          </p:nvPr>
        </p:nvSpPr>
        <p:spPr/>
        <p:txBody>
          <a:bodyPr/>
          <a:lstStyle/>
          <a:p>
            <a:r>
              <a:rPr lang="en-IN" dirty="0"/>
              <a:t>APIs</a:t>
            </a:r>
          </a:p>
        </p:txBody>
      </p:sp>
      <p:sp>
        <p:nvSpPr>
          <p:cNvPr id="3" name="Content Placeholder 2">
            <a:extLst>
              <a:ext uri="{FF2B5EF4-FFF2-40B4-BE49-F238E27FC236}">
                <a16:creationId xmlns:a16="http://schemas.microsoft.com/office/drawing/2014/main" id="{D44871A2-F5D4-CF27-857B-5FF3B1415C9F}"/>
              </a:ext>
            </a:extLst>
          </p:cNvPr>
          <p:cNvSpPr>
            <a:spLocks noGrp="1"/>
          </p:cNvSpPr>
          <p:nvPr>
            <p:ph idx="1"/>
          </p:nvPr>
        </p:nvSpPr>
        <p:spPr/>
        <p:txBody>
          <a:bodyPr>
            <a:normAutofit fontScale="92500" lnSpcReduction="10000"/>
          </a:bodyPr>
          <a:lstStyle/>
          <a:p>
            <a:r>
              <a:rPr lang="en-IN" dirty="0" err="1"/>
              <a:t>TextProcessing</a:t>
            </a:r>
            <a:r>
              <a:rPr lang="en-IN" dirty="0"/>
              <a:t> Service</a:t>
            </a:r>
          </a:p>
          <a:p>
            <a:pPr lvl="1"/>
            <a:r>
              <a:rPr lang="en-IN" dirty="0" err="1"/>
              <a:t>CompanySymbolFromText</a:t>
            </a:r>
            <a:r>
              <a:rPr lang="en-IN" dirty="0"/>
              <a:t>(</a:t>
            </a:r>
            <a:r>
              <a:rPr lang="en-IN" dirty="0" err="1"/>
              <a:t>msg</a:t>
            </a:r>
            <a:r>
              <a:rPr lang="en-IN" dirty="0"/>
              <a:t>): Identify the company stock symbol from the given text Ex: Wells Fargo or Wells Fargo company should return WFC. In case of invalid text this should return “Not a valid company”. Consumes stock exchange API. This will also work for the text coming from speech.</a:t>
            </a:r>
          </a:p>
          <a:p>
            <a:pPr lvl="1"/>
            <a:r>
              <a:rPr lang="en-IN" dirty="0" err="1"/>
              <a:t>CompanyDetails</a:t>
            </a:r>
            <a:r>
              <a:rPr lang="en-IN" dirty="0"/>
              <a:t>(symbol): To get company details from the stock symbol. Consumes stock exchange API.</a:t>
            </a:r>
          </a:p>
          <a:p>
            <a:r>
              <a:rPr lang="en-IN" dirty="0" err="1"/>
              <a:t>ImageProcessing</a:t>
            </a:r>
            <a:r>
              <a:rPr lang="en-IN" dirty="0"/>
              <a:t> Service </a:t>
            </a:r>
          </a:p>
          <a:p>
            <a:pPr lvl="1"/>
            <a:r>
              <a:rPr lang="en-IN" dirty="0" err="1"/>
              <a:t>TextFromImageScan</a:t>
            </a:r>
            <a:r>
              <a:rPr lang="en-IN" dirty="0"/>
              <a:t>(): Read text from images or hand written text (OCR) via Scan</a:t>
            </a:r>
          </a:p>
          <a:p>
            <a:pPr lvl="1"/>
            <a:r>
              <a:rPr lang="en-IN" dirty="0" err="1"/>
              <a:t>TextFromImageFile</a:t>
            </a:r>
            <a:r>
              <a:rPr lang="en-IN" dirty="0"/>
              <a:t>(): Read text from the given/uploaded image file or if there is no text, process the logo to get company name - . Search by Image</a:t>
            </a:r>
          </a:p>
          <a:p>
            <a:pPr lvl="1"/>
            <a:r>
              <a:rPr lang="en-IN" dirty="0" err="1"/>
              <a:t>CompanySymbolFromLogoScan</a:t>
            </a:r>
            <a:r>
              <a:rPr lang="en-IN" dirty="0"/>
              <a:t>(): Identify company name/symbol based on the scanned logo</a:t>
            </a:r>
          </a:p>
        </p:txBody>
      </p:sp>
    </p:spTree>
    <p:extLst>
      <p:ext uri="{BB962C8B-B14F-4D97-AF65-F5344CB8AC3E}">
        <p14:creationId xmlns:p14="http://schemas.microsoft.com/office/powerpoint/2010/main" val="293684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7E62-5CDB-4F44-7F08-4C7E3F5198A7}"/>
              </a:ext>
            </a:extLst>
          </p:cNvPr>
          <p:cNvSpPr>
            <a:spLocks noGrp="1"/>
          </p:cNvSpPr>
          <p:nvPr>
            <p:ph type="title"/>
          </p:nvPr>
        </p:nvSpPr>
        <p:spPr/>
        <p:txBody>
          <a:bodyPr/>
          <a:lstStyle/>
          <a:p>
            <a:r>
              <a:rPr lang="en-IN" dirty="0"/>
              <a:t>High-level approach</a:t>
            </a:r>
          </a:p>
        </p:txBody>
      </p:sp>
      <p:sp>
        <p:nvSpPr>
          <p:cNvPr id="3" name="Content Placeholder 2">
            <a:extLst>
              <a:ext uri="{FF2B5EF4-FFF2-40B4-BE49-F238E27FC236}">
                <a16:creationId xmlns:a16="http://schemas.microsoft.com/office/drawing/2014/main" id="{D44871A2-F5D4-CF27-857B-5FF3B1415C9F}"/>
              </a:ext>
            </a:extLst>
          </p:cNvPr>
          <p:cNvSpPr>
            <a:spLocks noGrp="1"/>
          </p:cNvSpPr>
          <p:nvPr>
            <p:ph idx="1"/>
          </p:nvPr>
        </p:nvSpPr>
        <p:spPr>
          <a:xfrm>
            <a:off x="838200" y="1825625"/>
            <a:ext cx="10515600" cy="4508268"/>
          </a:xfrm>
        </p:spPr>
        <p:txBody>
          <a:bodyPr>
            <a:normAutofit fontScale="92500" lnSpcReduction="20000"/>
          </a:bodyPr>
          <a:lstStyle/>
          <a:p>
            <a:r>
              <a:rPr lang="en-IN" dirty="0"/>
              <a:t>Entire application can be built as one component so that it is easy to embed in any existing application.</a:t>
            </a:r>
          </a:p>
          <a:p>
            <a:r>
              <a:rPr lang="en-IN" dirty="0"/>
              <a:t>Use Cross platform technology to allow users to access this from any device – desktop, laptop, mobile etc.</a:t>
            </a:r>
          </a:p>
          <a:p>
            <a:r>
              <a:rPr lang="en-IN" dirty="0"/>
              <a:t>Different microservices built for image, text, audio processing can be used elsewhere and can be modified to use any language/framework.</a:t>
            </a:r>
          </a:p>
          <a:p>
            <a:r>
              <a:rPr lang="en-IN" dirty="0"/>
              <a:t>External APIs are used to process text or image and to get company details for flexibility and simplicity. No infrastructure and maintenance required on our side in terms of database, file system, complex processing.</a:t>
            </a:r>
          </a:p>
          <a:p>
            <a:r>
              <a:rPr lang="en-IN" dirty="0"/>
              <a:t>This architecture allows you to extend further as per future requirements, deploy to cloud, adopt </a:t>
            </a:r>
            <a:r>
              <a:rPr lang="en-IN" dirty="0" err="1"/>
              <a:t>DevSecOps</a:t>
            </a:r>
            <a:r>
              <a:rPr lang="en-IN" dirty="0"/>
              <a:t> practices etc.</a:t>
            </a:r>
          </a:p>
          <a:p>
            <a:r>
              <a:rPr lang="en-IN" dirty="0"/>
              <a:t>Use of opensource frameworks reduce the cost of implementation and management.</a:t>
            </a:r>
          </a:p>
          <a:p>
            <a:endParaRPr lang="en-IN" dirty="0"/>
          </a:p>
        </p:txBody>
      </p:sp>
    </p:spTree>
    <p:extLst>
      <p:ext uri="{BB962C8B-B14F-4D97-AF65-F5344CB8AC3E}">
        <p14:creationId xmlns:p14="http://schemas.microsoft.com/office/powerpoint/2010/main" val="1717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82D5-5786-D992-548F-C3779E82D79D}"/>
              </a:ext>
            </a:extLst>
          </p:cNvPr>
          <p:cNvSpPr>
            <a:spLocks noGrp="1"/>
          </p:cNvSpPr>
          <p:nvPr>
            <p:ph type="title"/>
          </p:nvPr>
        </p:nvSpPr>
        <p:spPr/>
        <p:txBody>
          <a:bodyPr/>
          <a:lstStyle/>
          <a:p>
            <a:r>
              <a:rPr lang="en-IN" dirty="0"/>
              <a:t>Mock up – Landing page</a:t>
            </a:r>
          </a:p>
        </p:txBody>
      </p:sp>
      <p:sp>
        <p:nvSpPr>
          <p:cNvPr id="14" name="TextBox 13">
            <a:extLst>
              <a:ext uri="{FF2B5EF4-FFF2-40B4-BE49-F238E27FC236}">
                <a16:creationId xmlns:a16="http://schemas.microsoft.com/office/drawing/2014/main" id="{0C1BECE9-38CB-3DA2-ADE8-B2BAD02B1FD6}"/>
              </a:ext>
            </a:extLst>
          </p:cNvPr>
          <p:cNvSpPr txBox="1"/>
          <p:nvPr/>
        </p:nvSpPr>
        <p:spPr>
          <a:xfrm>
            <a:off x="1866123" y="3449216"/>
            <a:ext cx="4087002" cy="369332"/>
          </a:xfrm>
          <a:prstGeom prst="rect">
            <a:avLst/>
          </a:prstGeom>
          <a:noFill/>
        </p:spPr>
        <p:txBody>
          <a:bodyPr wrap="square" rtlCol="0">
            <a:spAutoFit/>
          </a:bodyPr>
          <a:lstStyle/>
          <a:p>
            <a:r>
              <a:rPr lang="en-IN" dirty="0"/>
              <a:t>Here is the company you are looking for - </a:t>
            </a:r>
          </a:p>
        </p:txBody>
      </p:sp>
      <p:sp>
        <p:nvSpPr>
          <p:cNvPr id="15" name="TextBox 14">
            <a:extLst>
              <a:ext uri="{FF2B5EF4-FFF2-40B4-BE49-F238E27FC236}">
                <a16:creationId xmlns:a16="http://schemas.microsoft.com/office/drawing/2014/main" id="{2D42BF16-C545-810C-DAC9-2CDCE9E9A278}"/>
              </a:ext>
            </a:extLst>
          </p:cNvPr>
          <p:cNvSpPr txBox="1"/>
          <p:nvPr/>
        </p:nvSpPr>
        <p:spPr>
          <a:xfrm>
            <a:off x="5953124" y="3458741"/>
            <a:ext cx="3743325" cy="369332"/>
          </a:xfrm>
          <a:prstGeom prst="rect">
            <a:avLst/>
          </a:prstGeom>
          <a:noFill/>
        </p:spPr>
        <p:txBody>
          <a:bodyPr wrap="square" rtlCol="0">
            <a:spAutoFit/>
          </a:bodyPr>
          <a:lstStyle/>
          <a:p>
            <a:r>
              <a:rPr lang="en-IN" dirty="0"/>
              <a:t>&lt;Company name&gt; : &lt;Stock Symbol&gt;</a:t>
            </a:r>
          </a:p>
        </p:txBody>
      </p:sp>
      <p:sp>
        <p:nvSpPr>
          <p:cNvPr id="16" name="TextBox 15">
            <a:extLst>
              <a:ext uri="{FF2B5EF4-FFF2-40B4-BE49-F238E27FC236}">
                <a16:creationId xmlns:a16="http://schemas.microsoft.com/office/drawing/2014/main" id="{285F5285-808D-7F8C-C9F7-176B9C66A7A1}"/>
              </a:ext>
            </a:extLst>
          </p:cNvPr>
          <p:cNvSpPr txBox="1"/>
          <p:nvPr/>
        </p:nvSpPr>
        <p:spPr>
          <a:xfrm>
            <a:off x="1923272" y="4549231"/>
            <a:ext cx="4087002" cy="369332"/>
          </a:xfrm>
          <a:prstGeom prst="rect">
            <a:avLst/>
          </a:prstGeom>
          <a:noFill/>
        </p:spPr>
        <p:txBody>
          <a:bodyPr wrap="square" rtlCol="0">
            <a:spAutoFit/>
          </a:bodyPr>
          <a:lstStyle/>
          <a:p>
            <a:r>
              <a:rPr lang="en-IN" dirty="0"/>
              <a:t>Do you like to see the details?</a:t>
            </a:r>
          </a:p>
        </p:txBody>
      </p:sp>
      <p:sp>
        <p:nvSpPr>
          <p:cNvPr id="17" name="Rectangle 16">
            <a:extLst>
              <a:ext uri="{FF2B5EF4-FFF2-40B4-BE49-F238E27FC236}">
                <a16:creationId xmlns:a16="http://schemas.microsoft.com/office/drawing/2014/main" id="{A269F125-A19A-B5F6-732A-AD6051A27C0F}"/>
              </a:ext>
            </a:extLst>
          </p:cNvPr>
          <p:cNvSpPr/>
          <p:nvPr/>
        </p:nvSpPr>
        <p:spPr>
          <a:xfrm>
            <a:off x="6067424" y="4622359"/>
            <a:ext cx="514351" cy="21631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Yes</a:t>
            </a:r>
          </a:p>
        </p:txBody>
      </p:sp>
      <p:sp>
        <p:nvSpPr>
          <p:cNvPr id="18" name="Rectangle 17">
            <a:extLst>
              <a:ext uri="{FF2B5EF4-FFF2-40B4-BE49-F238E27FC236}">
                <a16:creationId xmlns:a16="http://schemas.microsoft.com/office/drawing/2014/main" id="{BC19A174-41BB-F1C0-2C47-8B9454007FFA}"/>
              </a:ext>
            </a:extLst>
          </p:cNvPr>
          <p:cNvSpPr/>
          <p:nvPr/>
        </p:nvSpPr>
        <p:spPr>
          <a:xfrm>
            <a:off x="6705843" y="4622359"/>
            <a:ext cx="514351" cy="21631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a:t>
            </a:r>
          </a:p>
        </p:txBody>
      </p:sp>
      <p:grpSp>
        <p:nvGrpSpPr>
          <p:cNvPr id="22" name="Group 21">
            <a:extLst>
              <a:ext uri="{FF2B5EF4-FFF2-40B4-BE49-F238E27FC236}">
                <a16:creationId xmlns:a16="http://schemas.microsoft.com/office/drawing/2014/main" id="{E81F4877-23D4-0624-FF9F-F8708342BC87}"/>
              </a:ext>
            </a:extLst>
          </p:cNvPr>
          <p:cNvGrpSpPr/>
          <p:nvPr/>
        </p:nvGrpSpPr>
        <p:grpSpPr>
          <a:xfrm>
            <a:off x="1542662" y="2345856"/>
            <a:ext cx="6954569" cy="372991"/>
            <a:chOff x="1542662" y="1632180"/>
            <a:chExt cx="6954569" cy="372991"/>
          </a:xfrm>
        </p:grpSpPr>
        <p:sp>
          <p:nvSpPr>
            <p:cNvPr id="4" name="Rectangle 3">
              <a:extLst>
                <a:ext uri="{FF2B5EF4-FFF2-40B4-BE49-F238E27FC236}">
                  <a16:creationId xmlns:a16="http://schemas.microsoft.com/office/drawing/2014/main" id="{211B1DAF-DC20-D49F-95D9-CD2BC5789617}"/>
                </a:ext>
              </a:extLst>
            </p:cNvPr>
            <p:cNvSpPr/>
            <p:nvPr/>
          </p:nvSpPr>
          <p:spPr>
            <a:xfrm>
              <a:off x="1866123" y="1632180"/>
              <a:ext cx="5125616" cy="33590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65000"/>
                    </a:schemeClr>
                  </a:solidFill>
                </a:rPr>
                <a:t>Find Company: Type or Speak or Upload or Scan</a:t>
              </a:r>
            </a:p>
          </p:txBody>
        </p:sp>
        <p:pic>
          <p:nvPicPr>
            <p:cNvPr id="6" name="Graphic 5" descr="Paperclip with solid fill">
              <a:extLst>
                <a:ext uri="{FF2B5EF4-FFF2-40B4-BE49-F238E27FC236}">
                  <a16:creationId xmlns:a16="http://schemas.microsoft.com/office/drawing/2014/main" id="{CD4CE60B-DC29-6161-3751-47FEB7B272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662" y="1644621"/>
              <a:ext cx="323461" cy="323461"/>
            </a:xfrm>
            <a:prstGeom prst="rect">
              <a:avLst/>
            </a:prstGeom>
          </p:spPr>
        </p:pic>
        <p:pic>
          <p:nvPicPr>
            <p:cNvPr id="7" name="Picture 6">
              <a:extLst>
                <a:ext uri="{FF2B5EF4-FFF2-40B4-BE49-F238E27FC236}">
                  <a16:creationId xmlns:a16="http://schemas.microsoft.com/office/drawing/2014/main" id="{88676294-9B23-7B90-3537-AC698346A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739" y="1662560"/>
              <a:ext cx="342611" cy="342611"/>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9EAFD1A0-A8D6-ACD9-BAD1-9528BC5FF9E7}"/>
                </a:ext>
              </a:extLst>
            </p:cNvPr>
            <p:cNvSpPr/>
            <p:nvPr/>
          </p:nvSpPr>
          <p:spPr>
            <a:xfrm>
              <a:off x="7362047" y="1684664"/>
              <a:ext cx="279918" cy="230932"/>
            </a:xfrm>
            <a:custGeom>
              <a:avLst/>
              <a:gdLst>
                <a:gd name="connsiteX0" fmla="*/ 139959 w 279918"/>
                <a:gd name="connsiteY0" fmla="*/ 202941 h 230932"/>
                <a:gd name="connsiteX1" fmla="*/ 76978 w 279918"/>
                <a:gd name="connsiteY1" fmla="*/ 139959 h 230932"/>
                <a:gd name="connsiteX2" fmla="*/ 139959 w 279918"/>
                <a:gd name="connsiteY2" fmla="*/ 76978 h 230932"/>
                <a:gd name="connsiteX3" fmla="*/ 202941 w 279918"/>
                <a:gd name="connsiteY3" fmla="*/ 139959 h 230932"/>
                <a:gd name="connsiteX4" fmla="*/ 139959 w 279918"/>
                <a:gd name="connsiteY4" fmla="*/ 202941 h 230932"/>
                <a:gd name="connsiteX5" fmla="*/ 69980 w 279918"/>
                <a:gd name="connsiteY5" fmla="*/ 90973 h 230932"/>
                <a:gd name="connsiteX6" fmla="*/ 27992 w 279918"/>
                <a:gd name="connsiteY6" fmla="*/ 90973 h 230932"/>
                <a:gd name="connsiteX7" fmla="*/ 27992 w 279918"/>
                <a:gd name="connsiteY7" fmla="*/ 62982 h 230932"/>
                <a:gd name="connsiteX8" fmla="*/ 69980 w 279918"/>
                <a:gd name="connsiteY8" fmla="*/ 62982 h 230932"/>
                <a:gd name="connsiteX9" fmla="*/ 69980 w 279918"/>
                <a:gd name="connsiteY9" fmla="*/ 90973 h 230932"/>
                <a:gd name="connsiteX10" fmla="*/ 265922 w 279918"/>
                <a:gd name="connsiteY10" fmla="*/ 34990 h 230932"/>
                <a:gd name="connsiteX11" fmla="*/ 195943 w 279918"/>
                <a:gd name="connsiteY11" fmla="*/ 34990 h 230932"/>
                <a:gd name="connsiteX12" fmla="*/ 174949 w 279918"/>
                <a:gd name="connsiteY12" fmla="*/ 0 h 230932"/>
                <a:gd name="connsiteX13" fmla="*/ 104969 w 279918"/>
                <a:gd name="connsiteY13" fmla="*/ 0 h 230932"/>
                <a:gd name="connsiteX14" fmla="*/ 83976 w 279918"/>
                <a:gd name="connsiteY14" fmla="*/ 34990 h 230932"/>
                <a:gd name="connsiteX15" fmla="*/ 13996 w 279918"/>
                <a:gd name="connsiteY15" fmla="*/ 34990 h 230932"/>
                <a:gd name="connsiteX16" fmla="*/ 0 w 279918"/>
                <a:gd name="connsiteY16" fmla="*/ 48986 h 230932"/>
                <a:gd name="connsiteX17" fmla="*/ 0 w 279918"/>
                <a:gd name="connsiteY17" fmla="*/ 216937 h 230932"/>
                <a:gd name="connsiteX18" fmla="*/ 13996 w 279918"/>
                <a:gd name="connsiteY18" fmla="*/ 230933 h 230932"/>
                <a:gd name="connsiteX19" fmla="*/ 265922 w 279918"/>
                <a:gd name="connsiteY19" fmla="*/ 230933 h 230932"/>
                <a:gd name="connsiteX20" fmla="*/ 279918 w 279918"/>
                <a:gd name="connsiteY20" fmla="*/ 216937 h 230932"/>
                <a:gd name="connsiteX21" fmla="*/ 279918 w 279918"/>
                <a:gd name="connsiteY21" fmla="*/ 48986 h 230932"/>
                <a:gd name="connsiteX22" fmla="*/ 265922 w 279918"/>
                <a:gd name="connsiteY22" fmla="*/ 34990 h 23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9918" h="230932">
                  <a:moveTo>
                    <a:pt x="139959" y="202941"/>
                  </a:moveTo>
                  <a:cubicBezTo>
                    <a:pt x="104969" y="202941"/>
                    <a:pt x="76978" y="174949"/>
                    <a:pt x="76978" y="139959"/>
                  </a:cubicBezTo>
                  <a:cubicBezTo>
                    <a:pt x="76978" y="104969"/>
                    <a:pt x="104969" y="76978"/>
                    <a:pt x="139959" y="76978"/>
                  </a:cubicBezTo>
                  <a:cubicBezTo>
                    <a:pt x="174949" y="76978"/>
                    <a:pt x="202941" y="104969"/>
                    <a:pt x="202941" y="139959"/>
                  </a:cubicBezTo>
                  <a:cubicBezTo>
                    <a:pt x="202941" y="174949"/>
                    <a:pt x="174949" y="202941"/>
                    <a:pt x="139959" y="202941"/>
                  </a:cubicBezTo>
                  <a:close/>
                  <a:moveTo>
                    <a:pt x="69980" y="90973"/>
                  </a:moveTo>
                  <a:lnTo>
                    <a:pt x="27992" y="90973"/>
                  </a:lnTo>
                  <a:lnTo>
                    <a:pt x="27992" y="62982"/>
                  </a:lnTo>
                  <a:lnTo>
                    <a:pt x="69980" y="62982"/>
                  </a:lnTo>
                  <a:lnTo>
                    <a:pt x="69980" y="90973"/>
                  </a:lnTo>
                  <a:close/>
                  <a:moveTo>
                    <a:pt x="265922" y="34990"/>
                  </a:moveTo>
                  <a:lnTo>
                    <a:pt x="195943" y="34990"/>
                  </a:lnTo>
                  <a:lnTo>
                    <a:pt x="174949" y="0"/>
                  </a:lnTo>
                  <a:lnTo>
                    <a:pt x="104969" y="0"/>
                  </a:lnTo>
                  <a:lnTo>
                    <a:pt x="83976" y="34990"/>
                  </a:lnTo>
                  <a:lnTo>
                    <a:pt x="13996" y="34990"/>
                  </a:lnTo>
                  <a:cubicBezTo>
                    <a:pt x="6298" y="34990"/>
                    <a:pt x="0" y="41288"/>
                    <a:pt x="0" y="48986"/>
                  </a:cubicBezTo>
                  <a:lnTo>
                    <a:pt x="0" y="216937"/>
                  </a:lnTo>
                  <a:cubicBezTo>
                    <a:pt x="0" y="224634"/>
                    <a:pt x="6298" y="230933"/>
                    <a:pt x="13996" y="230933"/>
                  </a:cubicBezTo>
                  <a:lnTo>
                    <a:pt x="265922" y="230933"/>
                  </a:lnTo>
                  <a:cubicBezTo>
                    <a:pt x="273620" y="230933"/>
                    <a:pt x="279918" y="224634"/>
                    <a:pt x="279918" y="216937"/>
                  </a:cubicBezTo>
                  <a:lnTo>
                    <a:pt x="279918" y="48986"/>
                  </a:lnTo>
                  <a:cubicBezTo>
                    <a:pt x="279918" y="41288"/>
                    <a:pt x="273620" y="34990"/>
                    <a:pt x="265922" y="34990"/>
                  </a:cubicBezTo>
                  <a:close/>
                </a:path>
              </a:pathLst>
            </a:custGeom>
            <a:solidFill>
              <a:schemeClr val="accent2"/>
            </a:solidFill>
            <a:ln w="3473" cap="flat">
              <a:solidFill>
                <a:schemeClr val="tx1"/>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484559EA-3BA3-3FAF-2847-D6D5B51DCBCC}"/>
                </a:ext>
              </a:extLst>
            </p:cNvPr>
            <p:cNvSpPr/>
            <p:nvPr/>
          </p:nvSpPr>
          <p:spPr>
            <a:xfrm>
              <a:off x="7443496" y="1775638"/>
              <a:ext cx="97971" cy="97971"/>
            </a:xfrm>
            <a:custGeom>
              <a:avLst/>
              <a:gdLst>
                <a:gd name="connsiteX0" fmla="*/ 48986 w 97971"/>
                <a:gd name="connsiteY0" fmla="*/ 13996 h 97971"/>
                <a:gd name="connsiteX1" fmla="*/ 13996 w 97971"/>
                <a:gd name="connsiteY1" fmla="*/ 48986 h 97971"/>
                <a:gd name="connsiteX2" fmla="*/ 48986 w 97971"/>
                <a:gd name="connsiteY2" fmla="*/ 83976 h 97971"/>
                <a:gd name="connsiteX3" fmla="*/ 83976 w 97971"/>
                <a:gd name="connsiteY3" fmla="*/ 48986 h 97971"/>
                <a:gd name="connsiteX4" fmla="*/ 48986 w 97971"/>
                <a:gd name="connsiteY4" fmla="*/ 13996 h 97971"/>
                <a:gd name="connsiteX5" fmla="*/ 48986 w 97971"/>
                <a:gd name="connsiteY5" fmla="*/ 97971 h 97971"/>
                <a:gd name="connsiteX6" fmla="*/ 0 w 97971"/>
                <a:gd name="connsiteY6" fmla="*/ 48986 h 97971"/>
                <a:gd name="connsiteX7" fmla="*/ 48986 w 97971"/>
                <a:gd name="connsiteY7" fmla="*/ 0 h 97971"/>
                <a:gd name="connsiteX8" fmla="*/ 97971 w 97971"/>
                <a:gd name="connsiteY8" fmla="*/ 48986 h 97971"/>
                <a:gd name="connsiteX9" fmla="*/ 48986 w 97971"/>
                <a:gd name="connsiteY9" fmla="*/ 97971 h 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71" h="97971">
                  <a:moveTo>
                    <a:pt x="48986" y="13996"/>
                  </a:moveTo>
                  <a:cubicBezTo>
                    <a:pt x="29391" y="13996"/>
                    <a:pt x="13996" y="29391"/>
                    <a:pt x="13996" y="48986"/>
                  </a:cubicBezTo>
                  <a:cubicBezTo>
                    <a:pt x="13996" y="68580"/>
                    <a:pt x="29391" y="83976"/>
                    <a:pt x="48986" y="83976"/>
                  </a:cubicBezTo>
                  <a:cubicBezTo>
                    <a:pt x="68580" y="83976"/>
                    <a:pt x="83976" y="68580"/>
                    <a:pt x="83976" y="48986"/>
                  </a:cubicBezTo>
                  <a:cubicBezTo>
                    <a:pt x="83976" y="29391"/>
                    <a:pt x="68580" y="13996"/>
                    <a:pt x="48986" y="13996"/>
                  </a:cubicBezTo>
                  <a:close/>
                  <a:moveTo>
                    <a:pt x="48986" y="97971"/>
                  </a:moveTo>
                  <a:cubicBezTo>
                    <a:pt x="21694" y="97971"/>
                    <a:pt x="0" y="76278"/>
                    <a:pt x="0" y="48986"/>
                  </a:cubicBezTo>
                  <a:cubicBezTo>
                    <a:pt x="0" y="21694"/>
                    <a:pt x="21694" y="0"/>
                    <a:pt x="48986" y="0"/>
                  </a:cubicBezTo>
                  <a:cubicBezTo>
                    <a:pt x="76278" y="0"/>
                    <a:pt x="97971" y="21694"/>
                    <a:pt x="97971" y="48986"/>
                  </a:cubicBezTo>
                  <a:cubicBezTo>
                    <a:pt x="97971" y="76278"/>
                    <a:pt x="76278" y="97971"/>
                    <a:pt x="48986" y="97971"/>
                  </a:cubicBezTo>
                  <a:close/>
                </a:path>
              </a:pathLst>
            </a:custGeom>
            <a:solidFill>
              <a:srgbClr val="000000"/>
            </a:solidFill>
            <a:ln w="3473" cap="flat">
              <a:noFill/>
              <a:prstDash val="solid"/>
              <a:miter/>
            </a:ln>
          </p:spPr>
          <p:txBody>
            <a:bodyPr rtlCol="0" anchor="ctr"/>
            <a:lstStyle/>
            <a:p>
              <a:endParaRPr lang="en-IN"/>
            </a:p>
          </p:txBody>
        </p:sp>
        <p:sp>
          <p:nvSpPr>
            <p:cNvPr id="21" name="Rectangle 20">
              <a:extLst>
                <a:ext uri="{FF2B5EF4-FFF2-40B4-BE49-F238E27FC236}">
                  <a16:creationId xmlns:a16="http://schemas.microsoft.com/office/drawing/2014/main" id="{FA071F34-4292-C218-ACE2-F24DF0E23CEE}"/>
                </a:ext>
              </a:extLst>
            </p:cNvPr>
            <p:cNvSpPr/>
            <p:nvPr/>
          </p:nvSpPr>
          <p:spPr>
            <a:xfrm>
              <a:off x="7861611" y="1665633"/>
              <a:ext cx="635620" cy="274297"/>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Submit</a:t>
              </a:r>
            </a:p>
          </p:txBody>
        </p:sp>
      </p:grpSp>
    </p:spTree>
    <p:extLst>
      <p:ext uri="{BB962C8B-B14F-4D97-AF65-F5344CB8AC3E}">
        <p14:creationId xmlns:p14="http://schemas.microsoft.com/office/powerpoint/2010/main" val="426291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82D5-5786-D992-548F-C3779E82D79D}"/>
              </a:ext>
            </a:extLst>
          </p:cNvPr>
          <p:cNvSpPr>
            <a:spLocks noGrp="1"/>
          </p:cNvSpPr>
          <p:nvPr>
            <p:ph type="title"/>
          </p:nvPr>
        </p:nvSpPr>
        <p:spPr>
          <a:xfrm>
            <a:off x="752474" y="156634"/>
            <a:ext cx="10515600" cy="1325563"/>
          </a:xfrm>
        </p:spPr>
        <p:txBody>
          <a:bodyPr/>
          <a:lstStyle/>
          <a:p>
            <a:r>
              <a:rPr lang="en-IN" dirty="0"/>
              <a:t>Mock up – Company details</a:t>
            </a:r>
          </a:p>
        </p:txBody>
      </p:sp>
      <p:pic>
        <p:nvPicPr>
          <p:cNvPr id="20" name="Picture 19">
            <a:extLst>
              <a:ext uri="{FF2B5EF4-FFF2-40B4-BE49-F238E27FC236}">
                <a16:creationId xmlns:a16="http://schemas.microsoft.com/office/drawing/2014/main" id="{3E6496BA-0F87-B8E3-9029-E4C927B302C7}"/>
              </a:ext>
            </a:extLst>
          </p:cNvPr>
          <p:cNvPicPr>
            <a:picLocks noChangeAspect="1"/>
          </p:cNvPicPr>
          <p:nvPr/>
        </p:nvPicPr>
        <p:blipFill>
          <a:blip r:embed="rId2"/>
          <a:stretch>
            <a:fillRect/>
          </a:stretch>
        </p:blipFill>
        <p:spPr>
          <a:xfrm>
            <a:off x="1405205" y="1936955"/>
            <a:ext cx="8039877" cy="3793362"/>
          </a:xfrm>
          <a:prstGeom prst="rect">
            <a:avLst/>
          </a:prstGeom>
        </p:spPr>
      </p:pic>
      <p:sp>
        <p:nvSpPr>
          <p:cNvPr id="3" name="TextBox 2">
            <a:extLst>
              <a:ext uri="{FF2B5EF4-FFF2-40B4-BE49-F238E27FC236}">
                <a16:creationId xmlns:a16="http://schemas.microsoft.com/office/drawing/2014/main" id="{AB35C616-91E8-1D76-03B1-6B8A45D377C4}"/>
              </a:ext>
            </a:extLst>
          </p:cNvPr>
          <p:cNvSpPr txBox="1"/>
          <p:nvPr/>
        </p:nvSpPr>
        <p:spPr>
          <a:xfrm>
            <a:off x="1601850" y="5918314"/>
            <a:ext cx="4087002" cy="369332"/>
          </a:xfrm>
          <a:prstGeom prst="rect">
            <a:avLst/>
          </a:prstGeom>
          <a:noFill/>
        </p:spPr>
        <p:txBody>
          <a:bodyPr wrap="square" rtlCol="0">
            <a:spAutoFit/>
          </a:bodyPr>
          <a:lstStyle/>
          <a:p>
            <a:r>
              <a:rPr lang="en-IN" dirty="0"/>
              <a:t>Do you like to purchase this stock?</a:t>
            </a:r>
          </a:p>
        </p:txBody>
      </p:sp>
      <p:sp>
        <p:nvSpPr>
          <p:cNvPr id="5" name="Rectangle 4">
            <a:extLst>
              <a:ext uri="{FF2B5EF4-FFF2-40B4-BE49-F238E27FC236}">
                <a16:creationId xmlns:a16="http://schemas.microsoft.com/office/drawing/2014/main" id="{B782B199-2B51-3891-8102-C76C35577733}"/>
              </a:ext>
            </a:extLst>
          </p:cNvPr>
          <p:cNvSpPr/>
          <p:nvPr/>
        </p:nvSpPr>
        <p:spPr>
          <a:xfrm>
            <a:off x="5746002" y="5991442"/>
            <a:ext cx="514351" cy="21631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Yes</a:t>
            </a:r>
          </a:p>
        </p:txBody>
      </p:sp>
      <p:sp>
        <p:nvSpPr>
          <p:cNvPr id="8" name="Rectangle 7">
            <a:extLst>
              <a:ext uri="{FF2B5EF4-FFF2-40B4-BE49-F238E27FC236}">
                <a16:creationId xmlns:a16="http://schemas.microsoft.com/office/drawing/2014/main" id="{677AC85A-BCEB-1D4A-7F38-D816AAE695D3}"/>
              </a:ext>
            </a:extLst>
          </p:cNvPr>
          <p:cNvSpPr/>
          <p:nvPr/>
        </p:nvSpPr>
        <p:spPr>
          <a:xfrm>
            <a:off x="6529385" y="5991442"/>
            <a:ext cx="514351" cy="21631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a:t>
            </a:r>
          </a:p>
        </p:txBody>
      </p:sp>
      <p:sp>
        <p:nvSpPr>
          <p:cNvPr id="4" name="Rectangle 3">
            <a:extLst>
              <a:ext uri="{FF2B5EF4-FFF2-40B4-BE49-F238E27FC236}">
                <a16:creationId xmlns:a16="http://schemas.microsoft.com/office/drawing/2014/main" id="{2E132DEB-F1CC-30C2-8FD1-ABD7CC393631}"/>
              </a:ext>
            </a:extLst>
          </p:cNvPr>
          <p:cNvSpPr/>
          <p:nvPr/>
        </p:nvSpPr>
        <p:spPr>
          <a:xfrm>
            <a:off x="1012723" y="1482197"/>
            <a:ext cx="9271819" cy="50955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681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1570</Words>
  <Application>Microsoft Office PowerPoint</Application>
  <PresentationFormat>Widescreen</PresentationFormat>
  <Paragraphs>111</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Bahnschrift SemiLight SemiConde</vt:lpstr>
      <vt:lpstr>Calibri</vt:lpstr>
      <vt:lpstr>Calibri Light</vt:lpstr>
      <vt:lpstr>Office Theme</vt:lpstr>
      <vt:lpstr>Team: WellsWealthExpress</vt:lpstr>
      <vt:lpstr>Hackahon Challenge#4 – Click2Invest</vt:lpstr>
      <vt:lpstr>High level design</vt:lpstr>
      <vt:lpstr>High level flow</vt:lpstr>
      <vt:lpstr>Details</vt:lpstr>
      <vt:lpstr>APIs</vt:lpstr>
      <vt:lpstr>High-level approach</vt:lpstr>
      <vt:lpstr>Mock up – Landing page</vt:lpstr>
      <vt:lpstr>Mock up – Company details</vt:lpstr>
      <vt:lpstr>Mock up – Wells Trade application</vt:lpstr>
      <vt:lpstr>How the team worked?</vt:lpstr>
      <vt:lpstr>Installation Instructions</vt:lpstr>
      <vt:lpstr>Challenges &amp; Solutions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Vemulapati</dc:creator>
  <cp:lastModifiedBy>Anand Vemulapati</cp:lastModifiedBy>
  <cp:revision>153</cp:revision>
  <dcterms:created xsi:type="dcterms:W3CDTF">2023-10-11T17:30:57Z</dcterms:created>
  <dcterms:modified xsi:type="dcterms:W3CDTF">2023-10-13T16:30:05Z</dcterms:modified>
</cp:coreProperties>
</file>