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346" r:id="rId3"/>
    <p:sldId id="423" r:id="rId4"/>
    <p:sldId id="400" r:id="rId5"/>
    <p:sldId id="401" r:id="rId6"/>
    <p:sldId id="402" r:id="rId7"/>
    <p:sldId id="404" r:id="rId8"/>
    <p:sldId id="405" r:id="rId9"/>
    <p:sldId id="406" r:id="rId10"/>
    <p:sldId id="350" r:id="rId11"/>
    <p:sldId id="424" r:id="rId12"/>
    <p:sldId id="408" r:id="rId13"/>
    <p:sldId id="403" r:id="rId14"/>
    <p:sldId id="348" r:id="rId15"/>
    <p:sldId id="349" r:id="rId16"/>
    <p:sldId id="375" r:id="rId17"/>
    <p:sldId id="376" r:id="rId18"/>
    <p:sldId id="373" r:id="rId19"/>
    <p:sldId id="377" r:id="rId20"/>
    <p:sldId id="378" r:id="rId21"/>
    <p:sldId id="379" r:id="rId22"/>
    <p:sldId id="409" r:id="rId23"/>
    <p:sldId id="410" r:id="rId24"/>
    <p:sldId id="411" r:id="rId25"/>
    <p:sldId id="412" r:id="rId26"/>
    <p:sldId id="355" r:id="rId27"/>
    <p:sldId id="380" r:id="rId28"/>
    <p:sldId id="356" r:id="rId29"/>
    <p:sldId id="381" r:id="rId30"/>
    <p:sldId id="382" r:id="rId31"/>
    <p:sldId id="413" r:id="rId32"/>
    <p:sldId id="414" r:id="rId33"/>
    <p:sldId id="415" r:id="rId34"/>
    <p:sldId id="416" r:id="rId35"/>
    <p:sldId id="358" r:id="rId36"/>
    <p:sldId id="277" r:id="rId37"/>
    <p:sldId id="276" r:id="rId38"/>
    <p:sldId id="278" r:id="rId39"/>
    <p:sldId id="279" r:id="rId40"/>
    <p:sldId id="417" r:id="rId41"/>
    <p:sldId id="284" r:id="rId42"/>
    <p:sldId id="385" r:id="rId43"/>
    <p:sldId id="386" r:id="rId44"/>
    <p:sldId id="387" r:id="rId45"/>
    <p:sldId id="388" r:id="rId46"/>
    <p:sldId id="285" r:id="rId47"/>
    <p:sldId id="418" r:id="rId48"/>
    <p:sldId id="286" r:id="rId49"/>
    <p:sldId id="360" r:id="rId50"/>
    <p:sldId id="419" r:id="rId51"/>
    <p:sldId id="389" r:id="rId52"/>
    <p:sldId id="390" r:id="rId53"/>
    <p:sldId id="391" r:id="rId54"/>
    <p:sldId id="392" r:id="rId55"/>
    <p:sldId id="393" r:id="rId56"/>
    <p:sldId id="394" r:id="rId57"/>
    <p:sldId id="395" r:id="rId58"/>
    <p:sldId id="396" r:id="rId59"/>
    <p:sldId id="397" r:id="rId60"/>
    <p:sldId id="398" r:id="rId61"/>
    <p:sldId id="399" r:id="rId62"/>
    <p:sldId id="420" r:id="rId63"/>
    <p:sldId id="361" r:id="rId64"/>
    <p:sldId id="362" r:id="rId65"/>
    <p:sldId id="421" r:id="rId66"/>
    <p:sldId id="363" r:id="rId67"/>
    <p:sldId id="364" r:id="rId68"/>
    <p:sldId id="365" r:id="rId69"/>
    <p:sldId id="366" r:id="rId70"/>
    <p:sldId id="370" r:id="rId71"/>
    <p:sldId id="422" r:id="rId72"/>
    <p:sldId id="340"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1108" autoAdjust="0"/>
  </p:normalViewPr>
  <p:slideViewPr>
    <p:cSldViewPr snapToGrid="0" showGuides="1">
      <p:cViewPr varScale="1">
        <p:scale>
          <a:sx n="81" d="100"/>
          <a:sy n="81" d="100"/>
        </p:scale>
        <p:origin x="1203" y="56"/>
      </p:cViewPr>
      <p:guideLst/>
    </p:cSldViewPr>
  </p:slideViewPr>
  <p:notesTextViewPr>
    <p:cViewPr>
      <p:scale>
        <a:sx n="1" d="1"/>
        <a:sy n="1" d="1"/>
      </p:scale>
      <p:origin x="0" y="0"/>
    </p:cViewPr>
  </p:notesTextViewPr>
  <p:sorterViewPr>
    <p:cViewPr>
      <p:scale>
        <a:sx n="110" d="100"/>
        <a:sy n="110" d="100"/>
      </p:scale>
      <p:origin x="0" y="-683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2F12A1-5C0A-449A-AF46-39BC918B1693}" type="datetimeFigureOut">
              <a:rPr lang="en-US" smtClean="0"/>
              <a:t>12/15/2019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DFBC3A-4E5C-4277-8E78-C3693E3EE443}" type="slidenum">
              <a:rPr lang="en-US" smtClean="0"/>
              <a:t>‹#›</a:t>
            </a:fld>
            <a:endParaRPr lang="en-US"/>
          </a:p>
        </p:txBody>
      </p:sp>
    </p:spTree>
    <p:extLst>
      <p:ext uri="{BB962C8B-B14F-4D97-AF65-F5344CB8AC3E}">
        <p14:creationId xmlns:p14="http://schemas.microsoft.com/office/powerpoint/2010/main" val="2924973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923C5EEB-1A24-410A-B252-8F965338F788}"/>
              </a:ext>
            </a:extLst>
          </p:cNvPr>
          <p:cNvSpPr>
            <a:spLocks noGrp="1" noRot="1" noChangeAspect="1" noTextEdit="1"/>
          </p:cNvSpPr>
          <p:nvPr>
            <p:ph type="sldImg"/>
          </p:nvPr>
        </p:nvSpPr>
        <p:spPr>
          <a:ln/>
        </p:spPr>
      </p:sp>
      <p:sp>
        <p:nvSpPr>
          <p:cNvPr id="22531" name="Notes Placeholder 2">
            <a:extLst>
              <a:ext uri="{FF2B5EF4-FFF2-40B4-BE49-F238E27FC236}">
                <a16:creationId xmlns:a16="http://schemas.microsoft.com/office/drawing/2014/main" id="{2873B449-950A-4670-BEDD-EF8D18C01AA5}"/>
              </a:ext>
            </a:extLst>
          </p:cNvPr>
          <p:cNvSpPr>
            <a:spLocks noGrp="1"/>
          </p:cNvSpPr>
          <p:nvPr>
            <p:ph type="body" idx="1"/>
          </p:nvPr>
        </p:nvSpPr>
        <p:spPr>
          <a:noFill/>
        </p:spPr>
        <p:txBody>
          <a:bodyPr/>
          <a:lstStyle/>
          <a:p>
            <a:pPr eaLnBrk="1" hangingPunct="1"/>
            <a:endParaRPr lang="en-US" altLang="en-US"/>
          </a:p>
        </p:txBody>
      </p:sp>
      <p:sp>
        <p:nvSpPr>
          <p:cNvPr id="22532" name="Slide Number Placeholder 3">
            <a:extLst>
              <a:ext uri="{FF2B5EF4-FFF2-40B4-BE49-F238E27FC236}">
                <a16:creationId xmlns:a16="http://schemas.microsoft.com/office/drawing/2014/main" id="{C38DA403-EEE7-43D4-AD1C-8EF7A1AF8DC3}"/>
              </a:ext>
            </a:extLst>
          </p:cNvPr>
          <p:cNvSpPr>
            <a:spLocks noGrp="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BB184064-E0BB-45FE-9B0C-73B96791AA5C}" type="slidenum">
              <a:rPr lang="en-US" altLang="en-US">
                <a:latin typeface="Arial" panose="020B0604020202020204" pitchFamily="34" charset="0"/>
              </a:rPr>
              <a:pPr/>
              <a:t>14</a:t>
            </a:fld>
            <a:endParaRPr lang="en-US" altLang="en-US">
              <a:latin typeface="Arial" panose="020B0604020202020204" pitchFamily="34" charset="0"/>
            </a:endParaRPr>
          </a:p>
        </p:txBody>
      </p:sp>
    </p:spTree>
    <p:extLst>
      <p:ext uri="{BB962C8B-B14F-4D97-AF65-F5344CB8AC3E}">
        <p14:creationId xmlns:p14="http://schemas.microsoft.com/office/powerpoint/2010/main" val="30056522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A2295-EE4D-4726-9BEF-C12D83E84F96}"/>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42890F72-0773-4347-9B33-ECB7116E68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a16="http://schemas.microsoft.com/office/drawing/2014/main" id="{DEC5345D-741D-400B-A97C-1381C32DAD60}"/>
              </a:ext>
            </a:extLst>
          </p:cNvPr>
          <p:cNvSpPr>
            <a:spLocks noGrp="1"/>
          </p:cNvSpPr>
          <p:nvPr>
            <p:ph type="ftr" sz="quarter" idx="11"/>
          </p:nvPr>
        </p:nvSpPr>
        <p:spPr>
          <a:xfrm>
            <a:off x="7223235" y="6356350"/>
            <a:ext cx="4114800" cy="365125"/>
          </a:xfrm>
        </p:spPr>
        <p:txBody>
          <a:bodyPr/>
          <a:lstStyle/>
          <a:p>
            <a:endParaRPr lang="en-US"/>
          </a:p>
        </p:txBody>
      </p:sp>
      <p:sp>
        <p:nvSpPr>
          <p:cNvPr id="6" name="Slide Number Placeholder 5">
            <a:extLst>
              <a:ext uri="{FF2B5EF4-FFF2-40B4-BE49-F238E27FC236}">
                <a16:creationId xmlns:a16="http://schemas.microsoft.com/office/drawing/2014/main" id="{CFB013A2-A39E-4DA2-B0D1-992153C8FFC5}"/>
              </a:ext>
            </a:extLst>
          </p:cNvPr>
          <p:cNvSpPr>
            <a:spLocks noGrp="1"/>
          </p:cNvSpPr>
          <p:nvPr>
            <p:ph type="sldNum" sz="quarter" idx="12"/>
          </p:nvPr>
        </p:nvSpPr>
        <p:spPr>
          <a:xfrm>
            <a:off x="11571890" y="6356349"/>
            <a:ext cx="409904" cy="365125"/>
          </a:xfrm>
        </p:spPr>
        <p:txBody>
          <a:bodyPr/>
          <a:lstStyle/>
          <a:p>
            <a:fld id="{121F9196-C982-4B01-9384-55A88EC11B89}" type="slidenum">
              <a:rPr lang="en-US" smtClean="0"/>
              <a:t>‹#›</a:t>
            </a:fld>
            <a:endParaRPr lang="en-US"/>
          </a:p>
        </p:txBody>
      </p:sp>
      <p:pic>
        <p:nvPicPr>
          <p:cNvPr id="7" name="Picture 6">
            <a:extLst>
              <a:ext uri="{FF2B5EF4-FFF2-40B4-BE49-F238E27FC236}">
                <a16:creationId xmlns:a16="http://schemas.microsoft.com/office/drawing/2014/main" id="{415206E4-A84A-475F-95FE-DD76F2523D6A}"/>
              </a:ext>
            </a:extLst>
          </p:cNvPr>
          <p:cNvPicPr>
            <a:picLocks noChangeAspect="1"/>
          </p:cNvPicPr>
          <p:nvPr userDrawn="1"/>
        </p:nvPicPr>
        <p:blipFill rotWithShape="1">
          <a:blip r:embed="rId2"/>
          <a:srcRect l="17328" t="18364" r="50000" b="68324"/>
          <a:stretch/>
        </p:blipFill>
        <p:spPr>
          <a:xfrm>
            <a:off x="210206" y="5920169"/>
            <a:ext cx="3983421" cy="872359"/>
          </a:xfrm>
          <a:prstGeom prst="rect">
            <a:avLst/>
          </a:prstGeom>
        </p:spPr>
      </p:pic>
    </p:spTree>
    <p:extLst>
      <p:ext uri="{BB962C8B-B14F-4D97-AF65-F5344CB8AC3E}">
        <p14:creationId xmlns:p14="http://schemas.microsoft.com/office/powerpoint/2010/main" val="3809615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424B5-2AEC-403A-9C1D-73F6430AE8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B9BF11-3C14-48AC-8050-71E391A64FF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3EA021-B2FF-46B9-B704-9E4936885986}"/>
              </a:ext>
            </a:extLst>
          </p:cNvPr>
          <p:cNvSpPr>
            <a:spLocks noGrp="1"/>
          </p:cNvSpPr>
          <p:nvPr>
            <p:ph type="dt" sz="half" idx="10"/>
          </p:nvPr>
        </p:nvSpPr>
        <p:spPr/>
        <p:txBody>
          <a:bodyPr/>
          <a:lstStyle/>
          <a:p>
            <a:fld id="{23C8E2DE-CE3F-42A9-A718-5D3D4BD14CF9}" type="datetimeFigureOut">
              <a:rPr lang="en-US" smtClean="0"/>
              <a:t>12/15/2019</a:t>
            </a:fld>
            <a:endParaRPr lang="en-US"/>
          </a:p>
        </p:txBody>
      </p:sp>
      <p:sp>
        <p:nvSpPr>
          <p:cNvPr id="5" name="Footer Placeholder 4">
            <a:extLst>
              <a:ext uri="{FF2B5EF4-FFF2-40B4-BE49-F238E27FC236}">
                <a16:creationId xmlns:a16="http://schemas.microsoft.com/office/drawing/2014/main" id="{56631986-F28C-49A0-BBC7-13B57A678C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3C5DE-D72C-4903-B4A4-6926E1B3FB6E}"/>
              </a:ext>
            </a:extLst>
          </p:cNvPr>
          <p:cNvSpPr>
            <a:spLocks noGrp="1"/>
          </p:cNvSpPr>
          <p:nvPr>
            <p:ph type="sldNum" sz="quarter" idx="12"/>
          </p:nvPr>
        </p:nvSpPr>
        <p:spPr/>
        <p:txBody>
          <a:bodyPr/>
          <a:lstStyle/>
          <a:p>
            <a:fld id="{121F9196-C982-4B01-9384-55A88EC11B89}" type="slidenum">
              <a:rPr lang="en-US" smtClean="0"/>
              <a:t>‹#›</a:t>
            </a:fld>
            <a:endParaRPr lang="en-US"/>
          </a:p>
        </p:txBody>
      </p:sp>
    </p:spTree>
    <p:extLst>
      <p:ext uri="{BB962C8B-B14F-4D97-AF65-F5344CB8AC3E}">
        <p14:creationId xmlns:p14="http://schemas.microsoft.com/office/powerpoint/2010/main" val="1032880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5524F7-1C9F-44A2-AB3A-4D688AEF5C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9CEE8A-B408-40D4-BE01-ADF26A0DABC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C2D47F-EC99-4C91-B3DC-77C1A8E884A7}"/>
              </a:ext>
            </a:extLst>
          </p:cNvPr>
          <p:cNvSpPr>
            <a:spLocks noGrp="1"/>
          </p:cNvSpPr>
          <p:nvPr>
            <p:ph type="dt" sz="half" idx="10"/>
          </p:nvPr>
        </p:nvSpPr>
        <p:spPr/>
        <p:txBody>
          <a:bodyPr/>
          <a:lstStyle/>
          <a:p>
            <a:fld id="{23C8E2DE-CE3F-42A9-A718-5D3D4BD14CF9}" type="datetimeFigureOut">
              <a:rPr lang="en-US" smtClean="0"/>
              <a:t>12/15/2019</a:t>
            </a:fld>
            <a:endParaRPr lang="en-US"/>
          </a:p>
        </p:txBody>
      </p:sp>
      <p:sp>
        <p:nvSpPr>
          <p:cNvPr id="5" name="Footer Placeholder 4">
            <a:extLst>
              <a:ext uri="{FF2B5EF4-FFF2-40B4-BE49-F238E27FC236}">
                <a16:creationId xmlns:a16="http://schemas.microsoft.com/office/drawing/2014/main" id="{19535097-42FB-4664-9C4E-6501AEE01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0BF61-A3AA-4010-85A9-E702045E7933}"/>
              </a:ext>
            </a:extLst>
          </p:cNvPr>
          <p:cNvSpPr>
            <a:spLocks noGrp="1"/>
          </p:cNvSpPr>
          <p:nvPr>
            <p:ph type="sldNum" sz="quarter" idx="12"/>
          </p:nvPr>
        </p:nvSpPr>
        <p:spPr/>
        <p:txBody>
          <a:bodyPr/>
          <a:lstStyle/>
          <a:p>
            <a:fld id="{121F9196-C982-4B01-9384-55A88EC11B89}" type="slidenum">
              <a:rPr lang="en-US" smtClean="0"/>
              <a:t>‹#›</a:t>
            </a:fld>
            <a:endParaRPr lang="en-US"/>
          </a:p>
        </p:txBody>
      </p:sp>
    </p:spTree>
    <p:extLst>
      <p:ext uri="{BB962C8B-B14F-4D97-AF65-F5344CB8AC3E}">
        <p14:creationId xmlns:p14="http://schemas.microsoft.com/office/powerpoint/2010/main" val="512451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B0BC644-A9BE-44E4-A70D-3714E69907D1}"/>
              </a:ext>
            </a:extLst>
          </p:cNvPr>
          <p:cNvPicPr>
            <a:picLocks noChangeAspect="1"/>
          </p:cNvPicPr>
          <p:nvPr userDrawn="1"/>
        </p:nvPicPr>
        <p:blipFill rotWithShape="1">
          <a:blip r:embed="rId2"/>
          <a:srcRect t="14993" b="16288"/>
          <a:stretch/>
        </p:blipFill>
        <p:spPr>
          <a:xfrm>
            <a:off x="329221" y="6122384"/>
            <a:ext cx="3987130" cy="599091"/>
          </a:xfrm>
          <a:prstGeom prst="rect">
            <a:avLst/>
          </a:prstGeom>
        </p:spPr>
      </p:pic>
      <p:sp>
        <p:nvSpPr>
          <p:cNvPr id="2" name="Title 1">
            <a:extLst>
              <a:ext uri="{FF2B5EF4-FFF2-40B4-BE49-F238E27FC236}">
                <a16:creationId xmlns:a16="http://schemas.microsoft.com/office/drawing/2014/main" id="{E42C73AC-D6C3-45A0-B8B7-BC6FC521C31F}"/>
              </a:ext>
            </a:extLst>
          </p:cNvPr>
          <p:cNvSpPr>
            <a:spLocks noGrp="1"/>
          </p:cNvSpPr>
          <p:nvPr>
            <p:ph type="title" hasCustomPrompt="1"/>
          </p:nvPr>
        </p:nvSpPr>
        <p:spPr>
          <a:xfrm>
            <a:off x="599090" y="196966"/>
            <a:ext cx="10993816" cy="927642"/>
          </a:xfrm>
        </p:spPr>
        <p:txBody>
          <a:bodyPr/>
          <a:lstStyle>
            <a:lvl1pPr>
              <a:defRPr b="1">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D2CEC43C-CC95-4354-91C1-E7844CA75D82}"/>
              </a:ext>
            </a:extLst>
          </p:cNvPr>
          <p:cNvSpPr>
            <a:spLocks noGrp="1"/>
          </p:cNvSpPr>
          <p:nvPr>
            <p:ph idx="1"/>
          </p:nvPr>
        </p:nvSpPr>
        <p:spPr>
          <a:xfrm>
            <a:off x="599090" y="1471448"/>
            <a:ext cx="10993816" cy="4498428"/>
          </a:xfrm>
        </p:spPr>
        <p:txBody>
          <a:bodyPr/>
          <a:lstStyle>
            <a:lvl2pPr marL="685800" indent="-228600">
              <a:buFont typeface="Wingdings" panose="05000000000000000000" pitchFamily="2" charset="2"/>
              <a:buChar char="§"/>
              <a:defRPr/>
            </a:lvl2pPr>
            <a:lvl3pPr marL="1143000" indent="-228600">
              <a:buFont typeface="Wingdings" panose="05000000000000000000" pitchFamily="2" charset="2"/>
              <a:buChar char="ü"/>
              <a:defRPr/>
            </a:lvl3pPr>
            <a:lvl4pPr marL="1600200" indent="-228600">
              <a:buFont typeface="Wingdings" panose="05000000000000000000" pitchFamily="2" charset="2"/>
              <a:buChar char="Ø"/>
              <a:defRPr/>
            </a:lvl4pPr>
            <a:lvl5pPr marL="2057400" indent="-228600">
              <a:buFont typeface="Wingdings" panose="05000000000000000000" pitchFamily="2" charset="2"/>
              <a:buChar char="q"/>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10A1D596-D5DF-4E91-85BB-1C2F30E3CA55}"/>
              </a:ext>
            </a:extLst>
          </p:cNvPr>
          <p:cNvSpPr>
            <a:spLocks noGrp="1"/>
          </p:cNvSpPr>
          <p:nvPr>
            <p:ph type="ftr" sz="quarter" idx="11"/>
          </p:nvPr>
        </p:nvSpPr>
        <p:spPr>
          <a:xfrm>
            <a:off x="7212714" y="6356350"/>
            <a:ext cx="4114800" cy="365125"/>
          </a:xfrm>
        </p:spPr>
        <p:txBody>
          <a:bodyPr/>
          <a:lstStyle/>
          <a:p>
            <a:endParaRPr lang="en-US"/>
          </a:p>
        </p:txBody>
      </p:sp>
      <p:sp>
        <p:nvSpPr>
          <p:cNvPr id="6" name="Slide Number Placeholder 5">
            <a:extLst>
              <a:ext uri="{FF2B5EF4-FFF2-40B4-BE49-F238E27FC236}">
                <a16:creationId xmlns:a16="http://schemas.microsoft.com/office/drawing/2014/main" id="{3F1C5E9E-31B3-48F3-9AF2-4E65C4D696AB}"/>
              </a:ext>
            </a:extLst>
          </p:cNvPr>
          <p:cNvSpPr>
            <a:spLocks noGrp="1"/>
          </p:cNvSpPr>
          <p:nvPr>
            <p:ph type="sldNum" sz="quarter" idx="12"/>
          </p:nvPr>
        </p:nvSpPr>
        <p:spPr>
          <a:xfrm>
            <a:off x="11592906" y="6356350"/>
            <a:ext cx="444056" cy="365125"/>
          </a:xfrm>
        </p:spPr>
        <p:txBody>
          <a:bodyPr/>
          <a:lstStyle/>
          <a:p>
            <a:fld id="{121F9196-C982-4B01-9384-55A88EC11B89}" type="slidenum">
              <a:rPr lang="en-US" smtClean="0"/>
              <a:t>‹#›</a:t>
            </a:fld>
            <a:endParaRPr lang="en-US"/>
          </a:p>
        </p:txBody>
      </p:sp>
    </p:spTree>
    <p:extLst>
      <p:ext uri="{BB962C8B-B14F-4D97-AF65-F5344CB8AC3E}">
        <p14:creationId xmlns:p14="http://schemas.microsoft.com/office/powerpoint/2010/main" val="3279786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9C03A-EB68-4559-8CA1-85E6C1F175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946944-9C56-4300-AFF1-45B9C06D38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87FCBE9-1A05-41E9-A1BD-1EC745F52034}"/>
              </a:ext>
            </a:extLst>
          </p:cNvPr>
          <p:cNvSpPr>
            <a:spLocks noGrp="1"/>
          </p:cNvSpPr>
          <p:nvPr>
            <p:ph type="dt" sz="half" idx="10"/>
          </p:nvPr>
        </p:nvSpPr>
        <p:spPr/>
        <p:txBody>
          <a:bodyPr/>
          <a:lstStyle/>
          <a:p>
            <a:fld id="{23C8E2DE-CE3F-42A9-A718-5D3D4BD14CF9}" type="datetimeFigureOut">
              <a:rPr lang="en-US" smtClean="0"/>
              <a:t>12/15/2019</a:t>
            </a:fld>
            <a:endParaRPr lang="en-US"/>
          </a:p>
        </p:txBody>
      </p:sp>
      <p:sp>
        <p:nvSpPr>
          <p:cNvPr id="5" name="Footer Placeholder 4">
            <a:extLst>
              <a:ext uri="{FF2B5EF4-FFF2-40B4-BE49-F238E27FC236}">
                <a16:creationId xmlns:a16="http://schemas.microsoft.com/office/drawing/2014/main" id="{3494CCC1-A424-4978-9841-EB9602D2E8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14FEB-E652-44FC-9C5B-FECBE8B52B5E}"/>
              </a:ext>
            </a:extLst>
          </p:cNvPr>
          <p:cNvSpPr>
            <a:spLocks noGrp="1"/>
          </p:cNvSpPr>
          <p:nvPr>
            <p:ph type="sldNum" sz="quarter" idx="12"/>
          </p:nvPr>
        </p:nvSpPr>
        <p:spPr/>
        <p:txBody>
          <a:bodyPr/>
          <a:lstStyle/>
          <a:p>
            <a:fld id="{121F9196-C982-4B01-9384-55A88EC11B89}" type="slidenum">
              <a:rPr lang="en-US" smtClean="0"/>
              <a:t>‹#›</a:t>
            </a:fld>
            <a:endParaRPr lang="en-US"/>
          </a:p>
        </p:txBody>
      </p:sp>
    </p:spTree>
    <p:extLst>
      <p:ext uri="{BB962C8B-B14F-4D97-AF65-F5344CB8AC3E}">
        <p14:creationId xmlns:p14="http://schemas.microsoft.com/office/powerpoint/2010/main" val="1934953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C5602-0161-4F8D-957A-45EE83D7B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6B2A90-7E94-434C-926A-09169D4FA16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9FBC6B-BDAE-4D75-BA86-22B6B3BE3B6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ABFFE1-FEF2-426E-A327-4105801B9BBB}"/>
              </a:ext>
            </a:extLst>
          </p:cNvPr>
          <p:cNvSpPr>
            <a:spLocks noGrp="1"/>
          </p:cNvSpPr>
          <p:nvPr>
            <p:ph type="dt" sz="half" idx="10"/>
          </p:nvPr>
        </p:nvSpPr>
        <p:spPr/>
        <p:txBody>
          <a:bodyPr/>
          <a:lstStyle/>
          <a:p>
            <a:fld id="{23C8E2DE-CE3F-42A9-A718-5D3D4BD14CF9}" type="datetimeFigureOut">
              <a:rPr lang="en-US" smtClean="0"/>
              <a:t>12/15/2019</a:t>
            </a:fld>
            <a:endParaRPr lang="en-US"/>
          </a:p>
        </p:txBody>
      </p:sp>
      <p:sp>
        <p:nvSpPr>
          <p:cNvPr id="6" name="Footer Placeholder 5">
            <a:extLst>
              <a:ext uri="{FF2B5EF4-FFF2-40B4-BE49-F238E27FC236}">
                <a16:creationId xmlns:a16="http://schemas.microsoft.com/office/drawing/2014/main" id="{0C31D291-F1EE-4E45-B02D-6DD10019D8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E94295-99FA-4D50-B585-5320493B89D1}"/>
              </a:ext>
            </a:extLst>
          </p:cNvPr>
          <p:cNvSpPr>
            <a:spLocks noGrp="1"/>
          </p:cNvSpPr>
          <p:nvPr>
            <p:ph type="sldNum" sz="quarter" idx="12"/>
          </p:nvPr>
        </p:nvSpPr>
        <p:spPr/>
        <p:txBody>
          <a:bodyPr/>
          <a:lstStyle/>
          <a:p>
            <a:fld id="{121F9196-C982-4B01-9384-55A88EC11B89}" type="slidenum">
              <a:rPr lang="en-US" smtClean="0"/>
              <a:t>‹#›</a:t>
            </a:fld>
            <a:endParaRPr lang="en-US"/>
          </a:p>
        </p:txBody>
      </p:sp>
    </p:spTree>
    <p:extLst>
      <p:ext uri="{BB962C8B-B14F-4D97-AF65-F5344CB8AC3E}">
        <p14:creationId xmlns:p14="http://schemas.microsoft.com/office/powerpoint/2010/main" val="2756747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B6D7-EF14-41C4-9166-F400A1A237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BB258E-E2F4-48F3-8B49-6B6C02940D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78DA910-AB9F-4563-9E92-1EAB2D8AC87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514051-9B91-431E-93D2-36411FBD79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5FBDACD-DA1F-4F0A-BC13-601B5F466BA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8B32BB-D088-4B04-AC8A-894B95D69F93}"/>
              </a:ext>
            </a:extLst>
          </p:cNvPr>
          <p:cNvSpPr>
            <a:spLocks noGrp="1"/>
          </p:cNvSpPr>
          <p:nvPr>
            <p:ph type="dt" sz="half" idx="10"/>
          </p:nvPr>
        </p:nvSpPr>
        <p:spPr/>
        <p:txBody>
          <a:bodyPr/>
          <a:lstStyle/>
          <a:p>
            <a:fld id="{23C8E2DE-CE3F-42A9-A718-5D3D4BD14CF9}" type="datetimeFigureOut">
              <a:rPr lang="en-US" smtClean="0"/>
              <a:t>12/15/2019</a:t>
            </a:fld>
            <a:endParaRPr lang="en-US"/>
          </a:p>
        </p:txBody>
      </p:sp>
      <p:sp>
        <p:nvSpPr>
          <p:cNvPr id="8" name="Footer Placeholder 7">
            <a:extLst>
              <a:ext uri="{FF2B5EF4-FFF2-40B4-BE49-F238E27FC236}">
                <a16:creationId xmlns:a16="http://schemas.microsoft.com/office/drawing/2014/main" id="{2C67AA9B-BB1B-41EC-B017-B611D659DE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380C96-99E0-46EB-8757-A2F2B5EDD49B}"/>
              </a:ext>
            </a:extLst>
          </p:cNvPr>
          <p:cNvSpPr>
            <a:spLocks noGrp="1"/>
          </p:cNvSpPr>
          <p:nvPr>
            <p:ph type="sldNum" sz="quarter" idx="12"/>
          </p:nvPr>
        </p:nvSpPr>
        <p:spPr/>
        <p:txBody>
          <a:bodyPr/>
          <a:lstStyle/>
          <a:p>
            <a:fld id="{121F9196-C982-4B01-9384-55A88EC11B89}" type="slidenum">
              <a:rPr lang="en-US" smtClean="0"/>
              <a:t>‹#›</a:t>
            </a:fld>
            <a:endParaRPr lang="en-US"/>
          </a:p>
        </p:txBody>
      </p:sp>
    </p:spTree>
    <p:extLst>
      <p:ext uri="{BB962C8B-B14F-4D97-AF65-F5344CB8AC3E}">
        <p14:creationId xmlns:p14="http://schemas.microsoft.com/office/powerpoint/2010/main" val="1391222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1119F-109A-49B2-97D0-EC24B082CB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EDA2FD-94E5-439A-A826-BE6D322391B3}"/>
              </a:ext>
            </a:extLst>
          </p:cNvPr>
          <p:cNvSpPr>
            <a:spLocks noGrp="1"/>
          </p:cNvSpPr>
          <p:nvPr>
            <p:ph type="dt" sz="half" idx="10"/>
          </p:nvPr>
        </p:nvSpPr>
        <p:spPr/>
        <p:txBody>
          <a:bodyPr/>
          <a:lstStyle/>
          <a:p>
            <a:fld id="{23C8E2DE-CE3F-42A9-A718-5D3D4BD14CF9}" type="datetimeFigureOut">
              <a:rPr lang="en-US" smtClean="0"/>
              <a:t>12/15/2019</a:t>
            </a:fld>
            <a:endParaRPr lang="en-US"/>
          </a:p>
        </p:txBody>
      </p:sp>
      <p:sp>
        <p:nvSpPr>
          <p:cNvPr id="4" name="Footer Placeholder 3">
            <a:extLst>
              <a:ext uri="{FF2B5EF4-FFF2-40B4-BE49-F238E27FC236}">
                <a16:creationId xmlns:a16="http://schemas.microsoft.com/office/drawing/2014/main" id="{B552724A-468A-471D-9AAC-B11844D9F8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821233-5DBF-4360-B366-A7AB99913BDF}"/>
              </a:ext>
            </a:extLst>
          </p:cNvPr>
          <p:cNvSpPr>
            <a:spLocks noGrp="1"/>
          </p:cNvSpPr>
          <p:nvPr>
            <p:ph type="sldNum" sz="quarter" idx="12"/>
          </p:nvPr>
        </p:nvSpPr>
        <p:spPr/>
        <p:txBody>
          <a:bodyPr/>
          <a:lstStyle/>
          <a:p>
            <a:fld id="{121F9196-C982-4B01-9384-55A88EC11B89}" type="slidenum">
              <a:rPr lang="en-US" smtClean="0"/>
              <a:t>‹#›</a:t>
            </a:fld>
            <a:endParaRPr lang="en-US"/>
          </a:p>
        </p:txBody>
      </p:sp>
    </p:spTree>
    <p:extLst>
      <p:ext uri="{BB962C8B-B14F-4D97-AF65-F5344CB8AC3E}">
        <p14:creationId xmlns:p14="http://schemas.microsoft.com/office/powerpoint/2010/main" val="3212916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38AE49-B25D-448F-BF58-E805680A5ED3}"/>
              </a:ext>
            </a:extLst>
          </p:cNvPr>
          <p:cNvSpPr>
            <a:spLocks noGrp="1"/>
          </p:cNvSpPr>
          <p:nvPr>
            <p:ph type="dt" sz="half" idx="10"/>
          </p:nvPr>
        </p:nvSpPr>
        <p:spPr/>
        <p:txBody>
          <a:bodyPr/>
          <a:lstStyle/>
          <a:p>
            <a:fld id="{23C8E2DE-CE3F-42A9-A718-5D3D4BD14CF9}" type="datetimeFigureOut">
              <a:rPr lang="en-US" smtClean="0"/>
              <a:t>12/15/2019</a:t>
            </a:fld>
            <a:endParaRPr lang="en-US"/>
          </a:p>
        </p:txBody>
      </p:sp>
      <p:sp>
        <p:nvSpPr>
          <p:cNvPr id="3" name="Footer Placeholder 2">
            <a:extLst>
              <a:ext uri="{FF2B5EF4-FFF2-40B4-BE49-F238E27FC236}">
                <a16:creationId xmlns:a16="http://schemas.microsoft.com/office/drawing/2014/main" id="{09528DB6-0309-4C53-B37C-8FE328CDAC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F50FE5-048C-475E-B3AD-E28D718CC0D2}"/>
              </a:ext>
            </a:extLst>
          </p:cNvPr>
          <p:cNvSpPr>
            <a:spLocks noGrp="1"/>
          </p:cNvSpPr>
          <p:nvPr>
            <p:ph type="sldNum" sz="quarter" idx="12"/>
          </p:nvPr>
        </p:nvSpPr>
        <p:spPr/>
        <p:txBody>
          <a:bodyPr/>
          <a:lstStyle/>
          <a:p>
            <a:fld id="{121F9196-C982-4B01-9384-55A88EC11B89}" type="slidenum">
              <a:rPr lang="en-US" smtClean="0"/>
              <a:t>‹#›</a:t>
            </a:fld>
            <a:endParaRPr lang="en-US"/>
          </a:p>
        </p:txBody>
      </p:sp>
    </p:spTree>
    <p:extLst>
      <p:ext uri="{BB962C8B-B14F-4D97-AF65-F5344CB8AC3E}">
        <p14:creationId xmlns:p14="http://schemas.microsoft.com/office/powerpoint/2010/main" val="3313635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350E3-2ADA-426E-A617-5C57B5F3E8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5BFB05-946D-495A-8852-FA3F49A542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B6EB8E-4FF8-4B94-B18A-7BAB93F2DB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042E9CB-BCB0-46BF-B3D9-B3E6A648C280}"/>
              </a:ext>
            </a:extLst>
          </p:cNvPr>
          <p:cNvSpPr>
            <a:spLocks noGrp="1"/>
          </p:cNvSpPr>
          <p:nvPr>
            <p:ph type="dt" sz="half" idx="10"/>
          </p:nvPr>
        </p:nvSpPr>
        <p:spPr/>
        <p:txBody>
          <a:bodyPr/>
          <a:lstStyle/>
          <a:p>
            <a:fld id="{23C8E2DE-CE3F-42A9-A718-5D3D4BD14CF9}" type="datetimeFigureOut">
              <a:rPr lang="en-US" smtClean="0"/>
              <a:t>12/15/2019</a:t>
            </a:fld>
            <a:endParaRPr lang="en-US"/>
          </a:p>
        </p:txBody>
      </p:sp>
      <p:sp>
        <p:nvSpPr>
          <p:cNvPr id="6" name="Footer Placeholder 5">
            <a:extLst>
              <a:ext uri="{FF2B5EF4-FFF2-40B4-BE49-F238E27FC236}">
                <a16:creationId xmlns:a16="http://schemas.microsoft.com/office/drawing/2014/main" id="{8732D61C-4287-45D1-B7AA-63EAEF6FD4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957BFD-1726-4562-9F43-5B4B33AE1742}"/>
              </a:ext>
            </a:extLst>
          </p:cNvPr>
          <p:cNvSpPr>
            <a:spLocks noGrp="1"/>
          </p:cNvSpPr>
          <p:nvPr>
            <p:ph type="sldNum" sz="quarter" idx="12"/>
          </p:nvPr>
        </p:nvSpPr>
        <p:spPr/>
        <p:txBody>
          <a:bodyPr/>
          <a:lstStyle/>
          <a:p>
            <a:fld id="{121F9196-C982-4B01-9384-55A88EC11B89}" type="slidenum">
              <a:rPr lang="en-US" smtClean="0"/>
              <a:t>‹#›</a:t>
            </a:fld>
            <a:endParaRPr lang="en-US"/>
          </a:p>
        </p:txBody>
      </p:sp>
    </p:spTree>
    <p:extLst>
      <p:ext uri="{BB962C8B-B14F-4D97-AF65-F5344CB8AC3E}">
        <p14:creationId xmlns:p14="http://schemas.microsoft.com/office/powerpoint/2010/main" val="60773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E452-8938-446A-9FAF-848FC472F5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61BDF7-42F2-4E87-898A-646E6EC982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ABE3CA-E1A6-4186-9DAA-8EC550ED0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EF29E28-1B1D-46CA-8CE4-312CCB024BD8}"/>
              </a:ext>
            </a:extLst>
          </p:cNvPr>
          <p:cNvSpPr>
            <a:spLocks noGrp="1"/>
          </p:cNvSpPr>
          <p:nvPr>
            <p:ph type="dt" sz="half" idx="10"/>
          </p:nvPr>
        </p:nvSpPr>
        <p:spPr/>
        <p:txBody>
          <a:bodyPr/>
          <a:lstStyle/>
          <a:p>
            <a:fld id="{23C8E2DE-CE3F-42A9-A718-5D3D4BD14CF9}" type="datetimeFigureOut">
              <a:rPr lang="en-US" smtClean="0"/>
              <a:t>12/15/2019</a:t>
            </a:fld>
            <a:endParaRPr lang="en-US"/>
          </a:p>
        </p:txBody>
      </p:sp>
      <p:sp>
        <p:nvSpPr>
          <p:cNvPr id="6" name="Footer Placeholder 5">
            <a:extLst>
              <a:ext uri="{FF2B5EF4-FFF2-40B4-BE49-F238E27FC236}">
                <a16:creationId xmlns:a16="http://schemas.microsoft.com/office/drawing/2014/main" id="{0C15E15E-EA6D-4313-9294-E399BE5AD2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D51D20-D6D8-429D-A1A0-CF65920FD774}"/>
              </a:ext>
            </a:extLst>
          </p:cNvPr>
          <p:cNvSpPr>
            <a:spLocks noGrp="1"/>
          </p:cNvSpPr>
          <p:nvPr>
            <p:ph type="sldNum" sz="quarter" idx="12"/>
          </p:nvPr>
        </p:nvSpPr>
        <p:spPr/>
        <p:txBody>
          <a:bodyPr/>
          <a:lstStyle/>
          <a:p>
            <a:fld id="{121F9196-C982-4B01-9384-55A88EC11B89}" type="slidenum">
              <a:rPr lang="en-US" smtClean="0"/>
              <a:t>‹#›</a:t>
            </a:fld>
            <a:endParaRPr lang="en-US"/>
          </a:p>
        </p:txBody>
      </p:sp>
    </p:spTree>
    <p:extLst>
      <p:ext uri="{BB962C8B-B14F-4D97-AF65-F5344CB8AC3E}">
        <p14:creationId xmlns:p14="http://schemas.microsoft.com/office/powerpoint/2010/main" val="3730438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422024-6B26-4484-AC83-D4DC93B232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705136-77C7-455F-8B14-69A7E82F89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A4F51F-45FB-409B-9032-8A9E9F65B8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C8E2DE-CE3F-42A9-A718-5D3D4BD14CF9}" type="datetimeFigureOut">
              <a:rPr lang="en-US" smtClean="0"/>
              <a:t>12/15/2019</a:t>
            </a:fld>
            <a:endParaRPr lang="en-US"/>
          </a:p>
        </p:txBody>
      </p:sp>
      <p:sp>
        <p:nvSpPr>
          <p:cNvPr id="5" name="Footer Placeholder 4">
            <a:extLst>
              <a:ext uri="{FF2B5EF4-FFF2-40B4-BE49-F238E27FC236}">
                <a16:creationId xmlns:a16="http://schemas.microsoft.com/office/drawing/2014/main" id="{5946D231-8541-40B1-96EF-4970943E19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5980EE-FC7C-49EC-838D-9F4130103F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1F9196-C982-4B01-9384-55A88EC11B89}" type="slidenum">
              <a:rPr lang="en-US" smtClean="0"/>
              <a:t>‹#›</a:t>
            </a:fld>
            <a:endParaRPr lang="en-US"/>
          </a:p>
        </p:txBody>
      </p:sp>
    </p:spTree>
    <p:extLst>
      <p:ext uri="{BB962C8B-B14F-4D97-AF65-F5344CB8AC3E}">
        <p14:creationId xmlns:p14="http://schemas.microsoft.com/office/powerpoint/2010/main" val="228494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2EEAC-5E87-4F8D-BFFD-509A8A189C64}"/>
              </a:ext>
            </a:extLst>
          </p:cNvPr>
          <p:cNvSpPr>
            <a:spLocks noGrp="1"/>
          </p:cNvSpPr>
          <p:nvPr>
            <p:ph type="ctrTitle"/>
          </p:nvPr>
        </p:nvSpPr>
        <p:spPr/>
        <p:txBody>
          <a:bodyPr/>
          <a:lstStyle/>
          <a:p>
            <a:r>
              <a:rPr lang="en-US" b="1" dirty="0">
                <a:latin typeface="+mn-lt"/>
              </a:rPr>
              <a:t>Solving Problems by Searching</a:t>
            </a:r>
          </a:p>
        </p:txBody>
      </p:sp>
      <p:sp>
        <p:nvSpPr>
          <p:cNvPr id="3" name="Subtitle 2">
            <a:extLst>
              <a:ext uri="{FF2B5EF4-FFF2-40B4-BE49-F238E27FC236}">
                <a16:creationId xmlns:a16="http://schemas.microsoft.com/office/drawing/2014/main" id="{66A17E27-9A2B-457B-B8EF-8303126321D0}"/>
              </a:ext>
            </a:extLst>
          </p:cNvPr>
          <p:cNvSpPr>
            <a:spLocks noGrp="1"/>
          </p:cNvSpPr>
          <p:nvPr>
            <p:ph type="subTitle" idx="1"/>
          </p:nvPr>
        </p:nvSpPr>
        <p:spPr>
          <a:xfrm>
            <a:off x="1524000" y="4079875"/>
            <a:ext cx="9144000" cy="1655762"/>
          </a:xfrm>
        </p:spPr>
        <p:txBody>
          <a:bodyPr>
            <a:normAutofit fontScale="92500" lnSpcReduction="10000"/>
          </a:bodyPr>
          <a:lstStyle/>
          <a:p>
            <a:r>
              <a:rPr lang="en-US" sz="4000" dirty="0"/>
              <a:t>Artificial Intelligence: A Modern Approach, 3</a:t>
            </a:r>
            <a:r>
              <a:rPr lang="en-US" sz="4000" baseline="30000" dirty="0"/>
              <a:t>rd</a:t>
            </a:r>
            <a:r>
              <a:rPr lang="en-US" sz="4000" dirty="0"/>
              <a:t> Edition</a:t>
            </a:r>
          </a:p>
          <a:p>
            <a:r>
              <a:rPr lang="en-US" sz="4000" dirty="0"/>
              <a:t>Stuart Russell and Peter </a:t>
            </a:r>
            <a:r>
              <a:rPr lang="en-US" sz="4000" dirty="0" err="1"/>
              <a:t>Norvig</a:t>
            </a:r>
            <a:endParaRPr lang="en-US" sz="4000" dirty="0"/>
          </a:p>
        </p:txBody>
      </p:sp>
    </p:spTree>
    <p:extLst>
      <p:ext uri="{BB962C8B-B14F-4D97-AF65-F5344CB8AC3E}">
        <p14:creationId xmlns:p14="http://schemas.microsoft.com/office/powerpoint/2010/main" val="979636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B54C842E-8BE4-4644-BA35-11C50CC580F9}"/>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DE4D3E4-C7E9-45E0-BF21-42DF49BB1623}" type="slidenum">
              <a:rPr lang="en-US" altLang="en-US"/>
              <a:pPr/>
              <a:t>10</a:t>
            </a:fld>
            <a:endParaRPr lang="en-US" altLang="en-US"/>
          </a:p>
        </p:txBody>
      </p:sp>
      <p:sp>
        <p:nvSpPr>
          <p:cNvPr id="24579" name="Rectangle 2">
            <a:extLst>
              <a:ext uri="{FF2B5EF4-FFF2-40B4-BE49-F238E27FC236}">
                <a16:creationId xmlns:a16="http://schemas.microsoft.com/office/drawing/2014/main" id="{11DF329C-CFA4-47F3-A072-4FBE28FD8BA6}"/>
              </a:ext>
            </a:extLst>
          </p:cNvPr>
          <p:cNvSpPr>
            <a:spLocks noGrp="1" noChangeArrowheads="1"/>
          </p:cNvSpPr>
          <p:nvPr>
            <p:ph type="title"/>
          </p:nvPr>
        </p:nvSpPr>
        <p:spPr/>
        <p:txBody>
          <a:bodyPr/>
          <a:lstStyle/>
          <a:p>
            <a:pPr eaLnBrk="1" hangingPunct="1"/>
            <a:r>
              <a:rPr lang="en-US" altLang="en-US" dirty="0"/>
              <a:t>Problem Types – Part 1…</a:t>
            </a:r>
          </a:p>
        </p:txBody>
      </p:sp>
      <p:sp>
        <p:nvSpPr>
          <p:cNvPr id="24580" name="Rectangle 3">
            <a:extLst>
              <a:ext uri="{FF2B5EF4-FFF2-40B4-BE49-F238E27FC236}">
                <a16:creationId xmlns:a16="http://schemas.microsoft.com/office/drawing/2014/main" id="{D5B77A6C-0F39-420C-8312-0AD515605207}"/>
              </a:ext>
            </a:extLst>
          </p:cNvPr>
          <p:cNvSpPr>
            <a:spLocks noGrp="1" noChangeArrowheads="1"/>
          </p:cNvSpPr>
          <p:nvPr>
            <p:ph type="body" idx="1"/>
          </p:nvPr>
        </p:nvSpPr>
        <p:spPr>
          <a:xfrm>
            <a:off x="599090" y="1304693"/>
            <a:ext cx="10993816" cy="4572000"/>
          </a:xfrm>
        </p:spPr>
        <p:txBody>
          <a:bodyPr>
            <a:normAutofit/>
          </a:bodyPr>
          <a:lstStyle/>
          <a:p>
            <a:pPr eaLnBrk="1" hangingPunct="1">
              <a:lnSpc>
                <a:spcPct val="120000"/>
              </a:lnSpc>
            </a:pPr>
            <a:r>
              <a:rPr lang="en-US" altLang="en-US" b="1" dirty="0"/>
              <a:t>Single State Problem…</a:t>
            </a:r>
          </a:p>
          <a:p>
            <a:pPr lvl="1">
              <a:lnSpc>
                <a:spcPct val="120000"/>
              </a:lnSpc>
            </a:pPr>
            <a:r>
              <a:rPr lang="en-US" altLang="en-US" dirty="0"/>
              <a:t>Simplest Case…</a:t>
            </a:r>
          </a:p>
          <a:p>
            <a:pPr lvl="1">
              <a:lnSpc>
                <a:spcPct val="120000"/>
              </a:lnSpc>
            </a:pPr>
            <a:r>
              <a:rPr lang="en-US" altLang="en-US" dirty="0"/>
              <a:t>Deterministic As It Is Fully Observable…</a:t>
            </a:r>
          </a:p>
          <a:p>
            <a:pPr lvl="1">
              <a:lnSpc>
                <a:spcPct val="120000"/>
              </a:lnSpc>
            </a:pPr>
            <a:r>
              <a:rPr lang="en-US" altLang="en-US" dirty="0"/>
              <a:t>Can Determine What State It Is In Now…That Is, the World Is Accessible…</a:t>
            </a:r>
          </a:p>
          <a:p>
            <a:pPr lvl="1" eaLnBrk="1" hangingPunct="1">
              <a:lnSpc>
                <a:spcPct val="120000"/>
              </a:lnSpc>
            </a:pPr>
            <a:r>
              <a:rPr lang="en-US" altLang="en-US" dirty="0"/>
              <a:t>Knows Exactly Which State It Will Be In After A Sequence of Actions…</a:t>
            </a:r>
          </a:p>
          <a:p>
            <a:pPr eaLnBrk="1" hangingPunct="1">
              <a:lnSpc>
                <a:spcPct val="120000"/>
              </a:lnSpc>
            </a:pPr>
            <a:r>
              <a:rPr lang="en-US" altLang="en-US" b="1" dirty="0"/>
              <a:t>Multiple State Problem…</a:t>
            </a:r>
          </a:p>
          <a:p>
            <a:pPr lvl="1">
              <a:lnSpc>
                <a:spcPct val="120000"/>
              </a:lnSpc>
            </a:pPr>
            <a:r>
              <a:rPr lang="en-US" altLang="en-US" dirty="0"/>
              <a:t>Not Fully Accessible…</a:t>
            </a:r>
          </a:p>
          <a:p>
            <a:pPr lvl="1">
              <a:lnSpc>
                <a:spcPct val="120000"/>
              </a:lnSpc>
            </a:pPr>
            <a:r>
              <a:rPr lang="en-US" altLang="en-US" dirty="0"/>
              <a:t>Agent Must Reason About SETS of States Instead of SINGLE States…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B54C842E-8BE4-4644-BA35-11C50CC580F9}"/>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DE4D3E4-C7E9-45E0-BF21-42DF49BB1623}" type="slidenum">
              <a:rPr lang="en-US" altLang="en-US"/>
              <a:pPr/>
              <a:t>11</a:t>
            </a:fld>
            <a:endParaRPr lang="en-US" altLang="en-US"/>
          </a:p>
        </p:txBody>
      </p:sp>
      <p:sp>
        <p:nvSpPr>
          <p:cNvPr id="24579" name="Rectangle 2">
            <a:extLst>
              <a:ext uri="{FF2B5EF4-FFF2-40B4-BE49-F238E27FC236}">
                <a16:creationId xmlns:a16="http://schemas.microsoft.com/office/drawing/2014/main" id="{11DF329C-CFA4-47F3-A072-4FBE28FD8BA6}"/>
              </a:ext>
            </a:extLst>
          </p:cNvPr>
          <p:cNvSpPr>
            <a:spLocks noGrp="1" noChangeArrowheads="1"/>
          </p:cNvSpPr>
          <p:nvPr>
            <p:ph type="title"/>
          </p:nvPr>
        </p:nvSpPr>
        <p:spPr/>
        <p:txBody>
          <a:bodyPr/>
          <a:lstStyle/>
          <a:p>
            <a:pPr eaLnBrk="1" hangingPunct="1"/>
            <a:r>
              <a:rPr lang="en-US" altLang="en-US" dirty="0"/>
              <a:t>Problem Types – Part 2…</a:t>
            </a:r>
          </a:p>
        </p:txBody>
      </p:sp>
      <p:sp>
        <p:nvSpPr>
          <p:cNvPr id="24580" name="Rectangle 3">
            <a:extLst>
              <a:ext uri="{FF2B5EF4-FFF2-40B4-BE49-F238E27FC236}">
                <a16:creationId xmlns:a16="http://schemas.microsoft.com/office/drawing/2014/main" id="{D5B77A6C-0F39-420C-8312-0AD515605207}"/>
              </a:ext>
            </a:extLst>
          </p:cNvPr>
          <p:cNvSpPr>
            <a:spLocks noGrp="1" noChangeArrowheads="1"/>
          </p:cNvSpPr>
          <p:nvPr>
            <p:ph type="body" idx="1"/>
          </p:nvPr>
        </p:nvSpPr>
        <p:spPr>
          <a:xfrm>
            <a:off x="599090" y="1371599"/>
            <a:ext cx="10993816" cy="4683511"/>
          </a:xfrm>
        </p:spPr>
        <p:txBody>
          <a:bodyPr>
            <a:normAutofit/>
          </a:bodyPr>
          <a:lstStyle/>
          <a:p>
            <a:pPr>
              <a:lnSpc>
                <a:spcPct val="120000"/>
              </a:lnSpc>
            </a:pPr>
            <a:r>
              <a:rPr lang="en-US" altLang="en-US" b="1" dirty="0"/>
              <a:t>Contingency Problem…</a:t>
            </a:r>
          </a:p>
          <a:p>
            <a:pPr lvl="1">
              <a:lnSpc>
                <a:spcPct val="120000"/>
              </a:lnSpc>
            </a:pPr>
            <a:r>
              <a:rPr lang="en-US" altLang="en-US" dirty="0"/>
              <a:t>Nondeterministic and / or  Partially Observable…</a:t>
            </a:r>
          </a:p>
          <a:p>
            <a:pPr lvl="1">
              <a:lnSpc>
                <a:spcPct val="120000"/>
              </a:lnSpc>
            </a:pPr>
            <a:r>
              <a:rPr lang="en-US" altLang="en-US" dirty="0"/>
              <a:t>Senses DURING Execution…Exact Prediction Is Impossible…</a:t>
            </a:r>
          </a:p>
          <a:p>
            <a:pPr lvl="1">
              <a:lnSpc>
                <a:spcPct val="120000"/>
              </a:lnSpc>
            </a:pPr>
            <a:r>
              <a:rPr lang="en-US" altLang="en-US" dirty="0"/>
              <a:t>Percepts Provide New Information About Current State…</a:t>
            </a:r>
          </a:p>
          <a:p>
            <a:pPr lvl="1">
              <a:lnSpc>
                <a:spcPct val="120000"/>
              </a:lnSpc>
            </a:pPr>
            <a:r>
              <a:rPr lang="en-US" altLang="en-US" dirty="0"/>
              <a:t>Solution is a Tree or Policy…</a:t>
            </a:r>
          </a:p>
          <a:p>
            <a:pPr lvl="1">
              <a:lnSpc>
                <a:spcPct val="120000"/>
              </a:lnSpc>
            </a:pPr>
            <a:r>
              <a:rPr lang="en-US" altLang="en-US" dirty="0"/>
              <a:t>Often Interleave Search and Execution…</a:t>
            </a:r>
          </a:p>
        </p:txBody>
      </p:sp>
    </p:spTree>
    <p:extLst>
      <p:ext uri="{BB962C8B-B14F-4D97-AF65-F5344CB8AC3E}">
        <p14:creationId xmlns:p14="http://schemas.microsoft.com/office/powerpoint/2010/main" val="454295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B54C842E-8BE4-4644-BA35-11C50CC580F9}"/>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DE4D3E4-C7E9-45E0-BF21-42DF49BB1623}" type="slidenum">
              <a:rPr lang="en-US" altLang="en-US"/>
              <a:pPr/>
              <a:t>12</a:t>
            </a:fld>
            <a:endParaRPr lang="en-US" altLang="en-US"/>
          </a:p>
        </p:txBody>
      </p:sp>
      <p:sp>
        <p:nvSpPr>
          <p:cNvPr id="24579" name="Rectangle 2">
            <a:extLst>
              <a:ext uri="{FF2B5EF4-FFF2-40B4-BE49-F238E27FC236}">
                <a16:creationId xmlns:a16="http://schemas.microsoft.com/office/drawing/2014/main" id="{11DF329C-CFA4-47F3-A072-4FBE28FD8BA6}"/>
              </a:ext>
            </a:extLst>
          </p:cNvPr>
          <p:cNvSpPr>
            <a:spLocks noGrp="1" noChangeArrowheads="1"/>
          </p:cNvSpPr>
          <p:nvPr>
            <p:ph type="title"/>
          </p:nvPr>
        </p:nvSpPr>
        <p:spPr/>
        <p:txBody>
          <a:bodyPr/>
          <a:lstStyle/>
          <a:p>
            <a:pPr eaLnBrk="1" hangingPunct="1"/>
            <a:r>
              <a:rPr lang="en-US" altLang="en-US" dirty="0"/>
              <a:t>Problem Types – Part 3…</a:t>
            </a:r>
          </a:p>
        </p:txBody>
      </p:sp>
      <p:sp>
        <p:nvSpPr>
          <p:cNvPr id="24580" name="Rectangle 3">
            <a:extLst>
              <a:ext uri="{FF2B5EF4-FFF2-40B4-BE49-F238E27FC236}">
                <a16:creationId xmlns:a16="http://schemas.microsoft.com/office/drawing/2014/main" id="{D5B77A6C-0F39-420C-8312-0AD515605207}"/>
              </a:ext>
            </a:extLst>
          </p:cNvPr>
          <p:cNvSpPr>
            <a:spLocks noGrp="1" noChangeArrowheads="1"/>
          </p:cNvSpPr>
          <p:nvPr>
            <p:ph type="body" idx="1"/>
          </p:nvPr>
        </p:nvSpPr>
        <p:spPr>
          <a:xfrm>
            <a:off x="599090" y="1393901"/>
            <a:ext cx="10993816" cy="4575975"/>
          </a:xfrm>
        </p:spPr>
        <p:txBody>
          <a:bodyPr>
            <a:normAutofit/>
          </a:bodyPr>
          <a:lstStyle/>
          <a:p>
            <a:pPr>
              <a:lnSpc>
                <a:spcPct val="120000"/>
              </a:lnSpc>
            </a:pPr>
            <a:r>
              <a:rPr lang="en-US" altLang="en-US" b="1" dirty="0"/>
              <a:t>Exploration Problem…</a:t>
            </a:r>
          </a:p>
          <a:p>
            <a:pPr lvl="1">
              <a:lnSpc>
                <a:spcPct val="120000"/>
              </a:lnSpc>
            </a:pPr>
            <a:r>
              <a:rPr lang="en-US" altLang="en-US" sz="2800" dirty="0"/>
              <a:t>No Information About Effects of Its Actions…</a:t>
            </a:r>
          </a:p>
          <a:p>
            <a:pPr lvl="1">
              <a:lnSpc>
                <a:spcPct val="120000"/>
              </a:lnSpc>
            </a:pPr>
            <a:r>
              <a:rPr lang="en-US" altLang="en-US" sz="2800" dirty="0"/>
              <a:t>Experiment and Gradually Discover What Actions Do and What States Exist…</a:t>
            </a:r>
            <a:endParaRPr lang="en-US" altLang="en-US" dirty="0"/>
          </a:p>
          <a:p>
            <a:pPr eaLnBrk="1" hangingPunct="1">
              <a:lnSpc>
                <a:spcPct val="120000"/>
              </a:lnSpc>
            </a:pPr>
            <a:r>
              <a:rPr lang="en-US" altLang="en-US" b="1" dirty="0"/>
              <a:t>Conformant Problem…</a:t>
            </a:r>
          </a:p>
          <a:p>
            <a:pPr lvl="1">
              <a:lnSpc>
                <a:spcPct val="120000"/>
              </a:lnSpc>
            </a:pPr>
            <a:r>
              <a:rPr lang="en-US" altLang="en-US" sz="2800" dirty="0"/>
              <a:t>Agent May Be in Any number of States…</a:t>
            </a:r>
          </a:p>
          <a:p>
            <a:pPr lvl="1">
              <a:lnSpc>
                <a:spcPct val="120000"/>
              </a:lnSpc>
            </a:pPr>
            <a:r>
              <a:rPr lang="en-US" altLang="en-US" sz="2800" dirty="0"/>
              <a:t>Solution (if any) is a Sequence of Actions…</a:t>
            </a:r>
            <a:endParaRPr lang="en-US" altLang="en-US" dirty="0"/>
          </a:p>
        </p:txBody>
      </p:sp>
    </p:spTree>
    <p:extLst>
      <p:ext uri="{BB962C8B-B14F-4D97-AF65-F5344CB8AC3E}">
        <p14:creationId xmlns:p14="http://schemas.microsoft.com/office/powerpoint/2010/main" val="3144903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Problem Solving Agent: Romania…</a:t>
            </a:r>
          </a:p>
        </p:txBody>
      </p:sp>
      <p:sp>
        <p:nvSpPr>
          <p:cNvPr id="3" name="Content Placeholder 2"/>
          <p:cNvSpPr>
            <a:spLocks noGrp="1"/>
          </p:cNvSpPr>
          <p:nvPr>
            <p:ph idx="1"/>
          </p:nvPr>
        </p:nvSpPr>
        <p:spPr/>
        <p:txBody>
          <a:bodyPr>
            <a:normAutofit/>
          </a:bodyPr>
          <a:lstStyle/>
          <a:p>
            <a:pPr>
              <a:lnSpc>
                <a:spcPct val="100000"/>
              </a:lnSpc>
            </a:pPr>
            <a:r>
              <a:rPr lang="en-US" sz="3200" dirty="0"/>
              <a:t>Agent is in the City of Arad, Romania…</a:t>
            </a:r>
          </a:p>
          <a:p>
            <a:pPr>
              <a:lnSpc>
                <a:spcPct val="100000"/>
              </a:lnSpc>
            </a:pPr>
            <a:r>
              <a:rPr lang="en-US" sz="3200" dirty="0"/>
              <a:t>Agent Has a Ticket to Fly Out of Bucharest the Following Day…</a:t>
            </a:r>
          </a:p>
          <a:p>
            <a:pPr>
              <a:lnSpc>
                <a:spcPct val="100000"/>
              </a:lnSpc>
            </a:pPr>
            <a:r>
              <a:rPr lang="en-US" sz="3200" dirty="0"/>
              <a:t>Ticket Is Nonrefundable…</a:t>
            </a:r>
          </a:p>
          <a:p>
            <a:pPr>
              <a:lnSpc>
                <a:spcPct val="100000"/>
              </a:lnSpc>
            </a:pPr>
            <a:r>
              <a:rPr lang="en-US" sz="3200" dirty="0"/>
              <a:t>Agent's Visa is About to Expire…</a:t>
            </a:r>
          </a:p>
          <a:p>
            <a:pPr>
              <a:lnSpc>
                <a:spcPct val="100000"/>
              </a:lnSpc>
            </a:pPr>
            <a:r>
              <a:rPr lang="en-US" sz="3200" dirty="0"/>
              <a:t>After Tomorrow, There Are No Seats Available for Six Weeks…</a:t>
            </a:r>
          </a:p>
          <a:p>
            <a:pPr>
              <a:lnSpc>
                <a:spcPct val="100000"/>
              </a:lnSpc>
            </a:pPr>
            <a:r>
              <a:rPr lang="en-US" sz="3200" dirty="0"/>
              <a:t>Agent's Performance Measure Now Contains Other Factors Besides the Cost of the Ticket...</a:t>
            </a:r>
          </a:p>
        </p:txBody>
      </p:sp>
    </p:spTree>
    <p:extLst>
      <p:ext uri="{BB962C8B-B14F-4D97-AF65-F5344CB8AC3E}">
        <p14:creationId xmlns:p14="http://schemas.microsoft.com/office/powerpoint/2010/main" val="4015521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a:extLst>
              <a:ext uri="{FF2B5EF4-FFF2-40B4-BE49-F238E27FC236}">
                <a16:creationId xmlns:a16="http://schemas.microsoft.com/office/drawing/2014/main" id="{695510A5-363A-40E6-8175-A8BA3729590F}"/>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FE15607-DD76-4BED-9543-FC37748322C9}" type="slidenum">
              <a:rPr lang="en-US" altLang="en-US"/>
              <a:pPr/>
              <a:t>14</a:t>
            </a:fld>
            <a:endParaRPr lang="en-US" altLang="en-US"/>
          </a:p>
        </p:txBody>
      </p:sp>
      <p:sp>
        <p:nvSpPr>
          <p:cNvPr id="21507" name="Rectangle 2">
            <a:extLst>
              <a:ext uri="{FF2B5EF4-FFF2-40B4-BE49-F238E27FC236}">
                <a16:creationId xmlns:a16="http://schemas.microsoft.com/office/drawing/2014/main" id="{D544A8B0-1C97-46DF-B5F0-B6EA84106AB5}"/>
              </a:ext>
            </a:extLst>
          </p:cNvPr>
          <p:cNvSpPr>
            <a:spLocks noGrp="1" noChangeArrowheads="1"/>
          </p:cNvSpPr>
          <p:nvPr>
            <p:ph type="title"/>
          </p:nvPr>
        </p:nvSpPr>
        <p:spPr/>
        <p:txBody>
          <a:bodyPr/>
          <a:lstStyle/>
          <a:p>
            <a:r>
              <a:rPr lang="en-US" dirty="0"/>
              <a:t>Example of Problem Solving Agent: Romania…</a:t>
            </a:r>
            <a:endParaRPr lang="en-US" altLang="en-US" dirty="0"/>
          </a:p>
        </p:txBody>
      </p:sp>
      <p:sp>
        <p:nvSpPr>
          <p:cNvPr id="6147" name="Rectangle 3">
            <a:extLst>
              <a:ext uri="{FF2B5EF4-FFF2-40B4-BE49-F238E27FC236}">
                <a16:creationId xmlns:a16="http://schemas.microsoft.com/office/drawing/2014/main" id="{D9ABFE7C-235B-454A-B5EC-2CB7EC2062C0}"/>
              </a:ext>
            </a:extLst>
          </p:cNvPr>
          <p:cNvSpPr>
            <a:spLocks noGrp="1" noChangeArrowheads="1"/>
          </p:cNvSpPr>
          <p:nvPr>
            <p:ph type="body" idx="1"/>
          </p:nvPr>
        </p:nvSpPr>
        <p:spPr>
          <a:xfrm>
            <a:off x="599090" y="1474839"/>
            <a:ext cx="10993816" cy="4041058"/>
          </a:xfrm>
        </p:spPr>
        <p:txBody>
          <a:bodyPr>
            <a:normAutofit fontScale="92500" lnSpcReduction="10000"/>
          </a:bodyPr>
          <a:lstStyle/>
          <a:p>
            <a:pPr>
              <a:lnSpc>
                <a:spcPct val="110000"/>
              </a:lnSpc>
              <a:defRPr/>
            </a:pPr>
            <a:r>
              <a:rPr lang="en-US" altLang="en-US" sz="3600" b="1" dirty="0"/>
              <a:t>Formulate Goal: </a:t>
            </a:r>
          </a:p>
          <a:p>
            <a:pPr lvl="1">
              <a:lnSpc>
                <a:spcPct val="110000"/>
              </a:lnSpc>
              <a:defRPr/>
            </a:pPr>
            <a:r>
              <a:rPr lang="en-US" altLang="en-US" sz="3200" dirty="0"/>
              <a:t>Be In Bucharest…</a:t>
            </a:r>
          </a:p>
          <a:p>
            <a:pPr>
              <a:lnSpc>
                <a:spcPct val="110000"/>
              </a:lnSpc>
              <a:defRPr/>
            </a:pPr>
            <a:r>
              <a:rPr lang="en-US" altLang="en-US" sz="3600" b="1" dirty="0"/>
              <a:t>Formulate Problem:</a:t>
            </a:r>
          </a:p>
          <a:p>
            <a:pPr lvl="1">
              <a:lnSpc>
                <a:spcPct val="110000"/>
              </a:lnSpc>
              <a:defRPr/>
            </a:pPr>
            <a:r>
              <a:rPr lang="en-US" altLang="en-US" sz="3200" dirty="0"/>
              <a:t>States: Various Cities…</a:t>
            </a:r>
          </a:p>
          <a:p>
            <a:pPr lvl="1">
              <a:lnSpc>
                <a:spcPct val="110000"/>
              </a:lnSpc>
              <a:defRPr/>
            </a:pPr>
            <a:r>
              <a:rPr lang="en-US" altLang="en-US" sz="3200" dirty="0"/>
              <a:t>Actions: Drive Between Cities…</a:t>
            </a:r>
          </a:p>
          <a:p>
            <a:pPr>
              <a:lnSpc>
                <a:spcPct val="110000"/>
              </a:lnSpc>
              <a:defRPr/>
            </a:pPr>
            <a:r>
              <a:rPr lang="en-US" altLang="en-US" sz="3600" b="1" dirty="0"/>
              <a:t>Find Solution:</a:t>
            </a:r>
          </a:p>
          <a:p>
            <a:pPr lvl="1">
              <a:lnSpc>
                <a:spcPct val="110000"/>
              </a:lnSpc>
              <a:defRPr/>
            </a:pPr>
            <a:r>
              <a:rPr lang="en-US" altLang="en-US" sz="3200" dirty="0"/>
              <a:t>Sequence of Cities; e.g., Arad, Sibiu, </a:t>
            </a:r>
            <a:r>
              <a:rPr lang="en-US" altLang="en-US" sz="3200" dirty="0" err="1"/>
              <a:t>Fagaras</a:t>
            </a:r>
            <a:r>
              <a:rPr lang="en-US" altLang="en-US" sz="3200" dirty="0"/>
              <a:t>, Bucharest..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6" name="Picture 4" descr="romania-distances">
            <a:extLst>
              <a:ext uri="{FF2B5EF4-FFF2-40B4-BE49-F238E27FC236}">
                <a16:creationId xmlns:a16="http://schemas.microsoft.com/office/drawing/2014/main" id="{827D33FC-895F-41F1-B1D4-EB78D97505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90261" y="1221910"/>
            <a:ext cx="9084365" cy="468193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3554" name="Slide Number Placeholder 5">
            <a:extLst>
              <a:ext uri="{FF2B5EF4-FFF2-40B4-BE49-F238E27FC236}">
                <a16:creationId xmlns:a16="http://schemas.microsoft.com/office/drawing/2014/main" id="{E3A5138D-8CE2-4D4D-B225-9F4CE7BDFEB9}"/>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A85B72B-D6BD-4DEF-ABB4-D5C7A1A775EE}" type="slidenum">
              <a:rPr lang="en-US" altLang="en-US"/>
              <a:pPr/>
              <a:t>15</a:t>
            </a:fld>
            <a:endParaRPr lang="en-US" altLang="en-US"/>
          </a:p>
        </p:txBody>
      </p:sp>
      <p:sp>
        <p:nvSpPr>
          <p:cNvPr id="23555" name="Rectangle 2">
            <a:extLst>
              <a:ext uri="{FF2B5EF4-FFF2-40B4-BE49-F238E27FC236}">
                <a16:creationId xmlns:a16="http://schemas.microsoft.com/office/drawing/2014/main" id="{4AA4BD76-C8AC-4CDE-8C32-B32AD8368FF3}"/>
              </a:ext>
            </a:extLst>
          </p:cNvPr>
          <p:cNvSpPr>
            <a:spLocks noGrp="1" noChangeArrowheads="1"/>
          </p:cNvSpPr>
          <p:nvPr>
            <p:ph type="title"/>
          </p:nvPr>
        </p:nvSpPr>
        <p:spPr/>
        <p:txBody>
          <a:bodyPr/>
          <a:lstStyle/>
          <a:p>
            <a:r>
              <a:rPr lang="en-US" dirty="0"/>
              <a:t>Example of Problem Solving Agent: Romania…</a:t>
            </a: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B54C842E-8BE4-4644-BA35-11C50CC580F9}"/>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DE4D3E4-C7E9-45E0-BF21-42DF49BB1623}" type="slidenum">
              <a:rPr lang="en-US" altLang="en-US"/>
              <a:pPr/>
              <a:t>16</a:t>
            </a:fld>
            <a:endParaRPr lang="en-US" altLang="en-US"/>
          </a:p>
        </p:txBody>
      </p:sp>
      <p:sp>
        <p:nvSpPr>
          <p:cNvPr id="24579" name="Rectangle 2">
            <a:extLst>
              <a:ext uri="{FF2B5EF4-FFF2-40B4-BE49-F238E27FC236}">
                <a16:creationId xmlns:a16="http://schemas.microsoft.com/office/drawing/2014/main" id="{11DF329C-CFA4-47F3-A072-4FBE28FD8BA6}"/>
              </a:ext>
            </a:extLst>
          </p:cNvPr>
          <p:cNvSpPr>
            <a:spLocks noGrp="1" noChangeArrowheads="1"/>
          </p:cNvSpPr>
          <p:nvPr>
            <p:ph type="title"/>
          </p:nvPr>
        </p:nvSpPr>
        <p:spPr/>
        <p:txBody>
          <a:bodyPr/>
          <a:lstStyle/>
          <a:p>
            <a:r>
              <a:rPr lang="en-US" altLang="en-US" dirty="0"/>
              <a:t>Example: Vacuum World…</a:t>
            </a:r>
          </a:p>
        </p:txBody>
      </p:sp>
      <p:sp>
        <p:nvSpPr>
          <p:cNvPr id="24580" name="Rectangle 3">
            <a:extLst>
              <a:ext uri="{FF2B5EF4-FFF2-40B4-BE49-F238E27FC236}">
                <a16:creationId xmlns:a16="http://schemas.microsoft.com/office/drawing/2014/main" id="{D5B77A6C-0F39-420C-8312-0AD515605207}"/>
              </a:ext>
            </a:extLst>
          </p:cNvPr>
          <p:cNvSpPr>
            <a:spLocks noGrp="1" noChangeArrowheads="1"/>
          </p:cNvSpPr>
          <p:nvPr>
            <p:ph type="body" idx="1"/>
          </p:nvPr>
        </p:nvSpPr>
        <p:spPr>
          <a:xfrm>
            <a:off x="599089" y="1640741"/>
            <a:ext cx="5105972" cy="4329136"/>
          </a:xfrm>
        </p:spPr>
        <p:txBody>
          <a:bodyPr>
            <a:normAutofit/>
          </a:bodyPr>
          <a:lstStyle/>
          <a:p>
            <a:pPr>
              <a:lnSpc>
                <a:spcPct val="110000"/>
              </a:lnSpc>
            </a:pPr>
            <a:r>
              <a:rPr lang="en-US" altLang="en-US" sz="3200" dirty="0"/>
              <a:t>Single-State…Start in #5…</a:t>
            </a:r>
          </a:p>
          <a:p>
            <a:pPr>
              <a:lnSpc>
                <a:spcPct val="110000"/>
              </a:lnSpc>
            </a:pPr>
            <a:r>
              <a:rPr lang="en-US" altLang="en-US" sz="3200" dirty="0"/>
              <a:t>Solution?...</a:t>
            </a:r>
          </a:p>
        </p:txBody>
      </p:sp>
      <p:pic>
        <p:nvPicPr>
          <p:cNvPr id="2" name="Picture 1">
            <a:extLst>
              <a:ext uri="{FF2B5EF4-FFF2-40B4-BE49-F238E27FC236}">
                <a16:creationId xmlns:a16="http://schemas.microsoft.com/office/drawing/2014/main" id="{185D391B-E7D7-4170-8B3F-CC7B6AB2DB3B}"/>
              </a:ext>
            </a:extLst>
          </p:cNvPr>
          <p:cNvPicPr>
            <a:picLocks noChangeAspect="1"/>
          </p:cNvPicPr>
          <p:nvPr/>
        </p:nvPicPr>
        <p:blipFill>
          <a:blip r:embed="rId2"/>
          <a:stretch>
            <a:fillRect/>
          </a:stretch>
        </p:blipFill>
        <p:spPr>
          <a:xfrm>
            <a:off x="6095999" y="1640740"/>
            <a:ext cx="5294243" cy="4447493"/>
          </a:xfrm>
          <a:prstGeom prst="rect">
            <a:avLst/>
          </a:prstGeom>
        </p:spPr>
      </p:pic>
    </p:spTree>
    <p:extLst>
      <p:ext uri="{BB962C8B-B14F-4D97-AF65-F5344CB8AC3E}">
        <p14:creationId xmlns:p14="http://schemas.microsoft.com/office/powerpoint/2010/main" val="3343827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B54C842E-8BE4-4644-BA35-11C50CC580F9}"/>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DE4D3E4-C7E9-45E0-BF21-42DF49BB1623}" type="slidenum">
              <a:rPr lang="en-US" altLang="en-US"/>
              <a:pPr/>
              <a:t>17</a:t>
            </a:fld>
            <a:endParaRPr lang="en-US" altLang="en-US"/>
          </a:p>
        </p:txBody>
      </p:sp>
      <p:sp>
        <p:nvSpPr>
          <p:cNvPr id="24579" name="Rectangle 2">
            <a:extLst>
              <a:ext uri="{FF2B5EF4-FFF2-40B4-BE49-F238E27FC236}">
                <a16:creationId xmlns:a16="http://schemas.microsoft.com/office/drawing/2014/main" id="{11DF329C-CFA4-47F3-A072-4FBE28FD8BA6}"/>
              </a:ext>
            </a:extLst>
          </p:cNvPr>
          <p:cNvSpPr>
            <a:spLocks noGrp="1" noChangeArrowheads="1"/>
          </p:cNvSpPr>
          <p:nvPr>
            <p:ph type="title"/>
          </p:nvPr>
        </p:nvSpPr>
        <p:spPr/>
        <p:txBody>
          <a:bodyPr/>
          <a:lstStyle/>
          <a:p>
            <a:r>
              <a:rPr lang="en-US" altLang="en-US" dirty="0"/>
              <a:t>Example: Vacuum World…</a:t>
            </a:r>
          </a:p>
        </p:txBody>
      </p:sp>
      <p:sp>
        <p:nvSpPr>
          <p:cNvPr id="24580" name="Rectangle 3">
            <a:extLst>
              <a:ext uri="{FF2B5EF4-FFF2-40B4-BE49-F238E27FC236}">
                <a16:creationId xmlns:a16="http://schemas.microsoft.com/office/drawing/2014/main" id="{D5B77A6C-0F39-420C-8312-0AD515605207}"/>
              </a:ext>
            </a:extLst>
          </p:cNvPr>
          <p:cNvSpPr>
            <a:spLocks noGrp="1" noChangeArrowheads="1"/>
          </p:cNvSpPr>
          <p:nvPr>
            <p:ph type="body" idx="1"/>
          </p:nvPr>
        </p:nvSpPr>
        <p:spPr>
          <a:xfrm>
            <a:off x="599089" y="1640741"/>
            <a:ext cx="5105972" cy="4329136"/>
          </a:xfrm>
        </p:spPr>
        <p:txBody>
          <a:bodyPr>
            <a:normAutofit/>
          </a:bodyPr>
          <a:lstStyle/>
          <a:p>
            <a:pPr>
              <a:lnSpc>
                <a:spcPct val="110000"/>
              </a:lnSpc>
            </a:pPr>
            <a:r>
              <a:rPr lang="en-US" altLang="en-US" sz="3200" dirty="0"/>
              <a:t>Single-State…Start in #5…</a:t>
            </a:r>
          </a:p>
          <a:p>
            <a:pPr>
              <a:lnSpc>
                <a:spcPct val="110000"/>
              </a:lnSpc>
            </a:pPr>
            <a:r>
              <a:rPr lang="en-US" altLang="en-US" sz="3200" dirty="0"/>
              <a:t>Solution?...</a:t>
            </a:r>
          </a:p>
          <a:p>
            <a:pPr>
              <a:lnSpc>
                <a:spcPct val="110000"/>
              </a:lnSpc>
            </a:pPr>
            <a:endParaRPr lang="en-US" altLang="en-US" sz="3200" dirty="0"/>
          </a:p>
          <a:p>
            <a:pPr>
              <a:lnSpc>
                <a:spcPct val="110000"/>
              </a:lnSpc>
            </a:pPr>
            <a:r>
              <a:rPr lang="en-US" altLang="en-US" sz="3200" dirty="0"/>
              <a:t>[Right, Remove]</a:t>
            </a:r>
          </a:p>
        </p:txBody>
      </p:sp>
      <p:pic>
        <p:nvPicPr>
          <p:cNvPr id="2" name="Picture 1">
            <a:extLst>
              <a:ext uri="{FF2B5EF4-FFF2-40B4-BE49-F238E27FC236}">
                <a16:creationId xmlns:a16="http://schemas.microsoft.com/office/drawing/2014/main" id="{185D391B-E7D7-4170-8B3F-CC7B6AB2DB3B}"/>
              </a:ext>
            </a:extLst>
          </p:cNvPr>
          <p:cNvPicPr>
            <a:picLocks noChangeAspect="1"/>
          </p:cNvPicPr>
          <p:nvPr/>
        </p:nvPicPr>
        <p:blipFill>
          <a:blip r:embed="rId2"/>
          <a:stretch>
            <a:fillRect/>
          </a:stretch>
        </p:blipFill>
        <p:spPr>
          <a:xfrm>
            <a:off x="6095999" y="1640740"/>
            <a:ext cx="5294243" cy="4447493"/>
          </a:xfrm>
          <a:prstGeom prst="rect">
            <a:avLst/>
          </a:prstGeom>
        </p:spPr>
      </p:pic>
    </p:spTree>
    <p:extLst>
      <p:ext uri="{BB962C8B-B14F-4D97-AF65-F5344CB8AC3E}">
        <p14:creationId xmlns:p14="http://schemas.microsoft.com/office/powerpoint/2010/main" val="3322405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B54C842E-8BE4-4644-BA35-11C50CC580F9}"/>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DE4D3E4-C7E9-45E0-BF21-42DF49BB1623}" type="slidenum">
              <a:rPr lang="en-US" altLang="en-US"/>
              <a:pPr/>
              <a:t>18</a:t>
            </a:fld>
            <a:endParaRPr lang="en-US" altLang="en-US"/>
          </a:p>
        </p:txBody>
      </p:sp>
      <p:sp>
        <p:nvSpPr>
          <p:cNvPr id="24579" name="Rectangle 2">
            <a:extLst>
              <a:ext uri="{FF2B5EF4-FFF2-40B4-BE49-F238E27FC236}">
                <a16:creationId xmlns:a16="http://schemas.microsoft.com/office/drawing/2014/main" id="{11DF329C-CFA4-47F3-A072-4FBE28FD8BA6}"/>
              </a:ext>
            </a:extLst>
          </p:cNvPr>
          <p:cNvSpPr>
            <a:spLocks noGrp="1" noChangeArrowheads="1"/>
          </p:cNvSpPr>
          <p:nvPr>
            <p:ph type="title"/>
          </p:nvPr>
        </p:nvSpPr>
        <p:spPr/>
        <p:txBody>
          <a:bodyPr/>
          <a:lstStyle/>
          <a:p>
            <a:r>
              <a:rPr lang="en-US" altLang="en-US" dirty="0"/>
              <a:t>Example: Vacuum World…</a:t>
            </a:r>
          </a:p>
        </p:txBody>
      </p:sp>
      <p:sp>
        <p:nvSpPr>
          <p:cNvPr id="24580" name="Rectangle 3">
            <a:extLst>
              <a:ext uri="{FF2B5EF4-FFF2-40B4-BE49-F238E27FC236}">
                <a16:creationId xmlns:a16="http://schemas.microsoft.com/office/drawing/2014/main" id="{D5B77A6C-0F39-420C-8312-0AD515605207}"/>
              </a:ext>
            </a:extLst>
          </p:cNvPr>
          <p:cNvSpPr>
            <a:spLocks noGrp="1" noChangeArrowheads="1"/>
          </p:cNvSpPr>
          <p:nvPr>
            <p:ph type="body" idx="1"/>
          </p:nvPr>
        </p:nvSpPr>
        <p:spPr>
          <a:xfrm>
            <a:off x="599090" y="1451170"/>
            <a:ext cx="5256022" cy="4329136"/>
          </a:xfrm>
        </p:spPr>
        <p:txBody>
          <a:bodyPr>
            <a:normAutofit/>
          </a:bodyPr>
          <a:lstStyle/>
          <a:p>
            <a:pPr>
              <a:lnSpc>
                <a:spcPct val="100000"/>
              </a:lnSpc>
            </a:pPr>
            <a:r>
              <a:rPr lang="en-US" altLang="en-US" sz="3000" dirty="0"/>
              <a:t>Multiple State or Conformant…</a:t>
            </a:r>
          </a:p>
          <a:p>
            <a:pPr>
              <a:lnSpc>
                <a:spcPct val="100000"/>
              </a:lnSpc>
            </a:pPr>
            <a:r>
              <a:rPr lang="en-US" altLang="en-US" sz="3000" dirty="0"/>
              <a:t>Start in {1,2,3,4,5,6,7,8}, Right Goes to {2,4,6,8} , Left Goes to {1,3,5,7}, Remove Goes to {5, 4, 7, 8}</a:t>
            </a:r>
          </a:p>
          <a:p>
            <a:pPr>
              <a:lnSpc>
                <a:spcPct val="100000"/>
              </a:lnSpc>
            </a:pPr>
            <a:r>
              <a:rPr lang="en-US" altLang="en-US" sz="3000" dirty="0"/>
              <a:t>Solution?</a:t>
            </a:r>
          </a:p>
        </p:txBody>
      </p:sp>
      <p:pic>
        <p:nvPicPr>
          <p:cNvPr id="2" name="Picture 1">
            <a:extLst>
              <a:ext uri="{FF2B5EF4-FFF2-40B4-BE49-F238E27FC236}">
                <a16:creationId xmlns:a16="http://schemas.microsoft.com/office/drawing/2014/main" id="{185D391B-E7D7-4170-8B3F-CC7B6AB2DB3B}"/>
              </a:ext>
            </a:extLst>
          </p:cNvPr>
          <p:cNvPicPr>
            <a:picLocks noChangeAspect="1"/>
          </p:cNvPicPr>
          <p:nvPr/>
        </p:nvPicPr>
        <p:blipFill>
          <a:blip r:embed="rId2"/>
          <a:stretch>
            <a:fillRect/>
          </a:stretch>
        </p:blipFill>
        <p:spPr>
          <a:xfrm>
            <a:off x="6095999" y="1640740"/>
            <a:ext cx="5294243" cy="4447493"/>
          </a:xfrm>
          <a:prstGeom prst="rect">
            <a:avLst/>
          </a:prstGeom>
        </p:spPr>
      </p:pic>
    </p:spTree>
    <p:extLst>
      <p:ext uri="{BB962C8B-B14F-4D97-AF65-F5344CB8AC3E}">
        <p14:creationId xmlns:p14="http://schemas.microsoft.com/office/powerpoint/2010/main" val="3373028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B54C842E-8BE4-4644-BA35-11C50CC580F9}"/>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DE4D3E4-C7E9-45E0-BF21-42DF49BB1623}" type="slidenum">
              <a:rPr lang="en-US" altLang="en-US"/>
              <a:pPr/>
              <a:t>19</a:t>
            </a:fld>
            <a:endParaRPr lang="en-US" altLang="en-US"/>
          </a:p>
        </p:txBody>
      </p:sp>
      <p:sp>
        <p:nvSpPr>
          <p:cNvPr id="24579" name="Rectangle 2">
            <a:extLst>
              <a:ext uri="{FF2B5EF4-FFF2-40B4-BE49-F238E27FC236}">
                <a16:creationId xmlns:a16="http://schemas.microsoft.com/office/drawing/2014/main" id="{11DF329C-CFA4-47F3-A072-4FBE28FD8BA6}"/>
              </a:ext>
            </a:extLst>
          </p:cNvPr>
          <p:cNvSpPr>
            <a:spLocks noGrp="1" noChangeArrowheads="1"/>
          </p:cNvSpPr>
          <p:nvPr>
            <p:ph type="title"/>
          </p:nvPr>
        </p:nvSpPr>
        <p:spPr/>
        <p:txBody>
          <a:bodyPr/>
          <a:lstStyle/>
          <a:p>
            <a:r>
              <a:rPr lang="en-US" altLang="en-US" dirty="0"/>
              <a:t>Example: Vacuum World…</a:t>
            </a:r>
          </a:p>
        </p:txBody>
      </p:sp>
      <p:sp>
        <p:nvSpPr>
          <p:cNvPr id="24580" name="Rectangle 3">
            <a:extLst>
              <a:ext uri="{FF2B5EF4-FFF2-40B4-BE49-F238E27FC236}">
                <a16:creationId xmlns:a16="http://schemas.microsoft.com/office/drawing/2014/main" id="{D5B77A6C-0F39-420C-8312-0AD515605207}"/>
              </a:ext>
            </a:extLst>
          </p:cNvPr>
          <p:cNvSpPr>
            <a:spLocks noGrp="1" noChangeArrowheads="1"/>
          </p:cNvSpPr>
          <p:nvPr>
            <p:ph type="body" idx="1"/>
          </p:nvPr>
        </p:nvSpPr>
        <p:spPr>
          <a:xfrm>
            <a:off x="599090" y="1406565"/>
            <a:ext cx="5226524" cy="4329136"/>
          </a:xfrm>
        </p:spPr>
        <p:txBody>
          <a:bodyPr>
            <a:normAutofit fontScale="92500"/>
          </a:bodyPr>
          <a:lstStyle/>
          <a:p>
            <a:pPr>
              <a:lnSpc>
                <a:spcPct val="100000"/>
              </a:lnSpc>
            </a:pPr>
            <a:r>
              <a:rPr lang="en-US" altLang="en-US" sz="3200" dirty="0"/>
              <a:t>Multiple State or Conformant…</a:t>
            </a:r>
          </a:p>
          <a:p>
            <a:pPr>
              <a:lnSpc>
                <a:spcPct val="100000"/>
              </a:lnSpc>
            </a:pPr>
            <a:r>
              <a:rPr lang="en-US" altLang="en-US" sz="3200" dirty="0"/>
              <a:t>Start in {1,2,3,4,5,6,7,8}, Right Goes to {2,4,6,8} , Left Goes to {1,3,5,7}, Remove Goes to {5, 4, 7, 8}</a:t>
            </a:r>
          </a:p>
          <a:p>
            <a:pPr>
              <a:lnSpc>
                <a:spcPct val="100000"/>
              </a:lnSpc>
            </a:pPr>
            <a:r>
              <a:rPr lang="en-US" altLang="en-US" sz="3200" dirty="0"/>
              <a:t>Solution?</a:t>
            </a:r>
          </a:p>
          <a:p>
            <a:pPr>
              <a:lnSpc>
                <a:spcPct val="100000"/>
              </a:lnSpc>
            </a:pPr>
            <a:endParaRPr lang="en-US" altLang="en-US" sz="3200" dirty="0"/>
          </a:p>
          <a:p>
            <a:pPr>
              <a:lnSpc>
                <a:spcPct val="100000"/>
              </a:lnSpc>
            </a:pPr>
            <a:r>
              <a:rPr lang="en-US" altLang="en-US" sz="3200" dirty="0"/>
              <a:t>[Right, Remove, Left, Remove]</a:t>
            </a:r>
          </a:p>
        </p:txBody>
      </p:sp>
      <p:pic>
        <p:nvPicPr>
          <p:cNvPr id="2" name="Picture 1">
            <a:extLst>
              <a:ext uri="{FF2B5EF4-FFF2-40B4-BE49-F238E27FC236}">
                <a16:creationId xmlns:a16="http://schemas.microsoft.com/office/drawing/2014/main" id="{185D391B-E7D7-4170-8B3F-CC7B6AB2DB3B}"/>
              </a:ext>
            </a:extLst>
          </p:cNvPr>
          <p:cNvPicPr>
            <a:picLocks noChangeAspect="1"/>
          </p:cNvPicPr>
          <p:nvPr/>
        </p:nvPicPr>
        <p:blipFill>
          <a:blip r:embed="rId2"/>
          <a:stretch>
            <a:fillRect/>
          </a:stretch>
        </p:blipFill>
        <p:spPr>
          <a:xfrm>
            <a:off x="6095999" y="1640740"/>
            <a:ext cx="5294243" cy="4447493"/>
          </a:xfrm>
          <a:prstGeom prst="rect">
            <a:avLst/>
          </a:prstGeom>
        </p:spPr>
      </p:pic>
    </p:spTree>
    <p:extLst>
      <p:ext uri="{BB962C8B-B14F-4D97-AF65-F5344CB8AC3E}">
        <p14:creationId xmlns:p14="http://schemas.microsoft.com/office/powerpoint/2010/main" val="2474092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38FE2B78-D98C-4664-87D3-D95508D4E49D}"/>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33C9E98-7EE0-45E6-B8B4-A35F6DC98C8C}" type="slidenum">
              <a:rPr lang="en-US" altLang="en-US"/>
              <a:pPr/>
              <a:t>2</a:t>
            </a:fld>
            <a:endParaRPr lang="en-US" altLang="en-US"/>
          </a:p>
        </p:txBody>
      </p:sp>
      <p:sp>
        <p:nvSpPr>
          <p:cNvPr id="19459" name="Rectangle 2">
            <a:extLst>
              <a:ext uri="{FF2B5EF4-FFF2-40B4-BE49-F238E27FC236}">
                <a16:creationId xmlns:a16="http://schemas.microsoft.com/office/drawing/2014/main" id="{54BE171A-6A9A-4109-9F48-853149598CCC}"/>
              </a:ext>
            </a:extLst>
          </p:cNvPr>
          <p:cNvSpPr>
            <a:spLocks noGrp="1" noChangeArrowheads="1"/>
          </p:cNvSpPr>
          <p:nvPr>
            <p:ph type="title"/>
          </p:nvPr>
        </p:nvSpPr>
        <p:spPr/>
        <p:txBody>
          <a:bodyPr/>
          <a:lstStyle/>
          <a:p>
            <a:pPr eaLnBrk="1" hangingPunct="1"/>
            <a:r>
              <a:rPr lang="en-US" altLang="en-US" dirty="0"/>
              <a:t>Outline…</a:t>
            </a:r>
          </a:p>
        </p:txBody>
      </p:sp>
      <p:sp>
        <p:nvSpPr>
          <p:cNvPr id="19460" name="Rectangle 3">
            <a:extLst>
              <a:ext uri="{FF2B5EF4-FFF2-40B4-BE49-F238E27FC236}">
                <a16:creationId xmlns:a16="http://schemas.microsoft.com/office/drawing/2014/main" id="{86635447-860C-4DBA-A204-E6A56B6C362D}"/>
              </a:ext>
            </a:extLst>
          </p:cNvPr>
          <p:cNvSpPr>
            <a:spLocks noGrp="1" noChangeArrowheads="1"/>
          </p:cNvSpPr>
          <p:nvPr>
            <p:ph type="body" idx="1"/>
          </p:nvPr>
        </p:nvSpPr>
        <p:spPr/>
        <p:txBody>
          <a:bodyPr>
            <a:normAutofit/>
          </a:bodyPr>
          <a:lstStyle/>
          <a:p>
            <a:pPr eaLnBrk="1" hangingPunct="1">
              <a:lnSpc>
                <a:spcPct val="100000"/>
              </a:lnSpc>
            </a:pPr>
            <a:r>
              <a:rPr lang="en-US" altLang="en-US" sz="3200" dirty="0"/>
              <a:t>Problem-Solving Agents</a:t>
            </a:r>
          </a:p>
          <a:p>
            <a:pPr eaLnBrk="1" hangingPunct="1">
              <a:lnSpc>
                <a:spcPct val="100000"/>
              </a:lnSpc>
            </a:pPr>
            <a:r>
              <a:rPr lang="en-US" altLang="en-US" sz="3200" dirty="0"/>
              <a:t>Problem Types</a:t>
            </a:r>
          </a:p>
          <a:p>
            <a:pPr eaLnBrk="1" hangingPunct="1">
              <a:lnSpc>
                <a:spcPct val="100000"/>
              </a:lnSpc>
            </a:pPr>
            <a:r>
              <a:rPr lang="en-US" altLang="en-US" sz="3200" dirty="0"/>
              <a:t>Problem Formulation</a:t>
            </a:r>
          </a:p>
          <a:p>
            <a:pPr eaLnBrk="1" hangingPunct="1">
              <a:lnSpc>
                <a:spcPct val="100000"/>
              </a:lnSpc>
            </a:pPr>
            <a:r>
              <a:rPr lang="en-US" altLang="en-US" sz="3200" dirty="0"/>
              <a:t>Example Problems</a:t>
            </a:r>
          </a:p>
          <a:p>
            <a:pPr eaLnBrk="1" hangingPunct="1">
              <a:lnSpc>
                <a:spcPct val="100000"/>
              </a:lnSpc>
            </a:pPr>
            <a:r>
              <a:rPr lang="en-US" altLang="en-US" sz="3200" dirty="0"/>
              <a:t>Basic Search Algorithms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B54C842E-8BE4-4644-BA35-11C50CC580F9}"/>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DE4D3E4-C7E9-45E0-BF21-42DF49BB1623}" type="slidenum">
              <a:rPr lang="en-US" altLang="en-US"/>
              <a:pPr/>
              <a:t>20</a:t>
            </a:fld>
            <a:endParaRPr lang="en-US" altLang="en-US"/>
          </a:p>
        </p:txBody>
      </p:sp>
      <p:sp>
        <p:nvSpPr>
          <p:cNvPr id="24579" name="Rectangle 2">
            <a:extLst>
              <a:ext uri="{FF2B5EF4-FFF2-40B4-BE49-F238E27FC236}">
                <a16:creationId xmlns:a16="http://schemas.microsoft.com/office/drawing/2014/main" id="{11DF329C-CFA4-47F3-A072-4FBE28FD8BA6}"/>
              </a:ext>
            </a:extLst>
          </p:cNvPr>
          <p:cNvSpPr>
            <a:spLocks noGrp="1" noChangeArrowheads="1"/>
          </p:cNvSpPr>
          <p:nvPr>
            <p:ph type="title"/>
          </p:nvPr>
        </p:nvSpPr>
        <p:spPr/>
        <p:txBody>
          <a:bodyPr/>
          <a:lstStyle/>
          <a:p>
            <a:r>
              <a:rPr lang="en-US" altLang="en-US" dirty="0"/>
              <a:t>Example: Vacuum World…</a:t>
            </a:r>
          </a:p>
        </p:txBody>
      </p:sp>
      <p:sp>
        <p:nvSpPr>
          <p:cNvPr id="24580" name="Rectangle 3">
            <a:extLst>
              <a:ext uri="{FF2B5EF4-FFF2-40B4-BE49-F238E27FC236}">
                <a16:creationId xmlns:a16="http://schemas.microsoft.com/office/drawing/2014/main" id="{D5B77A6C-0F39-420C-8312-0AD515605207}"/>
              </a:ext>
            </a:extLst>
          </p:cNvPr>
          <p:cNvSpPr>
            <a:spLocks noGrp="1" noChangeArrowheads="1"/>
          </p:cNvSpPr>
          <p:nvPr>
            <p:ph type="body" idx="1"/>
          </p:nvPr>
        </p:nvSpPr>
        <p:spPr>
          <a:xfrm>
            <a:off x="599089" y="1291771"/>
            <a:ext cx="5105972" cy="4678106"/>
          </a:xfrm>
        </p:spPr>
        <p:txBody>
          <a:bodyPr>
            <a:normAutofit/>
          </a:bodyPr>
          <a:lstStyle/>
          <a:p>
            <a:pPr>
              <a:lnSpc>
                <a:spcPct val="110000"/>
              </a:lnSpc>
            </a:pPr>
            <a:r>
              <a:rPr lang="en-US" altLang="en-US" sz="3000" dirty="0"/>
              <a:t>Contingency…</a:t>
            </a:r>
          </a:p>
          <a:p>
            <a:pPr lvl="1">
              <a:lnSpc>
                <a:spcPct val="110000"/>
              </a:lnSpc>
            </a:pPr>
            <a:r>
              <a:rPr lang="en-US" altLang="en-US" sz="2600" dirty="0"/>
              <a:t>Nondeterministic: “Remove” May Dirty a Clean Carpet</a:t>
            </a:r>
          </a:p>
          <a:p>
            <a:pPr lvl="1">
              <a:lnSpc>
                <a:spcPct val="110000"/>
              </a:lnSpc>
            </a:pPr>
            <a:r>
              <a:rPr lang="en-US" altLang="en-US" sz="2600" dirty="0"/>
              <a:t>Partially Observable: Location, Dirt at Current Location.</a:t>
            </a:r>
          </a:p>
          <a:p>
            <a:pPr lvl="1">
              <a:lnSpc>
                <a:spcPct val="110000"/>
              </a:lnSpc>
            </a:pPr>
            <a:r>
              <a:rPr lang="en-US" altLang="en-US" sz="2600" dirty="0"/>
              <a:t>Percept: [L, Clean], i.e., Start In #5 Or #7</a:t>
            </a:r>
          </a:p>
          <a:p>
            <a:pPr>
              <a:lnSpc>
                <a:spcPct val="110000"/>
              </a:lnSpc>
            </a:pPr>
            <a:r>
              <a:rPr lang="en-US" altLang="en-US" sz="3000" dirty="0"/>
              <a:t>Solution? </a:t>
            </a:r>
          </a:p>
        </p:txBody>
      </p:sp>
      <p:pic>
        <p:nvPicPr>
          <p:cNvPr id="2" name="Picture 1">
            <a:extLst>
              <a:ext uri="{FF2B5EF4-FFF2-40B4-BE49-F238E27FC236}">
                <a16:creationId xmlns:a16="http://schemas.microsoft.com/office/drawing/2014/main" id="{185D391B-E7D7-4170-8B3F-CC7B6AB2DB3B}"/>
              </a:ext>
            </a:extLst>
          </p:cNvPr>
          <p:cNvPicPr>
            <a:picLocks noChangeAspect="1"/>
          </p:cNvPicPr>
          <p:nvPr/>
        </p:nvPicPr>
        <p:blipFill>
          <a:blip r:embed="rId2"/>
          <a:stretch>
            <a:fillRect/>
          </a:stretch>
        </p:blipFill>
        <p:spPr>
          <a:xfrm>
            <a:off x="6095999" y="1640740"/>
            <a:ext cx="5294243" cy="4447493"/>
          </a:xfrm>
          <a:prstGeom prst="rect">
            <a:avLst/>
          </a:prstGeom>
        </p:spPr>
      </p:pic>
    </p:spTree>
    <p:extLst>
      <p:ext uri="{BB962C8B-B14F-4D97-AF65-F5344CB8AC3E}">
        <p14:creationId xmlns:p14="http://schemas.microsoft.com/office/powerpoint/2010/main" val="2700989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B54C842E-8BE4-4644-BA35-11C50CC580F9}"/>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DE4D3E4-C7E9-45E0-BF21-42DF49BB1623}" type="slidenum">
              <a:rPr lang="en-US" altLang="en-US"/>
              <a:pPr/>
              <a:t>21</a:t>
            </a:fld>
            <a:endParaRPr lang="en-US" altLang="en-US"/>
          </a:p>
        </p:txBody>
      </p:sp>
      <p:sp>
        <p:nvSpPr>
          <p:cNvPr id="24579" name="Rectangle 2">
            <a:extLst>
              <a:ext uri="{FF2B5EF4-FFF2-40B4-BE49-F238E27FC236}">
                <a16:creationId xmlns:a16="http://schemas.microsoft.com/office/drawing/2014/main" id="{11DF329C-CFA4-47F3-A072-4FBE28FD8BA6}"/>
              </a:ext>
            </a:extLst>
          </p:cNvPr>
          <p:cNvSpPr>
            <a:spLocks noGrp="1" noChangeArrowheads="1"/>
          </p:cNvSpPr>
          <p:nvPr>
            <p:ph type="title"/>
          </p:nvPr>
        </p:nvSpPr>
        <p:spPr/>
        <p:txBody>
          <a:bodyPr/>
          <a:lstStyle/>
          <a:p>
            <a:r>
              <a:rPr lang="en-US" altLang="en-US" dirty="0"/>
              <a:t>Example: Vacuum World…</a:t>
            </a:r>
          </a:p>
        </p:txBody>
      </p:sp>
      <p:sp>
        <p:nvSpPr>
          <p:cNvPr id="24580" name="Rectangle 3">
            <a:extLst>
              <a:ext uri="{FF2B5EF4-FFF2-40B4-BE49-F238E27FC236}">
                <a16:creationId xmlns:a16="http://schemas.microsoft.com/office/drawing/2014/main" id="{D5B77A6C-0F39-420C-8312-0AD515605207}"/>
              </a:ext>
            </a:extLst>
          </p:cNvPr>
          <p:cNvSpPr>
            <a:spLocks noGrp="1" noChangeArrowheads="1"/>
          </p:cNvSpPr>
          <p:nvPr>
            <p:ph type="body" idx="1"/>
          </p:nvPr>
        </p:nvSpPr>
        <p:spPr>
          <a:xfrm>
            <a:off x="599089" y="1248229"/>
            <a:ext cx="5105972" cy="4721648"/>
          </a:xfrm>
        </p:spPr>
        <p:txBody>
          <a:bodyPr>
            <a:normAutofit fontScale="92500"/>
          </a:bodyPr>
          <a:lstStyle/>
          <a:p>
            <a:pPr>
              <a:lnSpc>
                <a:spcPct val="110000"/>
              </a:lnSpc>
            </a:pPr>
            <a:r>
              <a:rPr lang="en-US" altLang="en-US" sz="3200" dirty="0"/>
              <a:t>Contingency…</a:t>
            </a:r>
          </a:p>
          <a:p>
            <a:pPr lvl="1">
              <a:lnSpc>
                <a:spcPct val="110000"/>
              </a:lnSpc>
            </a:pPr>
            <a:r>
              <a:rPr lang="en-US" altLang="en-US" sz="2800" dirty="0"/>
              <a:t>Nondeterministic: Remove May Dirty a Clean Carpet</a:t>
            </a:r>
          </a:p>
          <a:p>
            <a:pPr lvl="1">
              <a:lnSpc>
                <a:spcPct val="110000"/>
              </a:lnSpc>
            </a:pPr>
            <a:r>
              <a:rPr lang="en-US" altLang="en-US" sz="2800" dirty="0"/>
              <a:t>Partially Observable: Location, Dirt at Current Location.</a:t>
            </a:r>
          </a:p>
          <a:p>
            <a:pPr lvl="1">
              <a:lnSpc>
                <a:spcPct val="110000"/>
              </a:lnSpc>
            </a:pPr>
            <a:r>
              <a:rPr lang="en-US" altLang="en-US" sz="2800" dirty="0"/>
              <a:t>Percept: [L, Clean], i.e., Start in #5 Or #7</a:t>
            </a:r>
          </a:p>
          <a:p>
            <a:pPr>
              <a:lnSpc>
                <a:spcPct val="110000"/>
              </a:lnSpc>
            </a:pPr>
            <a:r>
              <a:rPr lang="en-US" altLang="en-US" sz="3200" dirty="0"/>
              <a:t>Solution?...</a:t>
            </a:r>
          </a:p>
          <a:p>
            <a:pPr>
              <a:lnSpc>
                <a:spcPct val="110000"/>
              </a:lnSpc>
            </a:pPr>
            <a:r>
              <a:rPr lang="en-US" altLang="en-US" sz="3200" dirty="0"/>
              <a:t>[Right, If Dirt Then Remove]</a:t>
            </a:r>
          </a:p>
        </p:txBody>
      </p:sp>
      <p:pic>
        <p:nvPicPr>
          <p:cNvPr id="2" name="Picture 1">
            <a:extLst>
              <a:ext uri="{FF2B5EF4-FFF2-40B4-BE49-F238E27FC236}">
                <a16:creationId xmlns:a16="http://schemas.microsoft.com/office/drawing/2014/main" id="{185D391B-E7D7-4170-8B3F-CC7B6AB2DB3B}"/>
              </a:ext>
            </a:extLst>
          </p:cNvPr>
          <p:cNvPicPr>
            <a:picLocks noChangeAspect="1"/>
          </p:cNvPicPr>
          <p:nvPr/>
        </p:nvPicPr>
        <p:blipFill>
          <a:blip r:embed="rId2"/>
          <a:stretch>
            <a:fillRect/>
          </a:stretch>
        </p:blipFill>
        <p:spPr>
          <a:xfrm>
            <a:off x="6095999" y="1640740"/>
            <a:ext cx="5294243" cy="4447493"/>
          </a:xfrm>
          <a:prstGeom prst="rect">
            <a:avLst/>
          </a:prstGeom>
        </p:spPr>
      </p:pic>
    </p:spTree>
    <p:extLst>
      <p:ext uri="{BB962C8B-B14F-4D97-AF65-F5344CB8AC3E}">
        <p14:creationId xmlns:p14="http://schemas.microsoft.com/office/powerpoint/2010/main" val="973452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Well-Defined Problems – Part 1…</a:t>
            </a:r>
          </a:p>
        </p:txBody>
      </p:sp>
      <p:sp>
        <p:nvSpPr>
          <p:cNvPr id="3" name="Content Placeholder 2"/>
          <p:cNvSpPr>
            <a:spLocks noGrp="1"/>
          </p:cNvSpPr>
          <p:nvPr>
            <p:ph idx="1"/>
          </p:nvPr>
        </p:nvSpPr>
        <p:spPr>
          <a:xfrm>
            <a:off x="599090" y="1327355"/>
            <a:ext cx="10993816" cy="4642521"/>
          </a:xfrm>
        </p:spPr>
        <p:txBody>
          <a:bodyPr>
            <a:normAutofit fontScale="85000" lnSpcReduction="20000"/>
          </a:bodyPr>
          <a:lstStyle/>
          <a:p>
            <a:pPr>
              <a:lnSpc>
                <a:spcPct val="120000"/>
              </a:lnSpc>
            </a:pPr>
            <a:r>
              <a:rPr lang="en-US" dirty="0"/>
              <a:t>A Problem is Really a Collection of Information That the Agent Will Use to Decide What to Do…</a:t>
            </a:r>
          </a:p>
          <a:p>
            <a:pPr>
              <a:lnSpc>
                <a:spcPct val="120000"/>
              </a:lnSpc>
            </a:pPr>
            <a:r>
              <a:rPr lang="en-US" dirty="0"/>
              <a:t>Basic Elements of a Problem Definition Are the States and Actions…</a:t>
            </a:r>
          </a:p>
          <a:p>
            <a:pPr lvl="1">
              <a:lnSpc>
                <a:spcPct val="120000"/>
              </a:lnSpc>
            </a:pPr>
            <a:r>
              <a:rPr lang="en-US" b="1" i="1" dirty="0"/>
              <a:t>Initial State:  </a:t>
            </a:r>
            <a:r>
              <a:rPr lang="en-US" dirty="0"/>
              <a:t>the State that the Agent Knows Itself To Be In…</a:t>
            </a:r>
          </a:p>
          <a:p>
            <a:pPr lvl="1">
              <a:lnSpc>
                <a:spcPct val="120000"/>
              </a:lnSpc>
            </a:pPr>
            <a:r>
              <a:rPr lang="en-US" dirty="0"/>
              <a:t>Set of Possible Actions Available to the Agent. ..</a:t>
            </a:r>
          </a:p>
          <a:p>
            <a:pPr lvl="1">
              <a:lnSpc>
                <a:spcPct val="120000"/>
              </a:lnSpc>
            </a:pPr>
            <a:r>
              <a:rPr lang="en-US" b="1" i="1" dirty="0"/>
              <a:t>Operator</a:t>
            </a:r>
            <a:r>
              <a:rPr lang="en-US" dirty="0"/>
              <a:t>:  Is Used to Denote the Description of an Action in Terms of Which State Will Be Reached By Carrying Out the Action in a Particular State…</a:t>
            </a:r>
          </a:p>
          <a:p>
            <a:pPr>
              <a:lnSpc>
                <a:spcPct val="120000"/>
              </a:lnSpc>
            </a:pPr>
            <a:r>
              <a:rPr lang="en-US" dirty="0"/>
              <a:t>State Space of the Problem: Set of All States Reachable From the Initial State By Any Sequence of Actions…</a:t>
            </a:r>
          </a:p>
          <a:p>
            <a:pPr>
              <a:lnSpc>
                <a:spcPct val="120000"/>
              </a:lnSpc>
            </a:pPr>
            <a:r>
              <a:rPr lang="en-US" dirty="0"/>
              <a:t>A Path in the State Space is Simply Any Sequence of Actions Leading From One State to Another. ..</a:t>
            </a:r>
          </a:p>
        </p:txBody>
      </p:sp>
    </p:spTree>
    <p:extLst>
      <p:ext uri="{BB962C8B-B14F-4D97-AF65-F5344CB8AC3E}">
        <p14:creationId xmlns:p14="http://schemas.microsoft.com/office/powerpoint/2010/main" val="3561543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Well-Defined Problems – Part 2…</a:t>
            </a:r>
          </a:p>
        </p:txBody>
      </p:sp>
      <p:sp>
        <p:nvSpPr>
          <p:cNvPr id="3" name="Content Placeholder 2"/>
          <p:cNvSpPr>
            <a:spLocks noGrp="1"/>
          </p:cNvSpPr>
          <p:nvPr>
            <p:ph idx="1"/>
          </p:nvPr>
        </p:nvSpPr>
        <p:spPr>
          <a:xfrm>
            <a:off x="599090" y="1253613"/>
            <a:ext cx="10993816" cy="4716263"/>
          </a:xfrm>
        </p:spPr>
        <p:txBody>
          <a:bodyPr>
            <a:normAutofit fontScale="85000" lnSpcReduction="10000"/>
          </a:bodyPr>
          <a:lstStyle/>
          <a:p>
            <a:pPr>
              <a:lnSpc>
                <a:spcPct val="120000"/>
              </a:lnSpc>
            </a:pPr>
            <a:r>
              <a:rPr lang="en-US" sz="2400" dirty="0"/>
              <a:t>The Goal Test Can Apply To A Single State Description To Determine If It Is A Goal State…</a:t>
            </a:r>
          </a:p>
          <a:p>
            <a:pPr>
              <a:lnSpc>
                <a:spcPct val="120000"/>
              </a:lnSpc>
            </a:pPr>
            <a:r>
              <a:rPr lang="en-US" sz="2400" dirty="0"/>
              <a:t>If There Is An </a:t>
            </a:r>
            <a:r>
              <a:rPr lang="en-US" sz="2400" b="1" dirty="0"/>
              <a:t>Explicit</a:t>
            </a:r>
            <a:r>
              <a:rPr lang="en-US" sz="2400" dirty="0"/>
              <a:t> Set of Possible Goal States, the Test Simply Checks To See If We Have Reached One of Them…</a:t>
            </a:r>
          </a:p>
          <a:p>
            <a:pPr>
              <a:lnSpc>
                <a:spcPct val="120000"/>
              </a:lnSpc>
            </a:pPr>
            <a:r>
              <a:rPr lang="en-US" sz="2400" dirty="0"/>
              <a:t>Sometimes the Goal Is </a:t>
            </a:r>
            <a:r>
              <a:rPr lang="en-US" sz="2400" b="1" dirty="0"/>
              <a:t>Implicit</a:t>
            </a:r>
            <a:r>
              <a:rPr lang="en-US" sz="2400" dirty="0"/>
              <a:t> (i.e., Specified By An Abstract Property) Rather Than Explicit…</a:t>
            </a:r>
          </a:p>
          <a:p>
            <a:pPr lvl="1">
              <a:lnSpc>
                <a:spcPct val="120000"/>
              </a:lnSpc>
            </a:pPr>
            <a:r>
              <a:rPr lang="en-US" sz="2100" dirty="0"/>
              <a:t>For Example, In Chess, the Goal Is To Reach A State Called "Checkmate," Where the Opponent's King Can Be Captured On the Next Move No Matter What the Opponent Does…</a:t>
            </a:r>
          </a:p>
          <a:p>
            <a:pPr>
              <a:lnSpc>
                <a:spcPct val="120000"/>
              </a:lnSpc>
            </a:pPr>
            <a:r>
              <a:rPr lang="en-US" sz="2400" dirty="0"/>
              <a:t>It May Be the Case That One Solution Is Preferable To Another, Even Though They Both Reach the Goal…For Example, One Path Has Fewer Or Less Costly Actions…</a:t>
            </a:r>
          </a:p>
          <a:p>
            <a:pPr>
              <a:lnSpc>
                <a:spcPct val="120000"/>
              </a:lnSpc>
            </a:pPr>
            <a:r>
              <a:rPr lang="en-US" sz="2400" dirty="0"/>
              <a:t>Path Cost Assigns A Cost To A Path…the Sum of the Costs of the Individual Actions Along the Path…</a:t>
            </a:r>
          </a:p>
          <a:p>
            <a:pPr>
              <a:lnSpc>
                <a:spcPct val="120000"/>
              </a:lnSpc>
            </a:pPr>
            <a:r>
              <a:rPr lang="en-US" sz="2400" dirty="0"/>
              <a:t>Ultimately, a Problem is Defined By the Initial State (or “Set of States” in a Multiple States Problem), the Operator Set, the Goal Test, and Path Cost…</a:t>
            </a:r>
          </a:p>
        </p:txBody>
      </p:sp>
    </p:spTree>
    <p:extLst>
      <p:ext uri="{BB962C8B-B14F-4D97-AF65-F5344CB8AC3E}">
        <p14:creationId xmlns:p14="http://schemas.microsoft.com/office/powerpoint/2010/main" val="3533840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Search Effectiveness…</a:t>
            </a:r>
          </a:p>
        </p:txBody>
      </p:sp>
      <p:sp>
        <p:nvSpPr>
          <p:cNvPr id="3" name="Content Placeholder 2"/>
          <p:cNvSpPr>
            <a:spLocks noGrp="1"/>
          </p:cNvSpPr>
          <p:nvPr>
            <p:ph idx="1"/>
          </p:nvPr>
        </p:nvSpPr>
        <p:spPr>
          <a:xfrm>
            <a:off x="599090" y="1471448"/>
            <a:ext cx="10993816" cy="4215674"/>
          </a:xfrm>
        </p:spPr>
        <p:txBody>
          <a:bodyPr>
            <a:normAutofit fontScale="92500" lnSpcReduction="10000"/>
          </a:bodyPr>
          <a:lstStyle/>
          <a:p>
            <a:pPr marL="514350" indent="-514350">
              <a:lnSpc>
                <a:spcPct val="100000"/>
              </a:lnSpc>
              <a:buFont typeface="+mj-lt"/>
              <a:buAutoNum type="arabicPeriod"/>
            </a:pPr>
            <a:r>
              <a:rPr lang="en-US" sz="3200" b="1" dirty="0"/>
              <a:t>Complete: </a:t>
            </a:r>
            <a:r>
              <a:rPr lang="en-US" sz="3200" dirty="0"/>
              <a:t>Is the Search Guaranteed to Find a Solution When There Is One?...</a:t>
            </a:r>
          </a:p>
          <a:p>
            <a:pPr marL="514350" indent="-514350">
              <a:lnSpc>
                <a:spcPct val="100000"/>
              </a:lnSpc>
              <a:buFont typeface="+mj-lt"/>
              <a:buAutoNum type="arabicPeriod"/>
            </a:pPr>
            <a:r>
              <a:rPr lang="en-US" sz="3200" b="1" dirty="0"/>
              <a:t>Time: </a:t>
            </a:r>
            <a:r>
              <a:rPr lang="en-US" sz="3200" dirty="0"/>
              <a:t>How Long Does It Take to Find a Solution</a:t>
            </a:r>
          </a:p>
          <a:p>
            <a:pPr marL="514350" indent="-514350">
              <a:lnSpc>
                <a:spcPct val="100000"/>
              </a:lnSpc>
              <a:buFont typeface="+mj-lt"/>
              <a:buAutoNum type="arabicPeriod"/>
            </a:pPr>
            <a:r>
              <a:rPr lang="en-US" sz="3200" b="1" dirty="0"/>
              <a:t>Space: </a:t>
            </a:r>
            <a:r>
              <a:rPr lang="en-US" sz="3200" dirty="0"/>
              <a:t>How Much Memory Does It Need to Perform the Search?...</a:t>
            </a:r>
          </a:p>
          <a:p>
            <a:pPr marL="514350" indent="-514350">
              <a:lnSpc>
                <a:spcPct val="100000"/>
              </a:lnSpc>
              <a:buFont typeface="+mj-lt"/>
              <a:buAutoNum type="arabicPeriod"/>
            </a:pPr>
            <a:r>
              <a:rPr lang="en-US" sz="3200" b="1" dirty="0"/>
              <a:t>Optimal: </a:t>
            </a:r>
            <a:r>
              <a:rPr lang="en-US" sz="3200" dirty="0"/>
              <a:t>Does the Strategy Find the Highest-Quality Solution When There Are Several Different Solutions?...</a:t>
            </a:r>
          </a:p>
          <a:p>
            <a:pPr marL="514350" indent="-514350">
              <a:lnSpc>
                <a:spcPct val="100000"/>
              </a:lnSpc>
              <a:buFont typeface="+mj-lt"/>
              <a:buAutoNum type="arabicPeriod"/>
            </a:pPr>
            <a:r>
              <a:rPr lang="en-US" sz="3200" b="1" dirty="0"/>
              <a:t>Cost Effective: </a:t>
            </a:r>
            <a:r>
              <a:rPr lang="en-US" sz="3200" dirty="0"/>
              <a:t>What Is the Search Cost (Time and Memory) Required To Find a Solution?...To Find the BEST Solution?...</a:t>
            </a:r>
            <a:endParaRPr lang="en-US" sz="2800" dirty="0"/>
          </a:p>
        </p:txBody>
      </p:sp>
    </p:spTree>
    <p:extLst>
      <p:ext uri="{BB962C8B-B14F-4D97-AF65-F5344CB8AC3E}">
        <p14:creationId xmlns:p14="http://schemas.microsoft.com/office/powerpoint/2010/main" val="2524801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28DD5-8559-437F-BF24-6AB2EBFEEF1B}"/>
              </a:ext>
            </a:extLst>
          </p:cNvPr>
          <p:cNvSpPr>
            <a:spLocks noGrp="1"/>
          </p:cNvSpPr>
          <p:nvPr>
            <p:ph type="title"/>
          </p:nvPr>
        </p:nvSpPr>
        <p:spPr/>
        <p:txBody>
          <a:bodyPr/>
          <a:lstStyle/>
          <a:p>
            <a:r>
              <a:rPr lang="en-US" dirty="0"/>
              <a:t>Abstraction…</a:t>
            </a:r>
          </a:p>
        </p:txBody>
      </p:sp>
      <p:sp>
        <p:nvSpPr>
          <p:cNvPr id="3" name="Content Placeholder 2">
            <a:extLst>
              <a:ext uri="{FF2B5EF4-FFF2-40B4-BE49-F238E27FC236}">
                <a16:creationId xmlns:a16="http://schemas.microsoft.com/office/drawing/2014/main" id="{4A020021-1918-43F9-889C-224442070D4C}"/>
              </a:ext>
            </a:extLst>
          </p:cNvPr>
          <p:cNvSpPr>
            <a:spLocks noGrp="1"/>
          </p:cNvSpPr>
          <p:nvPr>
            <p:ph idx="1"/>
          </p:nvPr>
        </p:nvSpPr>
        <p:spPr/>
        <p:txBody>
          <a:bodyPr>
            <a:normAutofit/>
          </a:bodyPr>
          <a:lstStyle/>
          <a:p>
            <a:pPr>
              <a:lnSpc>
                <a:spcPct val="100000"/>
              </a:lnSpc>
            </a:pPr>
            <a:r>
              <a:rPr lang="en-US" sz="3200" dirty="0"/>
              <a:t>Removing Detail From a Description is Referred to as Abstraction…</a:t>
            </a:r>
          </a:p>
          <a:p>
            <a:pPr>
              <a:lnSpc>
                <a:spcPct val="100000"/>
              </a:lnSpc>
            </a:pPr>
            <a:r>
              <a:rPr lang="en-US" sz="3200" dirty="0"/>
              <a:t>For Example:</a:t>
            </a:r>
          </a:p>
          <a:p>
            <a:pPr lvl="1">
              <a:lnSpc>
                <a:spcPct val="100000"/>
              </a:lnSpc>
            </a:pPr>
            <a:r>
              <a:rPr lang="en-US" sz="2800" dirty="0"/>
              <a:t>“Driving a Car” is an Abstraction of All the Detail That Goes Into Actually Driving a Car…</a:t>
            </a:r>
          </a:p>
          <a:p>
            <a:pPr lvl="1">
              <a:lnSpc>
                <a:spcPct val="100000"/>
              </a:lnSpc>
            </a:pPr>
            <a:r>
              <a:rPr lang="en-US" sz="2800" dirty="0"/>
              <a:t>“Taking a Class” is an Abstraction of All the Detail That Goes Into Actually Taking a Class…</a:t>
            </a:r>
          </a:p>
        </p:txBody>
      </p:sp>
    </p:spTree>
    <p:extLst>
      <p:ext uri="{BB962C8B-B14F-4D97-AF65-F5344CB8AC3E}">
        <p14:creationId xmlns:p14="http://schemas.microsoft.com/office/powerpoint/2010/main" val="2373061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a:extLst>
              <a:ext uri="{FF2B5EF4-FFF2-40B4-BE49-F238E27FC236}">
                <a16:creationId xmlns:a16="http://schemas.microsoft.com/office/drawing/2014/main" id="{8F35FB2B-6015-4BDF-A543-1AC57A78D81A}"/>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61C9DD1-BAAB-4722-95BE-595A1DC812D9}" type="slidenum">
              <a:rPr lang="en-US" altLang="en-US"/>
              <a:pPr/>
              <a:t>26</a:t>
            </a:fld>
            <a:endParaRPr lang="en-US" altLang="en-US"/>
          </a:p>
        </p:txBody>
      </p:sp>
      <p:sp>
        <p:nvSpPr>
          <p:cNvPr id="31747" name="Rectangle 2">
            <a:extLst>
              <a:ext uri="{FF2B5EF4-FFF2-40B4-BE49-F238E27FC236}">
                <a16:creationId xmlns:a16="http://schemas.microsoft.com/office/drawing/2014/main" id="{709FA26E-A114-4245-9EBB-41AEF89027B0}"/>
              </a:ext>
            </a:extLst>
          </p:cNvPr>
          <p:cNvSpPr>
            <a:spLocks noGrp="1" noChangeArrowheads="1"/>
          </p:cNvSpPr>
          <p:nvPr>
            <p:ph type="title"/>
          </p:nvPr>
        </p:nvSpPr>
        <p:spPr/>
        <p:txBody>
          <a:bodyPr/>
          <a:lstStyle/>
          <a:p>
            <a:pPr eaLnBrk="1" hangingPunct="1"/>
            <a:r>
              <a:rPr lang="en-US" altLang="en-US" sz="4000" dirty="0"/>
              <a:t>Vacuum World State Space Graph…</a:t>
            </a:r>
          </a:p>
        </p:txBody>
      </p:sp>
      <p:sp>
        <p:nvSpPr>
          <p:cNvPr id="31748" name="Rectangle 3">
            <a:extLst>
              <a:ext uri="{FF2B5EF4-FFF2-40B4-BE49-F238E27FC236}">
                <a16:creationId xmlns:a16="http://schemas.microsoft.com/office/drawing/2014/main" id="{2F5E78D8-4FCC-4678-A0D3-837EC0271EC6}"/>
              </a:ext>
            </a:extLst>
          </p:cNvPr>
          <p:cNvSpPr>
            <a:spLocks noGrp="1" noChangeArrowheads="1"/>
          </p:cNvSpPr>
          <p:nvPr>
            <p:ph type="body" idx="1"/>
          </p:nvPr>
        </p:nvSpPr>
        <p:spPr>
          <a:xfrm>
            <a:off x="599090" y="1471448"/>
            <a:ext cx="3475953" cy="4498428"/>
          </a:xfrm>
        </p:spPr>
        <p:txBody>
          <a:bodyPr>
            <a:normAutofit/>
          </a:bodyPr>
          <a:lstStyle/>
          <a:p>
            <a:pPr eaLnBrk="1" hangingPunct="1">
              <a:lnSpc>
                <a:spcPct val="100000"/>
              </a:lnSpc>
            </a:pPr>
            <a:r>
              <a:rPr lang="en-US" altLang="en-US" b="1" dirty="0"/>
              <a:t>States?... </a:t>
            </a:r>
          </a:p>
          <a:p>
            <a:pPr eaLnBrk="1" hangingPunct="1">
              <a:lnSpc>
                <a:spcPct val="100000"/>
              </a:lnSpc>
            </a:pPr>
            <a:r>
              <a:rPr lang="en-US" altLang="en-US" b="1" dirty="0"/>
              <a:t>Actions?...</a:t>
            </a:r>
          </a:p>
          <a:p>
            <a:pPr eaLnBrk="1" hangingPunct="1">
              <a:lnSpc>
                <a:spcPct val="100000"/>
              </a:lnSpc>
            </a:pPr>
            <a:r>
              <a:rPr lang="en-US" altLang="en-US" b="1" dirty="0"/>
              <a:t>Goal Test?...</a:t>
            </a:r>
          </a:p>
          <a:p>
            <a:pPr eaLnBrk="1" hangingPunct="1">
              <a:lnSpc>
                <a:spcPct val="100000"/>
              </a:lnSpc>
            </a:pPr>
            <a:r>
              <a:rPr lang="en-US" altLang="en-US" b="1" dirty="0"/>
              <a:t>Path Cost?...</a:t>
            </a:r>
          </a:p>
        </p:txBody>
      </p:sp>
      <p:pic>
        <p:nvPicPr>
          <p:cNvPr id="31749" name="Picture 4" descr="vacuum2-paths">
            <a:extLst>
              <a:ext uri="{FF2B5EF4-FFF2-40B4-BE49-F238E27FC236}">
                <a16:creationId xmlns:a16="http://schemas.microsoft.com/office/drawing/2014/main" id="{406E15BD-91AD-41D0-A8FC-F8766328A9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5043" y="1471449"/>
            <a:ext cx="7717186" cy="44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9" name="Picture 4" descr="vacuum2-paths">
            <a:extLst>
              <a:ext uri="{FF2B5EF4-FFF2-40B4-BE49-F238E27FC236}">
                <a16:creationId xmlns:a16="http://schemas.microsoft.com/office/drawing/2014/main" id="{406E15BD-91AD-41D0-A8FC-F8766328A9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5043" y="1471449"/>
            <a:ext cx="7717186" cy="44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6" name="Slide Number Placeholder 5">
            <a:extLst>
              <a:ext uri="{FF2B5EF4-FFF2-40B4-BE49-F238E27FC236}">
                <a16:creationId xmlns:a16="http://schemas.microsoft.com/office/drawing/2014/main" id="{8F35FB2B-6015-4BDF-A543-1AC57A78D81A}"/>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61C9DD1-BAAB-4722-95BE-595A1DC812D9}" type="slidenum">
              <a:rPr lang="en-US" altLang="en-US"/>
              <a:pPr/>
              <a:t>27</a:t>
            </a:fld>
            <a:endParaRPr lang="en-US" altLang="en-US"/>
          </a:p>
        </p:txBody>
      </p:sp>
      <p:sp>
        <p:nvSpPr>
          <p:cNvPr id="31747" name="Rectangle 2">
            <a:extLst>
              <a:ext uri="{FF2B5EF4-FFF2-40B4-BE49-F238E27FC236}">
                <a16:creationId xmlns:a16="http://schemas.microsoft.com/office/drawing/2014/main" id="{709FA26E-A114-4245-9EBB-41AEF89027B0}"/>
              </a:ext>
            </a:extLst>
          </p:cNvPr>
          <p:cNvSpPr>
            <a:spLocks noGrp="1" noChangeArrowheads="1"/>
          </p:cNvSpPr>
          <p:nvPr>
            <p:ph type="title"/>
          </p:nvPr>
        </p:nvSpPr>
        <p:spPr/>
        <p:txBody>
          <a:bodyPr/>
          <a:lstStyle/>
          <a:p>
            <a:pPr eaLnBrk="1" hangingPunct="1"/>
            <a:r>
              <a:rPr lang="en-US" altLang="en-US" sz="4000" dirty="0"/>
              <a:t>Vacuum World State Space Graph…</a:t>
            </a:r>
          </a:p>
        </p:txBody>
      </p:sp>
      <p:sp>
        <p:nvSpPr>
          <p:cNvPr id="31748" name="Rectangle 3">
            <a:extLst>
              <a:ext uri="{FF2B5EF4-FFF2-40B4-BE49-F238E27FC236}">
                <a16:creationId xmlns:a16="http://schemas.microsoft.com/office/drawing/2014/main" id="{2F5E78D8-4FCC-4678-A0D3-837EC0271EC6}"/>
              </a:ext>
            </a:extLst>
          </p:cNvPr>
          <p:cNvSpPr>
            <a:spLocks noGrp="1" noChangeArrowheads="1"/>
          </p:cNvSpPr>
          <p:nvPr>
            <p:ph type="body" idx="1"/>
          </p:nvPr>
        </p:nvSpPr>
        <p:spPr>
          <a:xfrm>
            <a:off x="599090" y="1237785"/>
            <a:ext cx="4194136" cy="4732091"/>
          </a:xfrm>
        </p:spPr>
        <p:txBody>
          <a:bodyPr>
            <a:normAutofit/>
          </a:bodyPr>
          <a:lstStyle/>
          <a:p>
            <a:pPr eaLnBrk="1" hangingPunct="1">
              <a:lnSpc>
                <a:spcPct val="100000"/>
              </a:lnSpc>
            </a:pPr>
            <a:r>
              <a:rPr lang="en-US" altLang="en-US" sz="2400" b="1" dirty="0"/>
              <a:t>States?...</a:t>
            </a:r>
          </a:p>
          <a:p>
            <a:pPr lvl="1">
              <a:lnSpc>
                <a:spcPct val="100000"/>
              </a:lnSpc>
            </a:pPr>
            <a:r>
              <a:rPr lang="en-US" altLang="en-US" sz="2000" dirty="0"/>
              <a:t>Dirt, Clean, and Robot Location…</a:t>
            </a:r>
          </a:p>
          <a:p>
            <a:pPr eaLnBrk="1" hangingPunct="1">
              <a:lnSpc>
                <a:spcPct val="100000"/>
              </a:lnSpc>
            </a:pPr>
            <a:r>
              <a:rPr lang="en-US" altLang="en-US" sz="2400" b="1" dirty="0"/>
              <a:t>Actions?...</a:t>
            </a:r>
          </a:p>
          <a:p>
            <a:pPr lvl="1">
              <a:lnSpc>
                <a:spcPct val="100000"/>
              </a:lnSpc>
            </a:pPr>
            <a:r>
              <a:rPr lang="en-US" altLang="en-US" sz="2000" dirty="0"/>
              <a:t>Left, Right, Remove…</a:t>
            </a:r>
          </a:p>
          <a:p>
            <a:pPr eaLnBrk="1" hangingPunct="1">
              <a:lnSpc>
                <a:spcPct val="100000"/>
              </a:lnSpc>
            </a:pPr>
            <a:r>
              <a:rPr lang="en-US" altLang="en-US" sz="2400" b="1" dirty="0"/>
              <a:t>Goal Test?...</a:t>
            </a:r>
          </a:p>
          <a:p>
            <a:pPr lvl="1">
              <a:lnSpc>
                <a:spcPct val="100000"/>
              </a:lnSpc>
            </a:pPr>
            <a:r>
              <a:rPr lang="en-US" altLang="en-US" sz="2000" dirty="0"/>
              <a:t>No Dirt at All Locations…</a:t>
            </a:r>
          </a:p>
          <a:p>
            <a:pPr eaLnBrk="1" hangingPunct="1">
              <a:lnSpc>
                <a:spcPct val="100000"/>
              </a:lnSpc>
            </a:pPr>
            <a:r>
              <a:rPr lang="en-US" altLang="en-US" sz="2400" b="1" dirty="0"/>
              <a:t>Path Cost?...</a:t>
            </a:r>
          </a:p>
          <a:p>
            <a:pPr lvl="1">
              <a:lnSpc>
                <a:spcPct val="100000"/>
              </a:lnSpc>
            </a:pPr>
            <a:r>
              <a:rPr lang="en-US" altLang="en-US" sz="2000" dirty="0"/>
              <a:t>1 Per Action…Move…That Is, the Path Cost is the Length of the Path…</a:t>
            </a:r>
          </a:p>
        </p:txBody>
      </p:sp>
    </p:spTree>
    <p:extLst>
      <p:ext uri="{BB962C8B-B14F-4D97-AF65-F5344CB8AC3E}">
        <p14:creationId xmlns:p14="http://schemas.microsoft.com/office/powerpoint/2010/main" val="418214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8">
                                            <p:txEl>
                                              <p:pRg st="1" end="1"/>
                                            </p:txEl>
                                          </p:spTgt>
                                        </p:tgtEl>
                                        <p:attrNameLst>
                                          <p:attrName>style.visibility</p:attrName>
                                        </p:attrNameLst>
                                      </p:cBhvr>
                                      <p:to>
                                        <p:strVal val="visible"/>
                                      </p:to>
                                    </p:set>
                                    <p:anim calcmode="lin" valueType="num">
                                      <p:cBhvr additive="base">
                                        <p:cTn id="7" dur="500" fill="hold"/>
                                        <p:tgtEl>
                                          <p:spTgt spid="3174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748">
                                            <p:txEl>
                                              <p:pRg st="3" end="3"/>
                                            </p:txEl>
                                          </p:spTgt>
                                        </p:tgtEl>
                                        <p:attrNameLst>
                                          <p:attrName>style.visibility</p:attrName>
                                        </p:attrNameLst>
                                      </p:cBhvr>
                                      <p:to>
                                        <p:strVal val="visible"/>
                                      </p:to>
                                    </p:set>
                                    <p:anim calcmode="lin" valueType="num">
                                      <p:cBhvr additive="base">
                                        <p:cTn id="13" dur="500" fill="hold"/>
                                        <p:tgtEl>
                                          <p:spTgt spid="31748">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748">
                                            <p:txEl>
                                              <p:pRg st="5" end="5"/>
                                            </p:txEl>
                                          </p:spTgt>
                                        </p:tgtEl>
                                        <p:attrNameLst>
                                          <p:attrName>style.visibility</p:attrName>
                                        </p:attrNameLst>
                                      </p:cBhvr>
                                      <p:to>
                                        <p:strVal val="visible"/>
                                      </p:to>
                                    </p:set>
                                    <p:anim calcmode="lin" valueType="num">
                                      <p:cBhvr additive="base">
                                        <p:cTn id="19" dur="500" fill="hold"/>
                                        <p:tgtEl>
                                          <p:spTgt spid="31748">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74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748">
                                            <p:txEl>
                                              <p:pRg st="7" end="7"/>
                                            </p:txEl>
                                          </p:spTgt>
                                        </p:tgtEl>
                                        <p:attrNameLst>
                                          <p:attrName>style.visibility</p:attrName>
                                        </p:attrNameLst>
                                      </p:cBhvr>
                                      <p:to>
                                        <p:strVal val="visible"/>
                                      </p:to>
                                    </p:set>
                                    <p:anim calcmode="lin" valueType="num">
                                      <p:cBhvr additive="base">
                                        <p:cTn id="25" dur="500" fill="hold"/>
                                        <p:tgtEl>
                                          <p:spTgt spid="31748">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74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a:extLst>
              <a:ext uri="{FF2B5EF4-FFF2-40B4-BE49-F238E27FC236}">
                <a16:creationId xmlns:a16="http://schemas.microsoft.com/office/drawing/2014/main" id="{771CF2FE-2B7F-4F45-9D18-73A74AA90477}"/>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A625B45-BD98-413B-8ACC-56657A01FF9D}" type="slidenum">
              <a:rPr lang="en-US" altLang="en-US"/>
              <a:pPr/>
              <a:t>28</a:t>
            </a:fld>
            <a:endParaRPr lang="en-US" altLang="en-US"/>
          </a:p>
        </p:txBody>
      </p:sp>
      <p:sp>
        <p:nvSpPr>
          <p:cNvPr id="34819" name="Rectangle 2">
            <a:extLst>
              <a:ext uri="{FF2B5EF4-FFF2-40B4-BE49-F238E27FC236}">
                <a16:creationId xmlns:a16="http://schemas.microsoft.com/office/drawing/2014/main" id="{4FA7D86D-76E5-444E-A0CA-BE9FFDAF9703}"/>
              </a:ext>
            </a:extLst>
          </p:cNvPr>
          <p:cNvSpPr>
            <a:spLocks noGrp="1" noChangeArrowheads="1"/>
          </p:cNvSpPr>
          <p:nvPr>
            <p:ph type="title"/>
          </p:nvPr>
        </p:nvSpPr>
        <p:spPr/>
        <p:txBody>
          <a:bodyPr/>
          <a:lstStyle/>
          <a:p>
            <a:pPr eaLnBrk="1" hangingPunct="1"/>
            <a:r>
              <a:rPr lang="en-US" altLang="en-US" dirty="0"/>
              <a:t>Example: the 8-Puzzle…</a:t>
            </a:r>
          </a:p>
        </p:txBody>
      </p:sp>
      <p:sp>
        <p:nvSpPr>
          <p:cNvPr id="17413" name="Rectangle 5">
            <a:extLst>
              <a:ext uri="{FF2B5EF4-FFF2-40B4-BE49-F238E27FC236}">
                <a16:creationId xmlns:a16="http://schemas.microsoft.com/office/drawing/2014/main" id="{913E6E84-67B9-4211-B341-8C2CECA83C97}"/>
              </a:ext>
            </a:extLst>
          </p:cNvPr>
          <p:cNvSpPr>
            <a:spLocks noGrp="1" noChangeArrowheads="1"/>
          </p:cNvSpPr>
          <p:nvPr>
            <p:ph type="body" idx="1"/>
          </p:nvPr>
        </p:nvSpPr>
        <p:spPr>
          <a:xfrm>
            <a:off x="599091" y="1495424"/>
            <a:ext cx="4589135" cy="4507811"/>
          </a:xfrm>
        </p:spPr>
        <p:txBody>
          <a:bodyPr>
            <a:normAutofit/>
          </a:bodyPr>
          <a:lstStyle/>
          <a:p>
            <a:pPr eaLnBrk="1" hangingPunct="1">
              <a:lnSpc>
                <a:spcPct val="100000"/>
              </a:lnSpc>
              <a:defRPr/>
            </a:pPr>
            <a:r>
              <a:rPr lang="en-US" altLang="en-US" b="1" dirty="0"/>
              <a:t>States?... </a:t>
            </a:r>
          </a:p>
          <a:p>
            <a:pPr eaLnBrk="1" hangingPunct="1">
              <a:lnSpc>
                <a:spcPct val="100000"/>
              </a:lnSpc>
              <a:defRPr/>
            </a:pPr>
            <a:r>
              <a:rPr lang="en-US" altLang="en-US" b="1" dirty="0"/>
              <a:t>Actions?... </a:t>
            </a:r>
          </a:p>
          <a:p>
            <a:pPr eaLnBrk="1" hangingPunct="1">
              <a:lnSpc>
                <a:spcPct val="100000"/>
              </a:lnSpc>
              <a:defRPr/>
            </a:pPr>
            <a:r>
              <a:rPr lang="en-US" altLang="en-US" b="1" dirty="0"/>
              <a:t>Goal Test?... </a:t>
            </a:r>
          </a:p>
          <a:p>
            <a:pPr eaLnBrk="1" hangingPunct="1">
              <a:lnSpc>
                <a:spcPct val="100000"/>
              </a:lnSpc>
              <a:defRPr/>
            </a:pPr>
            <a:r>
              <a:rPr lang="en-US" altLang="en-US" b="1" dirty="0"/>
              <a:t>Path Cost?...</a:t>
            </a:r>
            <a:endParaRPr lang="en-US" altLang="en-US" sz="2400" dirty="0"/>
          </a:p>
        </p:txBody>
      </p:sp>
      <p:pic>
        <p:nvPicPr>
          <p:cNvPr id="34821" name="Picture 6" descr="8puzzle">
            <a:extLst>
              <a:ext uri="{FF2B5EF4-FFF2-40B4-BE49-F238E27FC236}">
                <a16:creationId xmlns:a16="http://schemas.microsoft.com/office/drawing/2014/main" id="{9116D0EF-1765-4458-AC03-A511CEC003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8226" y="1495424"/>
            <a:ext cx="6567145" cy="333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a:extLst>
              <a:ext uri="{FF2B5EF4-FFF2-40B4-BE49-F238E27FC236}">
                <a16:creationId xmlns:a16="http://schemas.microsoft.com/office/drawing/2014/main" id="{771CF2FE-2B7F-4F45-9D18-73A74AA90477}"/>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A625B45-BD98-413B-8ACC-56657A01FF9D}" type="slidenum">
              <a:rPr lang="en-US" altLang="en-US"/>
              <a:pPr/>
              <a:t>29</a:t>
            </a:fld>
            <a:endParaRPr lang="en-US" altLang="en-US"/>
          </a:p>
        </p:txBody>
      </p:sp>
      <p:sp>
        <p:nvSpPr>
          <p:cNvPr id="34819" name="Rectangle 2">
            <a:extLst>
              <a:ext uri="{FF2B5EF4-FFF2-40B4-BE49-F238E27FC236}">
                <a16:creationId xmlns:a16="http://schemas.microsoft.com/office/drawing/2014/main" id="{4FA7D86D-76E5-444E-A0CA-BE9FFDAF9703}"/>
              </a:ext>
            </a:extLst>
          </p:cNvPr>
          <p:cNvSpPr>
            <a:spLocks noGrp="1" noChangeArrowheads="1"/>
          </p:cNvSpPr>
          <p:nvPr>
            <p:ph type="title"/>
          </p:nvPr>
        </p:nvSpPr>
        <p:spPr/>
        <p:txBody>
          <a:bodyPr/>
          <a:lstStyle/>
          <a:p>
            <a:pPr eaLnBrk="1" hangingPunct="1"/>
            <a:r>
              <a:rPr lang="en-US" altLang="en-US" dirty="0"/>
              <a:t>Example: the 8-Puzzle…</a:t>
            </a:r>
          </a:p>
        </p:txBody>
      </p:sp>
      <p:sp>
        <p:nvSpPr>
          <p:cNvPr id="17413" name="Rectangle 5">
            <a:extLst>
              <a:ext uri="{FF2B5EF4-FFF2-40B4-BE49-F238E27FC236}">
                <a16:creationId xmlns:a16="http://schemas.microsoft.com/office/drawing/2014/main" id="{913E6E84-67B9-4211-B341-8C2CECA83C97}"/>
              </a:ext>
            </a:extLst>
          </p:cNvPr>
          <p:cNvSpPr>
            <a:spLocks noGrp="1" noChangeArrowheads="1"/>
          </p:cNvSpPr>
          <p:nvPr>
            <p:ph type="body" idx="1"/>
          </p:nvPr>
        </p:nvSpPr>
        <p:spPr>
          <a:xfrm>
            <a:off x="599091" y="1328156"/>
            <a:ext cx="4589135" cy="4507811"/>
          </a:xfrm>
        </p:spPr>
        <p:txBody>
          <a:bodyPr>
            <a:normAutofit fontScale="92500"/>
          </a:bodyPr>
          <a:lstStyle/>
          <a:p>
            <a:pPr eaLnBrk="1" hangingPunct="1">
              <a:lnSpc>
                <a:spcPct val="100000"/>
              </a:lnSpc>
              <a:defRPr/>
            </a:pPr>
            <a:r>
              <a:rPr lang="en-US" altLang="en-US" b="1" dirty="0"/>
              <a:t>States?...</a:t>
            </a:r>
          </a:p>
          <a:p>
            <a:pPr lvl="1">
              <a:lnSpc>
                <a:spcPct val="100000"/>
              </a:lnSpc>
              <a:defRPr/>
            </a:pPr>
            <a:r>
              <a:rPr lang="en-US" altLang="en-US" dirty="0"/>
              <a:t>Locations of Tiles </a:t>
            </a:r>
          </a:p>
          <a:p>
            <a:pPr eaLnBrk="1" hangingPunct="1">
              <a:lnSpc>
                <a:spcPct val="100000"/>
              </a:lnSpc>
              <a:defRPr/>
            </a:pPr>
            <a:r>
              <a:rPr lang="en-US" altLang="en-US" b="1" dirty="0"/>
              <a:t>Actions?...</a:t>
            </a:r>
          </a:p>
          <a:p>
            <a:pPr lvl="1">
              <a:lnSpc>
                <a:spcPct val="100000"/>
              </a:lnSpc>
              <a:defRPr/>
            </a:pPr>
            <a:r>
              <a:rPr lang="en-US" altLang="en-US" dirty="0"/>
              <a:t>Move Blank Left, Right, Up, Down </a:t>
            </a:r>
          </a:p>
          <a:p>
            <a:pPr eaLnBrk="1" hangingPunct="1">
              <a:lnSpc>
                <a:spcPct val="100000"/>
              </a:lnSpc>
              <a:defRPr/>
            </a:pPr>
            <a:r>
              <a:rPr lang="en-US" altLang="en-US" b="1" dirty="0"/>
              <a:t>Goal Test?...</a:t>
            </a:r>
          </a:p>
          <a:p>
            <a:pPr lvl="1">
              <a:lnSpc>
                <a:spcPct val="100000"/>
              </a:lnSpc>
              <a:defRPr/>
            </a:pPr>
            <a:r>
              <a:rPr lang="en-US" altLang="en-US" dirty="0"/>
              <a:t>Tiles in Numeric Order…</a:t>
            </a:r>
          </a:p>
          <a:p>
            <a:pPr eaLnBrk="1" hangingPunct="1">
              <a:lnSpc>
                <a:spcPct val="100000"/>
              </a:lnSpc>
              <a:defRPr/>
            </a:pPr>
            <a:r>
              <a:rPr lang="en-US" altLang="en-US" b="1" dirty="0"/>
              <a:t>Path Cost?...</a:t>
            </a:r>
          </a:p>
          <a:p>
            <a:pPr lvl="1">
              <a:lnSpc>
                <a:spcPct val="100000"/>
              </a:lnSpc>
              <a:defRPr/>
            </a:pPr>
            <a:r>
              <a:rPr lang="en-US" altLang="en-US" dirty="0"/>
              <a:t>1 Per Move…That Is, the Path Cost is the Length of the Path…</a:t>
            </a:r>
          </a:p>
        </p:txBody>
      </p:sp>
      <p:pic>
        <p:nvPicPr>
          <p:cNvPr id="34821" name="Picture 6" descr="8puzzle">
            <a:extLst>
              <a:ext uri="{FF2B5EF4-FFF2-40B4-BE49-F238E27FC236}">
                <a16:creationId xmlns:a16="http://schemas.microsoft.com/office/drawing/2014/main" id="{9116D0EF-1765-4458-AC03-A511CEC003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8226" y="1495424"/>
            <a:ext cx="6567145" cy="333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051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413">
                                            <p:txEl>
                                              <p:pRg st="1" end="1"/>
                                            </p:txEl>
                                          </p:spTgt>
                                        </p:tgtEl>
                                        <p:attrNameLst>
                                          <p:attrName>style.visibility</p:attrName>
                                        </p:attrNameLst>
                                      </p:cBhvr>
                                      <p:to>
                                        <p:strVal val="visible"/>
                                      </p:to>
                                    </p:set>
                                    <p:animEffect transition="in" filter="wipe(down)">
                                      <p:cBhvr>
                                        <p:cTn id="7" dur="500"/>
                                        <p:tgtEl>
                                          <p:spTgt spid="1741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413">
                                            <p:txEl>
                                              <p:pRg st="3" end="3"/>
                                            </p:txEl>
                                          </p:spTgt>
                                        </p:tgtEl>
                                        <p:attrNameLst>
                                          <p:attrName>style.visibility</p:attrName>
                                        </p:attrNameLst>
                                      </p:cBhvr>
                                      <p:to>
                                        <p:strVal val="visible"/>
                                      </p:to>
                                    </p:set>
                                    <p:animEffect transition="in" filter="wipe(down)">
                                      <p:cBhvr>
                                        <p:cTn id="12" dur="500"/>
                                        <p:tgtEl>
                                          <p:spTgt spid="1741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7413">
                                            <p:txEl>
                                              <p:pRg st="5" end="5"/>
                                            </p:txEl>
                                          </p:spTgt>
                                        </p:tgtEl>
                                        <p:attrNameLst>
                                          <p:attrName>style.visibility</p:attrName>
                                        </p:attrNameLst>
                                      </p:cBhvr>
                                      <p:to>
                                        <p:strVal val="visible"/>
                                      </p:to>
                                    </p:set>
                                    <p:animEffect transition="in" filter="wipe(down)">
                                      <p:cBhvr>
                                        <p:cTn id="17" dur="500"/>
                                        <p:tgtEl>
                                          <p:spTgt spid="1741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7413">
                                            <p:txEl>
                                              <p:pRg st="7" end="7"/>
                                            </p:txEl>
                                          </p:spTgt>
                                        </p:tgtEl>
                                        <p:attrNameLst>
                                          <p:attrName>style.visibility</p:attrName>
                                        </p:attrNameLst>
                                      </p:cBhvr>
                                      <p:to>
                                        <p:strVal val="visible"/>
                                      </p:to>
                                    </p:set>
                                    <p:animEffect transition="in" filter="wipe(down)">
                                      <p:cBhvr>
                                        <p:cTn id="22" dur="500"/>
                                        <p:tgtEl>
                                          <p:spTgt spid="174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a Problem?...</a:t>
            </a:r>
          </a:p>
        </p:txBody>
      </p:sp>
      <p:sp>
        <p:nvSpPr>
          <p:cNvPr id="3" name="Content Placeholder 2"/>
          <p:cNvSpPr>
            <a:spLocks noGrp="1"/>
          </p:cNvSpPr>
          <p:nvPr>
            <p:ph idx="1"/>
          </p:nvPr>
        </p:nvSpPr>
        <p:spPr/>
        <p:txBody>
          <a:bodyPr/>
          <a:lstStyle/>
          <a:p>
            <a:pPr>
              <a:lnSpc>
                <a:spcPct val="100000"/>
              </a:lnSpc>
            </a:pPr>
            <a:r>
              <a:rPr lang="en-US" dirty="0"/>
              <a:t>When Faced With an Issue, an Agent Acts by FIRST Establishing Goals and THEN Considering Some Sequence of Actions That Might Achieve Those Goals…</a:t>
            </a:r>
          </a:p>
          <a:p>
            <a:pPr>
              <a:lnSpc>
                <a:spcPct val="100000"/>
              </a:lnSpc>
            </a:pPr>
            <a:r>
              <a:rPr lang="en-US" dirty="0"/>
              <a:t>A </a:t>
            </a:r>
            <a:r>
              <a:rPr lang="en-US" b="1" i="1" dirty="0"/>
              <a:t>Problem</a:t>
            </a:r>
            <a:r>
              <a:rPr lang="en-US" dirty="0"/>
              <a:t> is a Goal and a Set of Means for Achieving It…</a:t>
            </a:r>
          </a:p>
          <a:p>
            <a:pPr>
              <a:lnSpc>
                <a:spcPct val="100000"/>
              </a:lnSpc>
            </a:pPr>
            <a:r>
              <a:rPr lang="en-US" dirty="0"/>
              <a:t>A </a:t>
            </a:r>
            <a:r>
              <a:rPr lang="en-US" b="1" i="1" dirty="0"/>
              <a:t>Search</a:t>
            </a:r>
            <a:r>
              <a:rPr lang="en-US" dirty="0"/>
              <a:t> is the Process of Exploring What the Means Can Do…</a:t>
            </a:r>
          </a:p>
          <a:p>
            <a:pPr>
              <a:lnSpc>
                <a:spcPct val="100000"/>
              </a:lnSpc>
            </a:pPr>
            <a:r>
              <a:rPr lang="en-US" dirty="0"/>
              <a:t>Ultimately We Show What the Search Can Do, How It Must Be Modified to Account for Adversaries, and What Its Limitations Are…</a:t>
            </a:r>
          </a:p>
        </p:txBody>
      </p:sp>
    </p:spTree>
    <p:extLst>
      <p:ext uri="{BB962C8B-B14F-4D97-AF65-F5344CB8AC3E}">
        <p14:creationId xmlns:p14="http://schemas.microsoft.com/office/powerpoint/2010/main" val="2074115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a:extLst>
              <a:ext uri="{FF2B5EF4-FFF2-40B4-BE49-F238E27FC236}">
                <a16:creationId xmlns:a16="http://schemas.microsoft.com/office/drawing/2014/main" id="{550A1F5B-4227-4966-A938-016FDA55F293}"/>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48922EB8-E0BE-437D-9777-266747895331}" type="slidenum">
              <a:rPr lang="en-US" altLang="en-US"/>
              <a:pPr/>
              <a:t>30</a:t>
            </a:fld>
            <a:endParaRPr lang="en-US" altLang="en-US"/>
          </a:p>
        </p:txBody>
      </p:sp>
      <p:sp>
        <p:nvSpPr>
          <p:cNvPr id="35843" name="Rectangle 2">
            <a:extLst>
              <a:ext uri="{FF2B5EF4-FFF2-40B4-BE49-F238E27FC236}">
                <a16:creationId xmlns:a16="http://schemas.microsoft.com/office/drawing/2014/main" id="{A9C3B8DD-65A8-4697-9675-522286BB2F93}"/>
              </a:ext>
            </a:extLst>
          </p:cNvPr>
          <p:cNvSpPr>
            <a:spLocks noGrp="1" noChangeArrowheads="1"/>
          </p:cNvSpPr>
          <p:nvPr>
            <p:ph type="title"/>
          </p:nvPr>
        </p:nvSpPr>
        <p:spPr/>
        <p:txBody>
          <a:bodyPr/>
          <a:lstStyle/>
          <a:p>
            <a:pPr eaLnBrk="1" hangingPunct="1"/>
            <a:r>
              <a:rPr lang="en-US" altLang="en-US" dirty="0"/>
              <a:t>Example: Robotic Assembly…</a:t>
            </a:r>
          </a:p>
        </p:txBody>
      </p:sp>
      <p:sp>
        <p:nvSpPr>
          <p:cNvPr id="35844" name="Rectangle 3">
            <a:extLst>
              <a:ext uri="{FF2B5EF4-FFF2-40B4-BE49-F238E27FC236}">
                <a16:creationId xmlns:a16="http://schemas.microsoft.com/office/drawing/2014/main" id="{C4B894B0-8458-4D10-994D-D64CB4554551}"/>
              </a:ext>
            </a:extLst>
          </p:cNvPr>
          <p:cNvSpPr>
            <a:spLocks noGrp="1" noChangeArrowheads="1"/>
          </p:cNvSpPr>
          <p:nvPr>
            <p:ph type="body" idx="1"/>
          </p:nvPr>
        </p:nvSpPr>
        <p:spPr>
          <a:xfrm>
            <a:off x="599090" y="1356852"/>
            <a:ext cx="5620797" cy="4498258"/>
          </a:xfrm>
        </p:spPr>
        <p:txBody>
          <a:bodyPr>
            <a:normAutofit/>
          </a:bodyPr>
          <a:lstStyle/>
          <a:p>
            <a:pPr eaLnBrk="1" hangingPunct="1">
              <a:lnSpc>
                <a:spcPct val="110000"/>
              </a:lnSpc>
            </a:pPr>
            <a:r>
              <a:rPr lang="en-US" altLang="en-US" b="1" dirty="0"/>
              <a:t>States?...</a:t>
            </a:r>
          </a:p>
          <a:p>
            <a:pPr eaLnBrk="1" hangingPunct="1">
              <a:lnSpc>
                <a:spcPct val="110000"/>
              </a:lnSpc>
            </a:pPr>
            <a:r>
              <a:rPr lang="en-US" altLang="en-US" b="1" dirty="0"/>
              <a:t>Actions?...</a:t>
            </a:r>
          </a:p>
          <a:p>
            <a:pPr eaLnBrk="1" hangingPunct="1">
              <a:lnSpc>
                <a:spcPct val="110000"/>
              </a:lnSpc>
            </a:pPr>
            <a:r>
              <a:rPr lang="en-US" altLang="en-US" b="1" dirty="0"/>
              <a:t>Goal Test?...</a:t>
            </a:r>
          </a:p>
          <a:p>
            <a:pPr eaLnBrk="1" hangingPunct="1">
              <a:lnSpc>
                <a:spcPct val="110000"/>
              </a:lnSpc>
            </a:pPr>
            <a:r>
              <a:rPr lang="en-US" altLang="en-US" b="1" dirty="0"/>
              <a:t>Path Cost?...</a:t>
            </a:r>
            <a:endParaRPr lang="en-US" altLang="en-US" dirty="0"/>
          </a:p>
        </p:txBody>
      </p:sp>
      <p:pic>
        <p:nvPicPr>
          <p:cNvPr id="35845" name="Picture 4" descr="stanford-arm+blocks">
            <a:extLst>
              <a:ext uri="{FF2B5EF4-FFF2-40B4-BE49-F238E27FC236}">
                <a16:creationId xmlns:a16="http://schemas.microsoft.com/office/drawing/2014/main" id="{D4606109-BB81-4F41-AD33-F0FD2EB15A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9887" y="1237636"/>
            <a:ext cx="5800725"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28206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a:extLst>
              <a:ext uri="{FF2B5EF4-FFF2-40B4-BE49-F238E27FC236}">
                <a16:creationId xmlns:a16="http://schemas.microsoft.com/office/drawing/2014/main" id="{550A1F5B-4227-4966-A938-016FDA55F293}"/>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48922EB8-E0BE-437D-9777-266747895331}" type="slidenum">
              <a:rPr lang="en-US" altLang="en-US"/>
              <a:pPr/>
              <a:t>31</a:t>
            </a:fld>
            <a:endParaRPr lang="en-US" altLang="en-US"/>
          </a:p>
        </p:txBody>
      </p:sp>
      <p:sp>
        <p:nvSpPr>
          <p:cNvPr id="35843" name="Rectangle 2">
            <a:extLst>
              <a:ext uri="{FF2B5EF4-FFF2-40B4-BE49-F238E27FC236}">
                <a16:creationId xmlns:a16="http://schemas.microsoft.com/office/drawing/2014/main" id="{A9C3B8DD-65A8-4697-9675-522286BB2F93}"/>
              </a:ext>
            </a:extLst>
          </p:cNvPr>
          <p:cNvSpPr>
            <a:spLocks noGrp="1" noChangeArrowheads="1"/>
          </p:cNvSpPr>
          <p:nvPr>
            <p:ph type="title"/>
          </p:nvPr>
        </p:nvSpPr>
        <p:spPr/>
        <p:txBody>
          <a:bodyPr/>
          <a:lstStyle/>
          <a:p>
            <a:pPr eaLnBrk="1" hangingPunct="1"/>
            <a:r>
              <a:rPr lang="en-US" altLang="en-US" dirty="0"/>
              <a:t>Example: Robotic Assembly…</a:t>
            </a:r>
          </a:p>
        </p:txBody>
      </p:sp>
      <p:sp>
        <p:nvSpPr>
          <p:cNvPr id="35844" name="Rectangle 3">
            <a:extLst>
              <a:ext uri="{FF2B5EF4-FFF2-40B4-BE49-F238E27FC236}">
                <a16:creationId xmlns:a16="http://schemas.microsoft.com/office/drawing/2014/main" id="{C4B894B0-8458-4D10-994D-D64CB4554551}"/>
              </a:ext>
            </a:extLst>
          </p:cNvPr>
          <p:cNvSpPr>
            <a:spLocks noGrp="1" noChangeArrowheads="1"/>
          </p:cNvSpPr>
          <p:nvPr>
            <p:ph type="body" idx="1"/>
          </p:nvPr>
        </p:nvSpPr>
        <p:spPr>
          <a:xfrm>
            <a:off x="599090" y="1356852"/>
            <a:ext cx="5620797" cy="4498258"/>
          </a:xfrm>
        </p:spPr>
        <p:txBody>
          <a:bodyPr>
            <a:normAutofit fontScale="92500" lnSpcReduction="10000"/>
          </a:bodyPr>
          <a:lstStyle/>
          <a:p>
            <a:pPr eaLnBrk="1" hangingPunct="1">
              <a:lnSpc>
                <a:spcPct val="110000"/>
              </a:lnSpc>
            </a:pPr>
            <a:r>
              <a:rPr lang="en-US" altLang="en-US" b="1" dirty="0"/>
              <a:t>States?...</a:t>
            </a:r>
          </a:p>
          <a:p>
            <a:pPr lvl="1">
              <a:lnSpc>
                <a:spcPct val="110000"/>
              </a:lnSpc>
            </a:pPr>
            <a:r>
              <a:rPr lang="en-US" altLang="en-US" dirty="0"/>
              <a:t>Real-valued Coordinates of Robot Joint Angles, Parts of the Object To Be Assembled…</a:t>
            </a:r>
          </a:p>
          <a:p>
            <a:pPr eaLnBrk="1" hangingPunct="1">
              <a:lnSpc>
                <a:spcPct val="110000"/>
              </a:lnSpc>
            </a:pPr>
            <a:r>
              <a:rPr lang="en-US" altLang="en-US" b="1" dirty="0"/>
              <a:t>Actions?...</a:t>
            </a:r>
          </a:p>
          <a:p>
            <a:pPr lvl="1">
              <a:lnSpc>
                <a:spcPct val="110000"/>
              </a:lnSpc>
            </a:pPr>
            <a:r>
              <a:rPr lang="en-US" altLang="en-US" dirty="0"/>
              <a:t>Continuous Motions of Robot Joints…</a:t>
            </a:r>
          </a:p>
          <a:p>
            <a:pPr eaLnBrk="1" hangingPunct="1">
              <a:lnSpc>
                <a:spcPct val="110000"/>
              </a:lnSpc>
            </a:pPr>
            <a:r>
              <a:rPr lang="en-US" altLang="en-US" b="1" dirty="0"/>
              <a:t>Goal Test?...</a:t>
            </a:r>
          </a:p>
          <a:p>
            <a:pPr lvl="1">
              <a:lnSpc>
                <a:spcPct val="110000"/>
              </a:lnSpc>
            </a:pPr>
            <a:r>
              <a:rPr lang="en-US" altLang="en-US" dirty="0"/>
              <a:t>Complete Assembly…</a:t>
            </a:r>
          </a:p>
          <a:p>
            <a:pPr eaLnBrk="1" hangingPunct="1">
              <a:lnSpc>
                <a:spcPct val="110000"/>
              </a:lnSpc>
            </a:pPr>
            <a:r>
              <a:rPr lang="en-US" altLang="en-US" b="1" dirty="0"/>
              <a:t>Path Cost?...</a:t>
            </a:r>
          </a:p>
          <a:p>
            <a:pPr lvl="1">
              <a:lnSpc>
                <a:spcPct val="110000"/>
              </a:lnSpc>
            </a:pPr>
            <a:r>
              <a:rPr lang="en-US" altLang="en-US" dirty="0"/>
              <a:t>Time To Execute…</a:t>
            </a:r>
          </a:p>
        </p:txBody>
      </p:sp>
      <p:pic>
        <p:nvPicPr>
          <p:cNvPr id="35845" name="Picture 4" descr="stanford-arm+blocks">
            <a:extLst>
              <a:ext uri="{FF2B5EF4-FFF2-40B4-BE49-F238E27FC236}">
                <a16:creationId xmlns:a16="http://schemas.microsoft.com/office/drawing/2014/main" id="{D4606109-BB81-4F41-AD33-F0FD2EB15A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9887" y="1237636"/>
            <a:ext cx="5800725"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67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5844">
                                            <p:txEl>
                                              <p:pRg st="1" end="1"/>
                                            </p:txEl>
                                          </p:spTgt>
                                        </p:tgtEl>
                                        <p:attrNameLst>
                                          <p:attrName>style.visibility</p:attrName>
                                        </p:attrNameLst>
                                      </p:cBhvr>
                                      <p:to>
                                        <p:strVal val="visible"/>
                                      </p:to>
                                    </p:set>
                                    <p:animEffect transition="in" filter="barn(inVertical)">
                                      <p:cBhvr>
                                        <p:cTn id="7" dur="500"/>
                                        <p:tgtEl>
                                          <p:spTgt spid="358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5844">
                                            <p:txEl>
                                              <p:pRg st="3" end="3"/>
                                            </p:txEl>
                                          </p:spTgt>
                                        </p:tgtEl>
                                        <p:attrNameLst>
                                          <p:attrName>style.visibility</p:attrName>
                                        </p:attrNameLst>
                                      </p:cBhvr>
                                      <p:to>
                                        <p:strVal val="visible"/>
                                      </p:to>
                                    </p:set>
                                    <p:animEffect transition="in" filter="barn(inVertical)">
                                      <p:cBhvr>
                                        <p:cTn id="12" dur="500"/>
                                        <p:tgtEl>
                                          <p:spTgt spid="3584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5844">
                                            <p:txEl>
                                              <p:pRg st="5" end="5"/>
                                            </p:txEl>
                                          </p:spTgt>
                                        </p:tgtEl>
                                        <p:attrNameLst>
                                          <p:attrName>style.visibility</p:attrName>
                                        </p:attrNameLst>
                                      </p:cBhvr>
                                      <p:to>
                                        <p:strVal val="visible"/>
                                      </p:to>
                                    </p:set>
                                    <p:animEffect transition="in" filter="barn(inVertical)">
                                      <p:cBhvr>
                                        <p:cTn id="17" dur="500"/>
                                        <p:tgtEl>
                                          <p:spTgt spid="3584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5844">
                                            <p:txEl>
                                              <p:pRg st="7" end="7"/>
                                            </p:txEl>
                                          </p:spTgt>
                                        </p:tgtEl>
                                        <p:attrNameLst>
                                          <p:attrName>style.visibility</p:attrName>
                                        </p:attrNameLst>
                                      </p:cBhvr>
                                      <p:to>
                                        <p:strVal val="visible"/>
                                      </p:to>
                                    </p:set>
                                    <p:animEffect transition="in" filter="barn(inVertical)">
                                      <p:cBhvr>
                                        <p:cTn id="22" dur="500"/>
                                        <p:tgtEl>
                                          <p:spTgt spid="3584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Problems…</a:t>
            </a:r>
          </a:p>
        </p:txBody>
      </p:sp>
      <p:sp>
        <p:nvSpPr>
          <p:cNvPr id="3" name="Content Placeholder 2"/>
          <p:cNvSpPr>
            <a:spLocks noGrp="1"/>
          </p:cNvSpPr>
          <p:nvPr>
            <p:ph idx="1"/>
          </p:nvPr>
        </p:nvSpPr>
        <p:spPr>
          <a:xfrm>
            <a:off x="599090" y="1226634"/>
            <a:ext cx="10993816" cy="4743242"/>
          </a:xfrm>
        </p:spPr>
        <p:txBody>
          <a:bodyPr>
            <a:normAutofit fontScale="77500" lnSpcReduction="20000"/>
          </a:bodyPr>
          <a:lstStyle/>
          <a:p>
            <a:pPr>
              <a:lnSpc>
                <a:spcPct val="120000"/>
              </a:lnSpc>
            </a:pPr>
            <a:r>
              <a:rPr lang="en-US" b="1" dirty="0"/>
              <a:t>Route Finding: </a:t>
            </a:r>
            <a:r>
              <a:rPr lang="en-US" dirty="0"/>
              <a:t>Computer Networks, Automated Travel Advisory Systems, Airline Travel Planning…</a:t>
            </a:r>
          </a:p>
          <a:p>
            <a:pPr>
              <a:lnSpc>
                <a:spcPct val="120000"/>
              </a:lnSpc>
            </a:pPr>
            <a:r>
              <a:rPr lang="en-US" b="1" dirty="0"/>
              <a:t>Touring, Travelling Salesperson: </a:t>
            </a:r>
            <a:r>
              <a:rPr lang="en-US" dirty="0"/>
              <a:t>Visit Every City At Least Once and Have the Shortest Tour…Similar To Route Finding But State Space Must Record More Information…</a:t>
            </a:r>
          </a:p>
          <a:p>
            <a:pPr>
              <a:lnSpc>
                <a:spcPct val="120000"/>
              </a:lnSpc>
            </a:pPr>
            <a:r>
              <a:rPr lang="en-US" b="1" dirty="0"/>
              <a:t>Robot Navigation: </a:t>
            </a:r>
            <a:r>
              <a:rPr lang="en-US" dirty="0"/>
              <a:t>Generalization of Route Finding…Rather Than a Discrete Set of Routes, a Robot Can Move in a Continuous Space With (In Principle) an Infinite Set of Possible Actions and States…When the Robot Has Arms and Legs That Must Also Be Controlled and Now It Becomes a Multi-Dimensional Issue, Including Dealing With Errors in Sensor Readings and Motor Controls…</a:t>
            </a:r>
          </a:p>
          <a:p>
            <a:pPr>
              <a:lnSpc>
                <a:spcPct val="120000"/>
              </a:lnSpc>
            </a:pPr>
            <a:r>
              <a:rPr lang="en-US" b="1" dirty="0"/>
              <a:t>Automatic Assembly Sequencing: </a:t>
            </a:r>
            <a:r>
              <a:rPr lang="en-US" dirty="0"/>
              <a:t>Find an Order In Which to Assemble the Parts of Some Object Economically…If the Wrong Order is Chosen, There Will Be No Way to Add Some Part Later in the Sequence Without Undoing Some of the Work Already Done…</a:t>
            </a:r>
          </a:p>
        </p:txBody>
      </p:sp>
    </p:spTree>
    <p:extLst>
      <p:ext uri="{BB962C8B-B14F-4D97-AF65-F5344CB8AC3E}">
        <p14:creationId xmlns:p14="http://schemas.microsoft.com/office/powerpoint/2010/main" val="1610120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for Solutions…</a:t>
            </a:r>
          </a:p>
        </p:txBody>
      </p:sp>
      <p:sp>
        <p:nvSpPr>
          <p:cNvPr id="3" name="Content Placeholder 2"/>
          <p:cNvSpPr>
            <a:spLocks noGrp="1"/>
          </p:cNvSpPr>
          <p:nvPr>
            <p:ph idx="1"/>
          </p:nvPr>
        </p:nvSpPr>
        <p:spPr>
          <a:xfrm>
            <a:off x="599090" y="1405054"/>
            <a:ext cx="10993816" cy="4564822"/>
          </a:xfrm>
        </p:spPr>
        <p:txBody>
          <a:bodyPr/>
          <a:lstStyle/>
          <a:p>
            <a:r>
              <a:rPr lang="en-US" dirty="0"/>
              <a:t>Now That We Have Defined a Problem, We Need to Come Up With a Solution!...</a:t>
            </a:r>
          </a:p>
          <a:p>
            <a:r>
              <a:rPr lang="en-US" dirty="0"/>
              <a:t>To Do This, We Must “Expand the Current State”…</a:t>
            </a:r>
          </a:p>
          <a:p>
            <a:r>
              <a:rPr lang="en-US" dirty="0"/>
              <a:t>We Do This By Applying Operators to the Current State to Generate New Sets of States…</a:t>
            </a:r>
          </a:p>
          <a:p>
            <a:r>
              <a:rPr lang="en-US" dirty="0"/>
              <a:t>We Test the Current State Against the “Goal State”…</a:t>
            </a:r>
          </a:p>
          <a:p>
            <a:r>
              <a:rPr lang="en-US" dirty="0"/>
              <a:t>If It Is NOT the “Goal State”, the Next Sequence is Tried…</a:t>
            </a:r>
          </a:p>
          <a:p>
            <a:r>
              <a:rPr lang="en-US" dirty="0"/>
              <a:t>Think of a Search Tree…</a:t>
            </a:r>
          </a:p>
        </p:txBody>
      </p:sp>
    </p:spTree>
    <p:extLst>
      <p:ext uri="{BB962C8B-B14F-4D97-AF65-F5344CB8AC3E}">
        <p14:creationId xmlns:p14="http://schemas.microsoft.com/office/powerpoint/2010/main" val="8540758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Tree for Our Trip to Bucharest…</a:t>
            </a:r>
          </a:p>
        </p:txBody>
      </p:sp>
      <p:pic>
        <p:nvPicPr>
          <p:cNvPr id="5" name="Picture 4"/>
          <p:cNvPicPr>
            <a:picLocks noChangeAspect="1"/>
          </p:cNvPicPr>
          <p:nvPr/>
        </p:nvPicPr>
        <p:blipFill rotWithShape="1">
          <a:blip r:embed="rId2"/>
          <a:srcRect l="23634" t="39834" r="15522" b="22796"/>
          <a:stretch/>
        </p:blipFill>
        <p:spPr>
          <a:xfrm>
            <a:off x="1873045" y="1755058"/>
            <a:ext cx="8082115" cy="3731477"/>
          </a:xfrm>
          <a:prstGeom prst="rect">
            <a:avLst/>
          </a:prstGeom>
        </p:spPr>
      </p:pic>
    </p:spTree>
    <p:extLst>
      <p:ext uri="{BB962C8B-B14F-4D97-AF65-F5344CB8AC3E}">
        <p14:creationId xmlns:p14="http://schemas.microsoft.com/office/powerpoint/2010/main" val="26194151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a:extLst>
              <a:ext uri="{FF2B5EF4-FFF2-40B4-BE49-F238E27FC236}">
                <a16:creationId xmlns:a16="http://schemas.microsoft.com/office/drawing/2014/main" id="{AD2B5278-5892-45B0-B983-B690BB56B4D4}"/>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C36DF82-9950-4338-BE15-0630DC37B311}" type="slidenum">
              <a:rPr lang="en-US" altLang="en-US"/>
              <a:pPr/>
              <a:t>35</a:t>
            </a:fld>
            <a:endParaRPr lang="en-US" altLang="en-US" dirty="0"/>
          </a:p>
        </p:txBody>
      </p:sp>
      <p:sp>
        <p:nvSpPr>
          <p:cNvPr id="36867" name="Rectangle 2">
            <a:extLst>
              <a:ext uri="{FF2B5EF4-FFF2-40B4-BE49-F238E27FC236}">
                <a16:creationId xmlns:a16="http://schemas.microsoft.com/office/drawing/2014/main" id="{AE31866C-29DA-4F5C-B5B4-290484BBD410}"/>
              </a:ext>
            </a:extLst>
          </p:cNvPr>
          <p:cNvSpPr>
            <a:spLocks noGrp="1" noChangeArrowheads="1"/>
          </p:cNvSpPr>
          <p:nvPr>
            <p:ph type="title"/>
          </p:nvPr>
        </p:nvSpPr>
        <p:spPr/>
        <p:txBody>
          <a:bodyPr/>
          <a:lstStyle/>
          <a:p>
            <a:pPr eaLnBrk="1" hangingPunct="1"/>
            <a:r>
              <a:rPr lang="en-US" altLang="en-US" dirty="0"/>
              <a:t>General Tree Search Algorithms…</a:t>
            </a:r>
          </a:p>
        </p:txBody>
      </p:sp>
      <p:pic>
        <p:nvPicPr>
          <p:cNvPr id="36869" name="Picture 4">
            <a:extLst>
              <a:ext uri="{FF2B5EF4-FFF2-40B4-BE49-F238E27FC236}">
                <a16:creationId xmlns:a16="http://schemas.microsoft.com/office/drawing/2014/main" id="{960FBE44-C24D-4A4C-A27C-0290514578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844" t="37500" r="3125" b="28125"/>
          <a:stretch>
            <a:fillRect/>
          </a:stretch>
        </p:blipFill>
        <p:spPr bwMode="auto">
          <a:xfrm>
            <a:off x="599091" y="1469386"/>
            <a:ext cx="10993816" cy="395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a:extLst>
              <a:ext uri="{FF2B5EF4-FFF2-40B4-BE49-F238E27FC236}">
                <a16:creationId xmlns:a16="http://schemas.microsoft.com/office/drawing/2014/main" id="{7A7CE0B6-F31C-4BBA-9343-5C021F67756B}"/>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92843B6-A49A-4EBC-96C6-99DDA4AEC453}" type="slidenum">
              <a:rPr lang="en-US" altLang="en-US"/>
              <a:pPr/>
              <a:t>36</a:t>
            </a:fld>
            <a:endParaRPr lang="en-US" altLang="en-US"/>
          </a:p>
        </p:txBody>
      </p:sp>
      <p:sp>
        <p:nvSpPr>
          <p:cNvPr id="41987" name="Rectangle 2">
            <a:extLst>
              <a:ext uri="{FF2B5EF4-FFF2-40B4-BE49-F238E27FC236}">
                <a16:creationId xmlns:a16="http://schemas.microsoft.com/office/drawing/2014/main" id="{96943455-05E4-450D-A518-6C032360A6AA}"/>
              </a:ext>
            </a:extLst>
          </p:cNvPr>
          <p:cNvSpPr>
            <a:spLocks noGrp="1" noChangeArrowheads="1"/>
          </p:cNvSpPr>
          <p:nvPr>
            <p:ph type="title"/>
          </p:nvPr>
        </p:nvSpPr>
        <p:spPr>
          <a:xfrm>
            <a:off x="599090" y="192801"/>
            <a:ext cx="10993816" cy="1143000"/>
          </a:xfrm>
        </p:spPr>
        <p:txBody>
          <a:bodyPr>
            <a:normAutofit/>
          </a:bodyPr>
          <a:lstStyle/>
          <a:p>
            <a:pPr eaLnBrk="1" hangingPunct="1"/>
            <a:r>
              <a:rPr lang="en-US" altLang="en-US" dirty="0"/>
              <a:t>States vs. Nodes…</a:t>
            </a:r>
          </a:p>
        </p:txBody>
      </p:sp>
      <p:sp>
        <p:nvSpPr>
          <p:cNvPr id="41988" name="Rectangle 3">
            <a:extLst>
              <a:ext uri="{FF2B5EF4-FFF2-40B4-BE49-F238E27FC236}">
                <a16:creationId xmlns:a16="http://schemas.microsoft.com/office/drawing/2014/main" id="{97DF741F-2BD1-4170-B3BD-EF3B25D88690}"/>
              </a:ext>
            </a:extLst>
          </p:cNvPr>
          <p:cNvSpPr>
            <a:spLocks noGrp="1" noChangeArrowheads="1"/>
          </p:cNvSpPr>
          <p:nvPr>
            <p:ph type="body" idx="1"/>
          </p:nvPr>
        </p:nvSpPr>
        <p:spPr>
          <a:xfrm>
            <a:off x="599090" y="1224117"/>
            <a:ext cx="10993816" cy="4745760"/>
          </a:xfrm>
        </p:spPr>
        <p:txBody>
          <a:bodyPr>
            <a:normAutofit fontScale="85000" lnSpcReduction="20000"/>
          </a:bodyPr>
          <a:lstStyle/>
          <a:p>
            <a:pPr>
              <a:lnSpc>
                <a:spcPct val="120000"/>
              </a:lnSpc>
            </a:pPr>
            <a:r>
              <a:rPr lang="en-US" altLang="en-US" sz="2600" dirty="0"/>
              <a:t>A </a:t>
            </a:r>
            <a:r>
              <a:rPr lang="en-US" altLang="en-US" sz="2600" b="1" dirty="0"/>
              <a:t>Node</a:t>
            </a:r>
            <a:r>
              <a:rPr lang="en-US" altLang="en-US" sz="2600" dirty="0"/>
              <a:t> Is a Data Structure Used to Represent the Search Tree For a Particular Problem Instance as Generated By a Particular Algorithm…</a:t>
            </a:r>
          </a:p>
          <a:p>
            <a:pPr>
              <a:lnSpc>
                <a:spcPct val="120000"/>
              </a:lnSpc>
            </a:pPr>
            <a:r>
              <a:rPr lang="en-US" altLang="en-US" sz="2600" dirty="0"/>
              <a:t>A </a:t>
            </a:r>
            <a:r>
              <a:rPr lang="en-US" altLang="en-US" sz="2600" b="1" dirty="0"/>
              <a:t>State</a:t>
            </a:r>
            <a:r>
              <a:rPr lang="en-US" altLang="en-US" sz="2600" dirty="0"/>
              <a:t> Represents a Configuration or Set of Configurations…</a:t>
            </a:r>
          </a:p>
          <a:p>
            <a:pPr>
              <a:lnSpc>
                <a:spcPct val="120000"/>
              </a:lnSpc>
            </a:pPr>
            <a:r>
              <a:rPr lang="en-US" altLang="en-US" sz="2600" dirty="0"/>
              <a:t>Nodes Have Depths and Parents…States Do Not…</a:t>
            </a:r>
          </a:p>
          <a:p>
            <a:pPr>
              <a:lnSpc>
                <a:spcPct val="120000"/>
              </a:lnSpc>
            </a:pPr>
            <a:r>
              <a:rPr lang="en-US" altLang="en-US" sz="2600" dirty="0"/>
              <a:t>It Is Possible For Two Different Nodes to Contain the Same State, If That State Is Generated Via Two Different Sequences of Actions…</a:t>
            </a:r>
          </a:p>
          <a:p>
            <a:pPr>
              <a:lnSpc>
                <a:spcPct val="120000"/>
              </a:lnSpc>
            </a:pPr>
            <a:r>
              <a:rPr lang="en-US" altLang="en-US" sz="2600" dirty="0"/>
              <a:t>The </a:t>
            </a:r>
            <a:r>
              <a:rPr lang="en-US" altLang="en-US" sz="2600" b="1" dirty="0"/>
              <a:t>Expand </a:t>
            </a:r>
            <a:r>
              <a:rPr lang="en-US" altLang="en-US" sz="2600" dirty="0"/>
              <a:t>Function Calculates Each Component of the Node It Generates…</a:t>
            </a:r>
          </a:p>
          <a:p>
            <a:pPr>
              <a:lnSpc>
                <a:spcPct val="120000"/>
              </a:lnSpc>
            </a:pPr>
            <a:r>
              <a:rPr lang="en-US" altLang="en-US" sz="2600" dirty="0"/>
              <a:t>The </a:t>
            </a:r>
            <a:r>
              <a:rPr lang="en-US" altLang="en-US" sz="2600" b="1" dirty="0"/>
              <a:t>Fringe</a:t>
            </a:r>
            <a:r>
              <a:rPr lang="en-US" altLang="en-US" sz="2600" dirty="0"/>
              <a:t> Or </a:t>
            </a:r>
            <a:r>
              <a:rPr lang="en-US" altLang="en-US" sz="2600" b="1" dirty="0"/>
              <a:t>Frontier</a:t>
            </a:r>
            <a:r>
              <a:rPr lang="en-US" altLang="en-US" sz="2600" dirty="0"/>
              <a:t> Is the Collection of Nodes Waiting To Be Expanded…</a:t>
            </a:r>
          </a:p>
          <a:p>
            <a:pPr>
              <a:lnSpc>
                <a:spcPct val="120000"/>
              </a:lnSpc>
            </a:pPr>
            <a:r>
              <a:rPr lang="en-US" altLang="en-US" sz="2600" dirty="0"/>
              <a:t>Could Be Computationally Expensive As the Function Might Have To Look At Every Element of the Set To Choose the Best One…</a:t>
            </a:r>
          </a:p>
          <a:p>
            <a:pPr>
              <a:lnSpc>
                <a:spcPct val="120000"/>
              </a:lnSpc>
            </a:pPr>
            <a:r>
              <a:rPr lang="en-US" altLang="en-US" sz="2600" dirty="0"/>
              <a:t>The Collection of Nodes Is Implemented As A Queue…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a:extLst>
              <a:ext uri="{FF2B5EF4-FFF2-40B4-BE49-F238E27FC236}">
                <a16:creationId xmlns:a16="http://schemas.microsoft.com/office/drawing/2014/main" id="{B9C501D1-0B29-4A5C-A738-88A0F23D7577}"/>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23D94BA5-1899-406A-AD30-35D2B6C1ADCD}" type="slidenum">
              <a:rPr lang="en-US" altLang="en-US"/>
              <a:pPr/>
              <a:t>37</a:t>
            </a:fld>
            <a:endParaRPr lang="en-US" altLang="en-US"/>
          </a:p>
        </p:txBody>
      </p:sp>
      <p:sp>
        <p:nvSpPr>
          <p:cNvPr id="40963" name="Rectangle 2">
            <a:extLst>
              <a:ext uri="{FF2B5EF4-FFF2-40B4-BE49-F238E27FC236}">
                <a16:creationId xmlns:a16="http://schemas.microsoft.com/office/drawing/2014/main" id="{79D10235-0C1D-4EEA-9F26-73959F2320DE}"/>
              </a:ext>
            </a:extLst>
          </p:cNvPr>
          <p:cNvSpPr>
            <a:spLocks noGrp="1" noChangeArrowheads="1"/>
          </p:cNvSpPr>
          <p:nvPr>
            <p:ph type="title"/>
          </p:nvPr>
        </p:nvSpPr>
        <p:spPr/>
        <p:txBody>
          <a:bodyPr>
            <a:normAutofit/>
          </a:bodyPr>
          <a:lstStyle/>
          <a:p>
            <a:pPr eaLnBrk="1" hangingPunct="1"/>
            <a:r>
              <a:rPr lang="en-US" altLang="en-US" dirty="0"/>
              <a:t>Expand Tree Search Algorithm…</a:t>
            </a:r>
          </a:p>
        </p:txBody>
      </p:sp>
      <p:pic>
        <p:nvPicPr>
          <p:cNvPr id="40964" name="Picture 4">
            <a:extLst>
              <a:ext uri="{FF2B5EF4-FFF2-40B4-BE49-F238E27FC236}">
                <a16:creationId xmlns:a16="http://schemas.microsoft.com/office/drawing/2014/main" id="{FCC645D4-1859-4330-AADD-8C37EFABD0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844" t="18750" r="3125" b="9375"/>
          <a:stretch>
            <a:fillRect/>
          </a:stretch>
        </p:blipFill>
        <p:spPr bwMode="auto">
          <a:xfrm>
            <a:off x="1451113" y="1124608"/>
            <a:ext cx="9303025" cy="4806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a:extLst>
              <a:ext uri="{FF2B5EF4-FFF2-40B4-BE49-F238E27FC236}">
                <a16:creationId xmlns:a16="http://schemas.microsoft.com/office/drawing/2014/main" id="{0F6FADFF-7A34-4632-B157-0A3D6A3B7392}"/>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B3F927FA-F49C-47A4-BC17-905432BC43BC}" type="slidenum">
              <a:rPr lang="en-US" altLang="en-US"/>
              <a:pPr/>
              <a:t>38</a:t>
            </a:fld>
            <a:endParaRPr lang="en-US" altLang="en-US"/>
          </a:p>
        </p:txBody>
      </p:sp>
      <p:sp>
        <p:nvSpPr>
          <p:cNvPr id="43011" name="Rectangle 2">
            <a:extLst>
              <a:ext uri="{FF2B5EF4-FFF2-40B4-BE49-F238E27FC236}">
                <a16:creationId xmlns:a16="http://schemas.microsoft.com/office/drawing/2014/main" id="{DC2893BC-41CC-4799-B0F9-675CE7AB4F18}"/>
              </a:ext>
            </a:extLst>
          </p:cNvPr>
          <p:cNvSpPr>
            <a:spLocks noGrp="1" noChangeArrowheads="1"/>
          </p:cNvSpPr>
          <p:nvPr>
            <p:ph type="title"/>
          </p:nvPr>
        </p:nvSpPr>
        <p:spPr/>
        <p:txBody>
          <a:bodyPr/>
          <a:lstStyle/>
          <a:p>
            <a:pPr eaLnBrk="1" hangingPunct="1"/>
            <a:r>
              <a:rPr lang="en-US" altLang="en-US" dirty="0"/>
              <a:t>Search Strategies…</a:t>
            </a:r>
          </a:p>
        </p:txBody>
      </p:sp>
      <p:sp>
        <p:nvSpPr>
          <p:cNvPr id="43012" name="Rectangle 3">
            <a:extLst>
              <a:ext uri="{FF2B5EF4-FFF2-40B4-BE49-F238E27FC236}">
                <a16:creationId xmlns:a16="http://schemas.microsoft.com/office/drawing/2014/main" id="{8B95DAA3-21E9-4DB8-B37D-3780CA436199}"/>
              </a:ext>
            </a:extLst>
          </p:cNvPr>
          <p:cNvSpPr>
            <a:spLocks noGrp="1" noChangeArrowheads="1"/>
          </p:cNvSpPr>
          <p:nvPr>
            <p:ph type="body" idx="1"/>
          </p:nvPr>
        </p:nvSpPr>
        <p:spPr>
          <a:xfrm>
            <a:off x="599090" y="1272209"/>
            <a:ext cx="10993816" cy="4697667"/>
          </a:xfrm>
        </p:spPr>
        <p:txBody>
          <a:bodyPr>
            <a:normAutofit fontScale="92500" lnSpcReduction="10000"/>
          </a:bodyPr>
          <a:lstStyle/>
          <a:p>
            <a:pPr eaLnBrk="1" hangingPunct="1">
              <a:lnSpc>
                <a:spcPct val="110000"/>
              </a:lnSpc>
            </a:pPr>
            <a:r>
              <a:rPr lang="en-US" altLang="en-US" sz="3200" dirty="0"/>
              <a:t>A Search Strategy Is Defined By Picking the </a:t>
            </a:r>
            <a:r>
              <a:rPr lang="en-US" altLang="en-US" sz="3200" b="1" dirty="0"/>
              <a:t>Order of Node Expansion…</a:t>
            </a:r>
          </a:p>
          <a:p>
            <a:pPr eaLnBrk="1" hangingPunct="1">
              <a:lnSpc>
                <a:spcPct val="110000"/>
              </a:lnSpc>
            </a:pPr>
            <a:r>
              <a:rPr lang="en-US" altLang="en-US" sz="3200" dirty="0"/>
              <a:t>Strategies Are Evaluated Along the Following Dimensions:</a:t>
            </a:r>
          </a:p>
          <a:p>
            <a:pPr lvl="1" eaLnBrk="1" hangingPunct="1">
              <a:lnSpc>
                <a:spcPct val="110000"/>
              </a:lnSpc>
            </a:pPr>
            <a:r>
              <a:rPr lang="en-US" altLang="en-US" sz="2800" b="1" dirty="0"/>
              <a:t>Completeness</a:t>
            </a:r>
            <a:r>
              <a:rPr lang="en-US" altLang="en-US" sz="2800" dirty="0"/>
              <a:t>: Does It Always Find A Solution If One Exists?...</a:t>
            </a:r>
          </a:p>
          <a:p>
            <a:pPr lvl="1" eaLnBrk="1" hangingPunct="1">
              <a:lnSpc>
                <a:spcPct val="110000"/>
              </a:lnSpc>
            </a:pPr>
            <a:r>
              <a:rPr lang="en-US" altLang="en-US" sz="2800" b="1" dirty="0"/>
              <a:t>Time Complexity</a:t>
            </a:r>
            <a:r>
              <a:rPr lang="en-US" altLang="en-US" sz="2800" dirty="0"/>
              <a:t>: How Long Does It Take to Find a Solution?...Number of Nodes Generated…</a:t>
            </a:r>
          </a:p>
          <a:p>
            <a:pPr lvl="1" eaLnBrk="1" hangingPunct="1">
              <a:lnSpc>
                <a:spcPct val="110000"/>
              </a:lnSpc>
            </a:pPr>
            <a:r>
              <a:rPr lang="en-US" altLang="en-US" sz="2800" b="1" dirty="0"/>
              <a:t>Space Complexity</a:t>
            </a:r>
            <a:r>
              <a:rPr lang="en-US" altLang="en-US" sz="2800" dirty="0"/>
              <a:t>: How Much Memory Does It Need to Perform the Search?...Maximum Number of Nodes In Memory…</a:t>
            </a:r>
          </a:p>
          <a:p>
            <a:pPr lvl="1" eaLnBrk="1" hangingPunct="1">
              <a:lnSpc>
                <a:spcPct val="110000"/>
              </a:lnSpc>
            </a:pPr>
            <a:r>
              <a:rPr lang="en-US" altLang="en-US" sz="2800" b="1" dirty="0"/>
              <a:t>Optimality</a:t>
            </a:r>
            <a:r>
              <a:rPr lang="en-US" altLang="en-US" sz="2800" dirty="0"/>
              <a:t>: How Do We Balance “Highest Quality” vs. “Least-Cost” Solutions?...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a:extLst>
              <a:ext uri="{FF2B5EF4-FFF2-40B4-BE49-F238E27FC236}">
                <a16:creationId xmlns:a16="http://schemas.microsoft.com/office/drawing/2014/main" id="{3ACB4C64-3880-43E3-B3F3-A86E74723FF9}"/>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E9F470E-1504-4C84-A233-FE1F6D1292B0}" type="slidenum">
              <a:rPr lang="en-US" altLang="en-US"/>
              <a:pPr/>
              <a:t>39</a:t>
            </a:fld>
            <a:endParaRPr lang="en-US" altLang="en-US"/>
          </a:p>
        </p:txBody>
      </p:sp>
      <p:sp>
        <p:nvSpPr>
          <p:cNvPr id="44035" name="Rectangle 2">
            <a:extLst>
              <a:ext uri="{FF2B5EF4-FFF2-40B4-BE49-F238E27FC236}">
                <a16:creationId xmlns:a16="http://schemas.microsoft.com/office/drawing/2014/main" id="{91535D37-D29C-4C0C-A811-DBC03F4F00B1}"/>
              </a:ext>
            </a:extLst>
          </p:cNvPr>
          <p:cNvSpPr>
            <a:spLocks noGrp="1" noChangeArrowheads="1"/>
          </p:cNvSpPr>
          <p:nvPr>
            <p:ph type="title"/>
          </p:nvPr>
        </p:nvSpPr>
        <p:spPr/>
        <p:txBody>
          <a:bodyPr/>
          <a:lstStyle/>
          <a:p>
            <a:pPr eaLnBrk="1" hangingPunct="1"/>
            <a:r>
              <a:rPr lang="en-US" altLang="en-US" dirty="0"/>
              <a:t>Uninformed or Blind Search Strategies…</a:t>
            </a:r>
          </a:p>
        </p:txBody>
      </p:sp>
      <p:sp>
        <p:nvSpPr>
          <p:cNvPr id="44036" name="Rectangle 3">
            <a:extLst>
              <a:ext uri="{FF2B5EF4-FFF2-40B4-BE49-F238E27FC236}">
                <a16:creationId xmlns:a16="http://schemas.microsoft.com/office/drawing/2014/main" id="{0782B16A-2B4C-438F-B487-46CE150B09E1}"/>
              </a:ext>
            </a:extLst>
          </p:cNvPr>
          <p:cNvSpPr>
            <a:spLocks noGrp="1" noChangeArrowheads="1"/>
          </p:cNvSpPr>
          <p:nvPr>
            <p:ph type="body" idx="1"/>
          </p:nvPr>
        </p:nvSpPr>
        <p:spPr>
          <a:xfrm>
            <a:off x="599090" y="1253612"/>
            <a:ext cx="10993816" cy="4689987"/>
          </a:xfrm>
        </p:spPr>
        <p:txBody>
          <a:bodyPr>
            <a:normAutofit fontScale="77500" lnSpcReduction="20000"/>
          </a:bodyPr>
          <a:lstStyle/>
          <a:p>
            <a:pPr eaLnBrk="1" hangingPunct="1">
              <a:lnSpc>
                <a:spcPct val="110000"/>
              </a:lnSpc>
            </a:pPr>
            <a:r>
              <a:rPr lang="en-US" altLang="en-US" sz="3600" dirty="0"/>
              <a:t>Has No Information About the Number of Steps or the Path Cost From the Current State to the Goal State…</a:t>
            </a:r>
          </a:p>
          <a:p>
            <a:pPr eaLnBrk="1" hangingPunct="1">
              <a:lnSpc>
                <a:spcPct val="110000"/>
              </a:lnSpc>
            </a:pPr>
            <a:r>
              <a:rPr lang="en-US" altLang="en-US" sz="3600" dirty="0"/>
              <a:t>Uses Only the Information Available In the Problem Definition…</a:t>
            </a:r>
          </a:p>
          <a:p>
            <a:pPr eaLnBrk="1" hangingPunct="1">
              <a:lnSpc>
                <a:spcPct val="110000"/>
              </a:lnSpc>
            </a:pPr>
            <a:r>
              <a:rPr lang="en-US" altLang="en-US" sz="3600" dirty="0"/>
              <a:t>Strategies Distinguished by the Order in Which Nodes Are Expanded…</a:t>
            </a:r>
          </a:p>
          <a:p>
            <a:pPr eaLnBrk="1" hangingPunct="1">
              <a:lnSpc>
                <a:spcPct val="110000"/>
              </a:lnSpc>
            </a:pPr>
            <a:r>
              <a:rPr lang="en-US" altLang="en-US" sz="3600" dirty="0"/>
              <a:t>They Are: </a:t>
            </a:r>
          </a:p>
          <a:p>
            <a:pPr lvl="1">
              <a:lnSpc>
                <a:spcPct val="110000"/>
              </a:lnSpc>
            </a:pPr>
            <a:r>
              <a:rPr lang="en-US" altLang="en-US" sz="3200" dirty="0"/>
              <a:t>Breadth-First Search…</a:t>
            </a:r>
          </a:p>
          <a:p>
            <a:pPr lvl="1">
              <a:lnSpc>
                <a:spcPct val="110000"/>
              </a:lnSpc>
            </a:pPr>
            <a:r>
              <a:rPr lang="en-US" altLang="en-US" sz="3200" dirty="0"/>
              <a:t>Uniform-Cost Search…</a:t>
            </a:r>
          </a:p>
          <a:p>
            <a:pPr lvl="1">
              <a:lnSpc>
                <a:spcPct val="110000"/>
              </a:lnSpc>
            </a:pPr>
            <a:r>
              <a:rPr lang="en-US" altLang="en-US" sz="3200" dirty="0"/>
              <a:t>Depth-First Search…</a:t>
            </a:r>
          </a:p>
          <a:p>
            <a:pPr lvl="1">
              <a:lnSpc>
                <a:spcPct val="110000"/>
              </a:lnSpc>
            </a:pPr>
            <a:r>
              <a:rPr lang="en-US" altLang="en-US" sz="3200" dirty="0"/>
              <a:t>Depth-Limited Search…</a:t>
            </a:r>
          </a:p>
          <a:p>
            <a:pPr lvl="1">
              <a:lnSpc>
                <a:spcPct val="110000"/>
              </a:lnSpc>
            </a:pPr>
            <a:r>
              <a:rPr lang="en-US" altLang="en-US" sz="3200" dirty="0"/>
              <a:t>Iterative Deepening Search…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Reflex Agents…</a:t>
            </a:r>
          </a:p>
        </p:txBody>
      </p:sp>
      <p:sp>
        <p:nvSpPr>
          <p:cNvPr id="3" name="Content Placeholder 2"/>
          <p:cNvSpPr>
            <a:spLocks noGrp="1"/>
          </p:cNvSpPr>
          <p:nvPr>
            <p:ph idx="1"/>
          </p:nvPr>
        </p:nvSpPr>
        <p:spPr/>
        <p:txBody>
          <a:bodyPr/>
          <a:lstStyle/>
          <a:p>
            <a:pPr>
              <a:lnSpc>
                <a:spcPct val="100000"/>
              </a:lnSpc>
            </a:pPr>
            <a:r>
              <a:rPr lang="en-US" dirty="0"/>
              <a:t>Simple Reflex Agents Are Unable to Plan Ahead…</a:t>
            </a:r>
          </a:p>
          <a:p>
            <a:pPr>
              <a:lnSpc>
                <a:spcPct val="100000"/>
              </a:lnSpc>
            </a:pPr>
            <a:r>
              <a:rPr lang="en-US" dirty="0"/>
              <a:t>They Are Limited In What They Can Do Because Their Actions Are Determined Only By the Current Percept…</a:t>
            </a:r>
          </a:p>
          <a:p>
            <a:pPr>
              <a:lnSpc>
                <a:spcPct val="100000"/>
              </a:lnSpc>
            </a:pPr>
            <a:r>
              <a:rPr lang="en-US" dirty="0"/>
              <a:t>They Have No Knowledge of What Their Actions Do Nor of What They Are Trying to Achieve…</a:t>
            </a:r>
          </a:p>
        </p:txBody>
      </p:sp>
    </p:spTree>
    <p:extLst>
      <p:ext uri="{BB962C8B-B14F-4D97-AF65-F5344CB8AC3E}">
        <p14:creationId xmlns:p14="http://schemas.microsoft.com/office/powerpoint/2010/main" val="1305828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Breadth-First Search…</a:t>
            </a:r>
          </a:p>
        </p:txBody>
      </p:sp>
      <p:sp>
        <p:nvSpPr>
          <p:cNvPr id="3" name="Content Placeholder 2"/>
          <p:cNvSpPr>
            <a:spLocks noGrp="1"/>
          </p:cNvSpPr>
          <p:nvPr>
            <p:ph idx="1"/>
          </p:nvPr>
        </p:nvSpPr>
        <p:spPr>
          <a:xfrm>
            <a:off x="599090" y="1124608"/>
            <a:ext cx="10993816" cy="4845268"/>
          </a:xfrm>
        </p:spPr>
        <p:txBody>
          <a:bodyPr>
            <a:normAutofit lnSpcReduction="10000"/>
          </a:bodyPr>
          <a:lstStyle/>
          <a:p>
            <a:pPr>
              <a:lnSpc>
                <a:spcPct val="120000"/>
              </a:lnSpc>
            </a:pPr>
            <a:r>
              <a:rPr lang="en-US" sz="2400" dirty="0"/>
              <a:t>Simplest Strategy…</a:t>
            </a:r>
          </a:p>
          <a:p>
            <a:pPr>
              <a:lnSpc>
                <a:spcPct val="120000"/>
              </a:lnSpc>
            </a:pPr>
            <a:r>
              <a:rPr lang="en-US" sz="2400" dirty="0"/>
              <a:t>Root Node Is Expanded First…Then All Nodes Generated By the Root Node Are Expanded Next, and Then Their Successors, and So On…</a:t>
            </a:r>
          </a:p>
          <a:p>
            <a:pPr>
              <a:lnSpc>
                <a:spcPct val="120000"/>
              </a:lnSpc>
            </a:pPr>
            <a:r>
              <a:rPr lang="en-US" sz="2400" dirty="0"/>
              <a:t>All the Nodes At A Given Depth “D” In the Search Tree Are Expanded Before the Nodes At the Next Depth…</a:t>
            </a:r>
          </a:p>
          <a:p>
            <a:pPr>
              <a:lnSpc>
                <a:spcPct val="120000"/>
              </a:lnSpc>
            </a:pPr>
            <a:r>
              <a:rPr lang="en-US" sz="2400" dirty="0"/>
              <a:t>Very Systematic Strategy…It Considers All the Paths of Length 1 First, Then All Those of Length 2, and So On…</a:t>
            </a:r>
          </a:p>
          <a:p>
            <a:pPr>
              <a:lnSpc>
                <a:spcPct val="120000"/>
              </a:lnSpc>
            </a:pPr>
            <a:r>
              <a:rPr lang="en-US" sz="2400" dirty="0"/>
              <a:t>If There Is a Solution, Breadth-First Search Is Guaranteed To Find It…</a:t>
            </a:r>
          </a:p>
          <a:p>
            <a:pPr>
              <a:lnSpc>
                <a:spcPct val="120000"/>
              </a:lnSpc>
            </a:pPr>
            <a:r>
              <a:rPr lang="en-US" sz="2400" dirty="0"/>
              <a:t>If There Are Several Solutions, Breadth-First Search Will Always Find the </a:t>
            </a:r>
            <a:r>
              <a:rPr lang="en-US" sz="2400" b="1" dirty="0"/>
              <a:t>Shallowest</a:t>
            </a:r>
            <a:r>
              <a:rPr lang="en-US" sz="2400" dirty="0"/>
              <a:t> Goal State First...</a:t>
            </a:r>
          </a:p>
        </p:txBody>
      </p:sp>
    </p:spTree>
    <p:extLst>
      <p:ext uri="{BB962C8B-B14F-4D97-AF65-F5344CB8AC3E}">
        <p14:creationId xmlns:p14="http://schemas.microsoft.com/office/powerpoint/2010/main" val="41551071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a:extLst>
              <a:ext uri="{FF2B5EF4-FFF2-40B4-BE49-F238E27FC236}">
                <a16:creationId xmlns:a16="http://schemas.microsoft.com/office/drawing/2014/main" id="{29ADCF38-7CBB-4E72-AFAB-67AC063C4C48}"/>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8958D935-AA95-41D6-8CA6-9DE620D35F99}" type="slidenum">
              <a:rPr lang="en-US" altLang="en-US"/>
              <a:pPr/>
              <a:t>41</a:t>
            </a:fld>
            <a:endParaRPr lang="en-US" altLang="en-US"/>
          </a:p>
        </p:txBody>
      </p:sp>
      <p:sp>
        <p:nvSpPr>
          <p:cNvPr id="49155" name="Rectangle 2">
            <a:extLst>
              <a:ext uri="{FF2B5EF4-FFF2-40B4-BE49-F238E27FC236}">
                <a16:creationId xmlns:a16="http://schemas.microsoft.com/office/drawing/2014/main" id="{33636C2B-DDD4-4059-A640-51284FCE6B8C}"/>
              </a:ext>
            </a:extLst>
          </p:cNvPr>
          <p:cNvSpPr>
            <a:spLocks noGrp="1" noChangeArrowheads="1"/>
          </p:cNvSpPr>
          <p:nvPr>
            <p:ph type="title"/>
          </p:nvPr>
        </p:nvSpPr>
        <p:spPr/>
        <p:txBody>
          <a:bodyPr>
            <a:normAutofit/>
          </a:bodyPr>
          <a:lstStyle/>
          <a:p>
            <a:pPr eaLnBrk="1" hangingPunct="1"/>
            <a:r>
              <a:rPr lang="en-US" altLang="en-US" dirty="0"/>
              <a:t>Properties of Breadth-First Search…</a:t>
            </a:r>
          </a:p>
        </p:txBody>
      </p:sp>
      <p:sp>
        <p:nvSpPr>
          <p:cNvPr id="49156" name="Rectangle 3">
            <a:extLst>
              <a:ext uri="{FF2B5EF4-FFF2-40B4-BE49-F238E27FC236}">
                <a16:creationId xmlns:a16="http://schemas.microsoft.com/office/drawing/2014/main" id="{C7F011CD-9C37-4EA4-A515-887BBB74A77F}"/>
              </a:ext>
            </a:extLst>
          </p:cNvPr>
          <p:cNvSpPr>
            <a:spLocks noGrp="1" noChangeArrowheads="1"/>
          </p:cNvSpPr>
          <p:nvPr>
            <p:ph type="body" idx="1"/>
          </p:nvPr>
        </p:nvSpPr>
        <p:spPr>
          <a:xfrm>
            <a:off x="599090" y="1311965"/>
            <a:ext cx="10993816" cy="4676414"/>
          </a:xfrm>
        </p:spPr>
        <p:txBody>
          <a:bodyPr>
            <a:normAutofit/>
          </a:bodyPr>
          <a:lstStyle/>
          <a:p>
            <a:pPr eaLnBrk="1" hangingPunct="1">
              <a:lnSpc>
                <a:spcPct val="100000"/>
              </a:lnSpc>
            </a:pPr>
            <a:r>
              <a:rPr lang="en-US" altLang="en-US" sz="3200" b="1" dirty="0"/>
              <a:t>Complete...</a:t>
            </a:r>
            <a:r>
              <a:rPr lang="en-US" altLang="en-US" sz="3200" dirty="0"/>
              <a:t>Yes…</a:t>
            </a:r>
          </a:p>
          <a:p>
            <a:pPr>
              <a:lnSpc>
                <a:spcPct val="100000"/>
              </a:lnSpc>
            </a:pPr>
            <a:r>
              <a:rPr lang="en-US" altLang="en-US" sz="3200" b="1" dirty="0"/>
              <a:t>Optimal...</a:t>
            </a:r>
            <a:r>
              <a:rPr lang="en-US" altLang="en-US" sz="3200" dirty="0"/>
              <a:t>Yes…If Cost = 1 Per Step…</a:t>
            </a:r>
          </a:p>
          <a:p>
            <a:pPr eaLnBrk="1" hangingPunct="1">
              <a:lnSpc>
                <a:spcPct val="100000"/>
              </a:lnSpc>
            </a:pPr>
            <a:r>
              <a:rPr lang="en-US" altLang="en-US" sz="3200" b="1" dirty="0"/>
              <a:t>Time...</a:t>
            </a:r>
            <a:r>
              <a:rPr lang="en-US" altLang="en-US" sz="3200" dirty="0"/>
              <a:t>Large Based on the Number of Nodes…</a:t>
            </a:r>
          </a:p>
          <a:p>
            <a:pPr eaLnBrk="1" hangingPunct="1">
              <a:lnSpc>
                <a:spcPct val="100000"/>
              </a:lnSpc>
            </a:pPr>
            <a:r>
              <a:rPr lang="en-US" altLang="en-US" sz="3200" b="1" dirty="0"/>
              <a:t>Space...</a:t>
            </a:r>
            <a:r>
              <a:rPr lang="en-US" altLang="en-US" sz="3200" dirty="0"/>
              <a:t>All Nodes Must Be Maintained in Memory…</a:t>
            </a:r>
          </a:p>
          <a:p>
            <a:pPr>
              <a:lnSpc>
                <a:spcPct val="100000"/>
              </a:lnSpc>
            </a:pPr>
            <a:r>
              <a:rPr lang="en-US" altLang="en-US" sz="3200" b="1" dirty="0"/>
              <a:t>Space</a:t>
            </a:r>
            <a:r>
              <a:rPr lang="en-US" altLang="en-US" sz="3200" dirty="0"/>
              <a:t> Is the Biggest Problem (More Than Time)…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a:extLst>
              <a:ext uri="{FF2B5EF4-FFF2-40B4-BE49-F238E27FC236}">
                <a16:creationId xmlns:a16="http://schemas.microsoft.com/office/drawing/2014/main" id="{AE87E3B7-9CEE-42A2-A286-D7803D7BC105}"/>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A4185EF4-AE8B-4AEB-9012-2A0317690DD9}" type="slidenum">
              <a:rPr lang="en-US" altLang="en-US"/>
              <a:pPr/>
              <a:t>42</a:t>
            </a:fld>
            <a:endParaRPr lang="en-US" altLang="en-US"/>
          </a:p>
        </p:txBody>
      </p:sp>
      <p:sp>
        <p:nvSpPr>
          <p:cNvPr id="45059" name="Rectangle 2">
            <a:extLst>
              <a:ext uri="{FF2B5EF4-FFF2-40B4-BE49-F238E27FC236}">
                <a16:creationId xmlns:a16="http://schemas.microsoft.com/office/drawing/2014/main" id="{E22EA7E7-777B-445F-BDDD-67E40030E4B2}"/>
              </a:ext>
            </a:extLst>
          </p:cNvPr>
          <p:cNvSpPr>
            <a:spLocks noGrp="1" noChangeArrowheads="1"/>
          </p:cNvSpPr>
          <p:nvPr>
            <p:ph type="title"/>
          </p:nvPr>
        </p:nvSpPr>
        <p:spPr/>
        <p:txBody>
          <a:bodyPr/>
          <a:lstStyle/>
          <a:p>
            <a:pPr eaLnBrk="1" hangingPunct="1"/>
            <a:r>
              <a:rPr lang="en-US" altLang="en-US" dirty="0"/>
              <a:t>Breadth-First Search…</a:t>
            </a:r>
          </a:p>
        </p:txBody>
      </p:sp>
      <p:sp>
        <p:nvSpPr>
          <p:cNvPr id="45060" name="Rectangle 3">
            <a:extLst>
              <a:ext uri="{FF2B5EF4-FFF2-40B4-BE49-F238E27FC236}">
                <a16:creationId xmlns:a16="http://schemas.microsoft.com/office/drawing/2014/main" id="{B9D008C0-EE0C-43BF-BAC1-A6B5B1A83897}"/>
              </a:ext>
            </a:extLst>
          </p:cNvPr>
          <p:cNvSpPr>
            <a:spLocks noGrp="1" noChangeArrowheads="1"/>
          </p:cNvSpPr>
          <p:nvPr>
            <p:ph type="body" idx="1"/>
          </p:nvPr>
        </p:nvSpPr>
        <p:spPr>
          <a:xfrm>
            <a:off x="599090" y="1371600"/>
            <a:ext cx="10993816" cy="2286001"/>
          </a:xfrm>
        </p:spPr>
        <p:txBody>
          <a:bodyPr>
            <a:normAutofit/>
          </a:bodyPr>
          <a:lstStyle/>
          <a:p>
            <a:pPr eaLnBrk="1" hangingPunct="1">
              <a:lnSpc>
                <a:spcPct val="100000"/>
              </a:lnSpc>
            </a:pPr>
            <a:r>
              <a:rPr lang="en-US" altLang="en-US" sz="3200" dirty="0"/>
              <a:t>Expand Shallowest Unexpanded Node…</a:t>
            </a:r>
          </a:p>
          <a:p>
            <a:pPr eaLnBrk="1" hangingPunct="1">
              <a:lnSpc>
                <a:spcPct val="100000"/>
              </a:lnSpc>
            </a:pPr>
            <a:r>
              <a:rPr lang="en-US" altLang="en-US" sz="3200" b="1" dirty="0"/>
              <a:t>Implementation:</a:t>
            </a:r>
          </a:p>
          <a:p>
            <a:pPr lvl="1" eaLnBrk="1" hangingPunct="1">
              <a:lnSpc>
                <a:spcPct val="100000"/>
              </a:lnSpc>
            </a:pPr>
            <a:r>
              <a:rPr lang="en-US" altLang="en-US" sz="2800" i="1" dirty="0"/>
              <a:t>Fringe</a:t>
            </a:r>
            <a:r>
              <a:rPr lang="en-US" altLang="en-US" sz="2800" dirty="0"/>
              <a:t> Is A FIFO Queue, I.E., New Successors Go At End…</a:t>
            </a:r>
          </a:p>
        </p:txBody>
      </p:sp>
      <p:pic>
        <p:nvPicPr>
          <p:cNvPr id="45061" name="Picture 4" descr="bfs-progress1c">
            <a:extLst>
              <a:ext uri="{FF2B5EF4-FFF2-40B4-BE49-F238E27FC236}">
                <a16:creationId xmlns:a16="http://schemas.microsoft.com/office/drawing/2014/main" id="{3EB03DC3-B885-40B7-A461-4F48FFF822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9132" y="3459025"/>
            <a:ext cx="4267200" cy="281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13109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a:extLst>
              <a:ext uri="{FF2B5EF4-FFF2-40B4-BE49-F238E27FC236}">
                <a16:creationId xmlns:a16="http://schemas.microsoft.com/office/drawing/2014/main" id="{AE87E3B7-9CEE-42A2-A286-D7803D7BC105}"/>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A4185EF4-AE8B-4AEB-9012-2A0317690DD9}" type="slidenum">
              <a:rPr lang="en-US" altLang="en-US"/>
              <a:pPr/>
              <a:t>43</a:t>
            </a:fld>
            <a:endParaRPr lang="en-US" altLang="en-US"/>
          </a:p>
        </p:txBody>
      </p:sp>
      <p:sp>
        <p:nvSpPr>
          <p:cNvPr id="45059" name="Rectangle 2">
            <a:extLst>
              <a:ext uri="{FF2B5EF4-FFF2-40B4-BE49-F238E27FC236}">
                <a16:creationId xmlns:a16="http://schemas.microsoft.com/office/drawing/2014/main" id="{E22EA7E7-777B-445F-BDDD-67E40030E4B2}"/>
              </a:ext>
            </a:extLst>
          </p:cNvPr>
          <p:cNvSpPr>
            <a:spLocks noGrp="1" noChangeArrowheads="1"/>
          </p:cNvSpPr>
          <p:nvPr>
            <p:ph type="title"/>
          </p:nvPr>
        </p:nvSpPr>
        <p:spPr/>
        <p:txBody>
          <a:bodyPr/>
          <a:lstStyle/>
          <a:p>
            <a:pPr eaLnBrk="1" hangingPunct="1"/>
            <a:r>
              <a:rPr lang="en-US" altLang="en-US" dirty="0"/>
              <a:t>Breadth-First Search…</a:t>
            </a:r>
          </a:p>
        </p:txBody>
      </p:sp>
      <p:sp>
        <p:nvSpPr>
          <p:cNvPr id="45060" name="Rectangle 3">
            <a:extLst>
              <a:ext uri="{FF2B5EF4-FFF2-40B4-BE49-F238E27FC236}">
                <a16:creationId xmlns:a16="http://schemas.microsoft.com/office/drawing/2014/main" id="{B9D008C0-EE0C-43BF-BAC1-A6B5B1A83897}"/>
              </a:ext>
            </a:extLst>
          </p:cNvPr>
          <p:cNvSpPr>
            <a:spLocks noGrp="1" noChangeArrowheads="1"/>
          </p:cNvSpPr>
          <p:nvPr>
            <p:ph type="body" idx="1"/>
          </p:nvPr>
        </p:nvSpPr>
        <p:spPr>
          <a:xfrm>
            <a:off x="599090" y="1371600"/>
            <a:ext cx="10993816" cy="2286001"/>
          </a:xfrm>
        </p:spPr>
        <p:txBody>
          <a:bodyPr>
            <a:normAutofit/>
          </a:bodyPr>
          <a:lstStyle/>
          <a:p>
            <a:pPr eaLnBrk="1" hangingPunct="1">
              <a:lnSpc>
                <a:spcPct val="100000"/>
              </a:lnSpc>
            </a:pPr>
            <a:r>
              <a:rPr lang="en-US" altLang="en-US" sz="3200" dirty="0"/>
              <a:t>Expand Shallowest Unexpanded Node…</a:t>
            </a:r>
          </a:p>
          <a:p>
            <a:pPr eaLnBrk="1" hangingPunct="1">
              <a:lnSpc>
                <a:spcPct val="100000"/>
              </a:lnSpc>
            </a:pPr>
            <a:r>
              <a:rPr lang="en-US" altLang="en-US" sz="3200" b="1" dirty="0"/>
              <a:t>Implementation:</a:t>
            </a:r>
          </a:p>
          <a:p>
            <a:pPr lvl="1" eaLnBrk="1" hangingPunct="1">
              <a:lnSpc>
                <a:spcPct val="100000"/>
              </a:lnSpc>
            </a:pPr>
            <a:r>
              <a:rPr lang="en-US" altLang="en-US" sz="2800" i="1" dirty="0"/>
              <a:t>Fringe</a:t>
            </a:r>
            <a:r>
              <a:rPr lang="en-US" altLang="en-US" sz="2800" dirty="0"/>
              <a:t> Is A FIFO Queue, I.E., New Successors Go At End…</a:t>
            </a:r>
          </a:p>
        </p:txBody>
      </p:sp>
      <p:pic>
        <p:nvPicPr>
          <p:cNvPr id="2" name="Picture 1">
            <a:extLst>
              <a:ext uri="{FF2B5EF4-FFF2-40B4-BE49-F238E27FC236}">
                <a16:creationId xmlns:a16="http://schemas.microsoft.com/office/drawing/2014/main" id="{E4E324D3-2E11-4196-A248-A262B59782C1}"/>
              </a:ext>
            </a:extLst>
          </p:cNvPr>
          <p:cNvPicPr>
            <a:picLocks noChangeAspect="1"/>
          </p:cNvPicPr>
          <p:nvPr/>
        </p:nvPicPr>
        <p:blipFill>
          <a:blip r:embed="rId2"/>
          <a:stretch>
            <a:fillRect/>
          </a:stretch>
        </p:blipFill>
        <p:spPr>
          <a:xfrm>
            <a:off x="6115878" y="3458821"/>
            <a:ext cx="4340728" cy="2798307"/>
          </a:xfrm>
          <a:prstGeom prst="rect">
            <a:avLst/>
          </a:prstGeom>
        </p:spPr>
      </p:pic>
    </p:spTree>
    <p:extLst>
      <p:ext uri="{BB962C8B-B14F-4D97-AF65-F5344CB8AC3E}">
        <p14:creationId xmlns:p14="http://schemas.microsoft.com/office/powerpoint/2010/main" val="18998451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a:extLst>
              <a:ext uri="{FF2B5EF4-FFF2-40B4-BE49-F238E27FC236}">
                <a16:creationId xmlns:a16="http://schemas.microsoft.com/office/drawing/2014/main" id="{AE87E3B7-9CEE-42A2-A286-D7803D7BC105}"/>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A4185EF4-AE8B-4AEB-9012-2A0317690DD9}" type="slidenum">
              <a:rPr lang="en-US" altLang="en-US"/>
              <a:pPr/>
              <a:t>44</a:t>
            </a:fld>
            <a:endParaRPr lang="en-US" altLang="en-US"/>
          </a:p>
        </p:txBody>
      </p:sp>
      <p:sp>
        <p:nvSpPr>
          <p:cNvPr id="45059" name="Rectangle 2">
            <a:extLst>
              <a:ext uri="{FF2B5EF4-FFF2-40B4-BE49-F238E27FC236}">
                <a16:creationId xmlns:a16="http://schemas.microsoft.com/office/drawing/2014/main" id="{E22EA7E7-777B-445F-BDDD-67E40030E4B2}"/>
              </a:ext>
            </a:extLst>
          </p:cNvPr>
          <p:cNvSpPr>
            <a:spLocks noGrp="1" noChangeArrowheads="1"/>
          </p:cNvSpPr>
          <p:nvPr>
            <p:ph type="title"/>
          </p:nvPr>
        </p:nvSpPr>
        <p:spPr/>
        <p:txBody>
          <a:bodyPr/>
          <a:lstStyle/>
          <a:p>
            <a:pPr eaLnBrk="1" hangingPunct="1"/>
            <a:r>
              <a:rPr lang="en-US" altLang="en-US" dirty="0"/>
              <a:t>Breadth-First Search…</a:t>
            </a:r>
          </a:p>
        </p:txBody>
      </p:sp>
      <p:sp>
        <p:nvSpPr>
          <p:cNvPr id="45060" name="Rectangle 3">
            <a:extLst>
              <a:ext uri="{FF2B5EF4-FFF2-40B4-BE49-F238E27FC236}">
                <a16:creationId xmlns:a16="http://schemas.microsoft.com/office/drawing/2014/main" id="{B9D008C0-EE0C-43BF-BAC1-A6B5B1A83897}"/>
              </a:ext>
            </a:extLst>
          </p:cNvPr>
          <p:cNvSpPr>
            <a:spLocks noGrp="1" noChangeArrowheads="1"/>
          </p:cNvSpPr>
          <p:nvPr>
            <p:ph type="body" idx="1"/>
          </p:nvPr>
        </p:nvSpPr>
        <p:spPr>
          <a:xfrm>
            <a:off x="599090" y="1371600"/>
            <a:ext cx="10993816" cy="2286001"/>
          </a:xfrm>
        </p:spPr>
        <p:txBody>
          <a:bodyPr>
            <a:normAutofit/>
          </a:bodyPr>
          <a:lstStyle/>
          <a:p>
            <a:pPr eaLnBrk="1" hangingPunct="1">
              <a:lnSpc>
                <a:spcPct val="100000"/>
              </a:lnSpc>
            </a:pPr>
            <a:r>
              <a:rPr lang="en-US" altLang="en-US" sz="3200" dirty="0"/>
              <a:t>Expand Shallowest Unexpanded Node…</a:t>
            </a:r>
          </a:p>
          <a:p>
            <a:pPr eaLnBrk="1" hangingPunct="1">
              <a:lnSpc>
                <a:spcPct val="100000"/>
              </a:lnSpc>
            </a:pPr>
            <a:r>
              <a:rPr lang="en-US" altLang="en-US" sz="3200" b="1" dirty="0"/>
              <a:t>Implementation:</a:t>
            </a:r>
          </a:p>
          <a:p>
            <a:pPr lvl="1" eaLnBrk="1" hangingPunct="1">
              <a:lnSpc>
                <a:spcPct val="100000"/>
              </a:lnSpc>
            </a:pPr>
            <a:r>
              <a:rPr lang="en-US" altLang="en-US" sz="2800" i="1" dirty="0"/>
              <a:t>Fringe</a:t>
            </a:r>
            <a:r>
              <a:rPr lang="en-US" altLang="en-US" sz="2800" dirty="0"/>
              <a:t> Is A FIFO Queue, I.E., New Successors Go At End…</a:t>
            </a:r>
          </a:p>
        </p:txBody>
      </p:sp>
      <p:pic>
        <p:nvPicPr>
          <p:cNvPr id="2" name="Picture 1">
            <a:extLst>
              <a:ext uri="{FF2B5EF4-FFF2-40B4-BE49-F238E27FC236}">
                <a16:creationId xmlns:a16="http://schemas.microsoft.com/office/drawing/2014/main" id="{6882624B-63D6-4C90-88C5-DD23FDD1DF39}"/>
              </a:ext>
            </a:extLst>
          </p:cNvPr>
          <p:cNvPicPr>
            <a:picLocks noChangeAspect="1"/>
          </p:cNvPicPr>
          <p:nvPr/>
        </p:nvPicPr>
        <p:blipFill>
          <a:blip r:embed="rId2"/>
          <a:stretch>
            <a:fillRect/>
          </a:stretch>
        </p:blipFill>
        <p:spPr>
          <a:xfrm>
            <a:off x="6132128" y="3467079"/>
            <a:ext cx="4340728" cy="2853175"/>
          </a:xfrm>
          <a:prstGeom prst="rect">
            <a:avLst/>
          </a:prstGeom>
        </p:spPr>
      </p:pic>
    </p:spTree>
    <p:extLst>
      <p:ext uri="{BB962C8B-B14F-4D97-AF65-F5344CB8AC3E}">
        <p14:creationId xmlns:p14="http://schemas.microsoft.com/office/powerpoint/2010/main" val="40849706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a:extLst>
              <a:ext uri="{FF2B5EF4-FFF2-40B4-BE49-F238E27FC236}">
                <a16:creationId xmlns:a16="http://schemas.microsoft.com/office/drawing/2014/main" id="{AE87E3B7-9CEE-42A2-A286-D7803D7BC105}"/>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A4185EF4-AE8B-4AEB-9012-2A0317690DD9}" type="slidenum">
              <a:rPr lang="en-US" altLang="en-US"/>
              <a:pPr/>
              <a:t>45</a:t>
            </a:fld>
            <a:endParaRPr lang="en-US" altLang="en-US"/>
          </a:p>
        </p:txBody>
      </p:sp>
      <p:sp>
        <p:nvSpPr>
          <p:cNvPr id="45059" name="Rectangle 2">
            <a:extLst>
              <a:ext uri="{FF2B5EF4-FFF2-40B4-BE49-F238E27FC236}">
                <a16:creationId xmlns:a16="http://schemas.microsoft.com/office/drawing/2014/main" id="{E22EA7E7-777B-445F-BDDD-67E40030E4B2}"/>
              </a:ext>
            </a:extLst>
          </p:cNvPr>
          <p:cNvSpPr>
            <a:spLocks noGrp="1" noChangeArrowheads="1"/>
          </p:cNvSpPr>
          <p:nvPr>
            <p:ph type="title"/>
          </p:nvPr>
        </p:nvSpPr>
        <p:spPr/>
        <p:txBody>
          <a:bodyPr/>
          <a:lstStyle/>
          <a:p>
            <a:pPr eaLnBrk="1" hangingPunct="1"/>
            <a:r>
              <a:rPr lang="en-US" altLang="en-US" dirty="0"/>
              <a:t>Breadth-First Search…</a:t>
            </a:r>
          </a:p>
        </p:txBody>
      </p:sp>
      <p:sp>
        <p:nvSpPr>
          <p:cNvPr id="45060" name="Rectangle 3">
            <a:extLst>
              <a:ext uri="{FF2B5EF4-FFF2-40B4-BE49-F238E27FC236}">
                <a16:creationId xmlns:a16="http://schemas.microsoft.com/office/drawing/2014/main" id="{B9D008C0-EE0C-43BF-BAC1-A6B5B1A83897}"/>
              </a:ext>
            </a:extLst>
          </p:cNvPr>
          <p:cNvSpPr>
            <a:spLocks noGrp="1" noChangeArrowheads="1"/>
          </p:cNvSpPr>
          <p:nvPr>
            <p:ph type="body" idx="1"/>
          </p:nvPr>
        </p:nvSpPr>
        <p:spPr>
          <a:xfrm>
            <a:off x="599090" y="1371600"/>
            <a:ext cx="10993816" cy="2286001"/>
          </a:xfrm>
        </p:spPr>
        <p:txBody>
          <a:bodyPr>
            <a:normAutofit/>
          </a:bodyPr>
          <a:lstStyle/>
          <a:p>
            <a:pPr eaLnBrk="1" hangingPunct="1">
              <a:lnSpc>
                <a:spcPct val="100000"/>
              </a:lnSpc>
            </a:pPr>
            <a:r>
              <a:rPr lang="en-US" altLang="en-US" sz="3200" dirty="0"/>
              <a:t>Expand Shallowest Unexpanded Node…</a:t>
            </a:r>
          </a:p>
          <a:p>
            <a:pPr eaLnBrk="1" hangingPunct="1">
              <a:lnSpc>
                <a:spcPct val="100000"/>
              </a:lnSpc>
            </a:pPr>
            <a:r>
              <a:rPr lang="en-US" altLang="en-US" sz="3200" b="1" dirty="0"/>
              <a:t>Implementation:</a:t>
            </a:r>
          </a:p>
          <a:p>
            <a:pPr lvl="1" eaLnBrk="1" hangingPunct="1">
              <a:lnSpc>
                <a:spcPct val="100000"/>
              </a:lnSpc>
            </a:pPr>
            <a:r>
              <a:rPr lang="en-US" altLang="en-US" sz="2800" i="1" dirty="0"/>
              <a:t>Fringe</a:t>
            </a:r>
            <a:r>
              <a:rPr lang="en-US" altLang="en-US" sz="2800" dirty="0"/>
              <a:t> Is A FIFO Queue, I.E., New Successors Go At End…</a:t>
            </a:r>
          </a:p>
        </p:txBody>
      </p:sp>
      <p:pic>
        <p:nvPicPr>
          <p:cNvPr id="3" name="Picture 2">
            <a:extLst>
              <a:ext uri="{FF2B5EF4-FFF2-40B4-BE49-F238E27FC236}">
                <a16:creationId xmlns:a16="http://schemas.microsoft.com/office/drawing/2014/main" id="{34955D73-A99D-43AC-BDEC-CDA40B26FD68}"/>
              </a:ext>
            </a:extLst>
          </p:cNvPr>
          <p:cNvPicPr>
            <a:picLocks noChangeAspect="1"/>
          </p:cNvPicPr>
          <p:nvPr/>
        </p:nvPicPr>
        <p:blipFill>
          <a:blip r:embed="rId2"/>
          <a:stretch>
            <a:fillRect/>
          </a:stretch>
        </p:blipFill>
        <p:spPr>
          <a:xfrm>
            <a:off x="6118861" y="3458821"/>
            <a:ext cx="4645555" cy="2792210"/>
          </a:xfrm>
          <a:prstGeom prst="rect">
            <a:avLst/>
          </a:prstGeom>
        </p:spPr>
      </p:pic>
    </p:spTree>
    <p:extLst>
      <p:ext uri="{BB962C8B-B14F-4D97-AF65-F5344CB8AC3E}">
        <p14:creationId xmlns:p14="http://schemas.microsoft.com/office/powerpoint/2010/main" val="19257780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a:extLst>
              <a:ext uri="{FF2B5EF4-FFF2-40B4-BE49-F238E27FC236}">
                <a16:creationId xmlns:a16="http://schemas.microsoft.com/office/drawing/2014/main" id="{6DAE2B8A-B80D-4F3A-9442-57F880BAAC77}"/>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DC6BD9F-B981-45CA-997D-62899D098B79}" type="slidenum">
              <a:rPr lang="en-US" altLang="en-US"/>
              <a:pPr/>
              <a:t>46</a:t>
            </a:fld>
            <a:endParaRPr lang="en-US" altLang="en-US"/>
          </a:p>
        </p:txBody>
      </p:sp>
      <p:sp>
        <p:nvSpPr>
          <p:cNvPr id="50179" name="Rectangle 2">
            <a:extLst>
              <a:ext uri="{FF2B5EF4-FFF2-40B4-BE49-F238E27FC236}">
                <a16:creationId xmlns:a16="http://schemas.microsoft.com/office/drawing/2014/main" id="{DDD78CAA-1C32-4747-8D4F-FD178BD9A409}"/>
              </a:ext>
            </a:extLst>
          </p:cNvPr>
          <p:cNvSpPr>
            <a:spLocks noGrp="1" noChangeArrowheads="1"/>
          </p:cNvSpPr>
          <p:nvPr>
            <p:ph type="title"/>
          </p:nvPr>
        </p:nvSpPr>
        <p:spPr/>
        <p:txBody>
          <a:bodyPr/>
          <a:lstStyle/>
          <a:p>
            <a:pPr eaLnBrk="1" hangingPunct="1"/>
            <a:r>
              <a:rPr lang="en-US" altLang="en-US" dirty="0"/>
              <a:t>Uniform-Cost Search…</a:t>
            </a:r>
          </a:p>
        </p:txBody>
      </p:sp>
      <p:sp>
        <p:nvSpPr>
          <p:cNvPr id="50180" name="Rectangle 3">
            <a:extLst>
              <a:ext uri="{FF2B5EF4-FFF2-40B4-BE49-F238E27FC236}">
                <a16:creationId xmlns:a16="http://schemas.microsoft.com/office/drawing/2014/main" id="{2D8FB463-8C23-4E9E-9354-6DE5BE2504E1}"/>
              </a:ext>
            </a:extLst>
          </p:cNvPr>
          <p:cNvSpPr>
            <a:spLocks noGrp="1" noChangeArrowheads="1"/>
          </p:cNvSpPr>
          <p:nvPr>
            <p:ph type="body" idx="1"/>
          </p:nvPr>
        </p:nvSpPr>
        <p:spPr>
          <a:xfrm>
            <a:off x="599090" y="1253613"/>
            <a:ext cx="10993816" cy="4557251"/>
          </a:xfrm>
        </p:spPr>
        <p:txBody>
          <a:bodyPr>
            <a:normAutofit/>
          </a:bodyPr>
          <a:lstStyle/>
          <a:p>
            <a:pPr eaLnBrk="1" hangingPunct="1">
              <a:lnSpc>
                <a:spcPct val="100000"/>
              </a:lnSpc>
            </a:pPr>
            <a:r>
              <a:rPr lang="en-US" altLang="en-US" sz="3200" dirty="0"/>
              <a:t>Expand Least-Cost Unexpanded Node…</a:t>
            </a:r>
          </a:p>
          <a:p>
            <a:pPr eaLnBrk="1" hangingPunct="1">
              <a:lnSpc>
                <a:spcPct val="100000"/>
              </a:lnSpc>
            </a:pPr>
            <a:r>
              <a:rPr lang="en-US" altLang="en-US" sz="3200" dirty="0"/>
              <a:t>Any Solution Found After the First Is More Expensive…</a:t>
            </a:r>
            <a:endParaRPr lang="en-US" altLang="en-US" sz="2800" dirty="0"/>
          </a:p>
          <a:p>
            <a:pPr eaLnBrk="1" hangingPunct="1">
              <a:lnSpc>
                <a:spcPct val="100000"/>
              </a:lnSpc>
            </a:pPr>
            <a:r>
              <a:rPr lang="en-US" altLang="en-US" sz="3200" dirty="0"/>
              <a:t>Equivalent To Breadth-First If Step Costs All Equal…</a:t>
            </a:r>
          </a:p>
          <a:p>
            <a:pPr lvl="1">
              <a:lnSpc>
                <a:spcPct val="100000"/>
              </a:lnSpc>
            </a:pPr>
            <a:r>
              <a:rPr lang="en-US" altLang="en-US" sz="2800" b="1" dirty="0"/>
              <a:t>Complete...</a:t>
            </a:r>
            <a:r>
              <a:rPr lang="en-US" altLang="en-US" sz="2800" dirty="0"/>
              <a:t>Yes…</a:t>
            </a:r>
          </a:p>
          <a:p>
            <a:pPr lvl="1">
              <a:lnSpc>
                <a:spcPct val="100000"/>
              </a:lnSpc>
            </a:pPr>
            <a:r>
              <a:rPr lang="en-US" altLang="en-US" sz="2800" b="1" dirty="0"/>
              <a:t>Time...</a:t>
            </a:r>
            <a:r>
              <a:rPr lang="en-US" altLang="en-US" sz="2800" dirty="0"/>
              <a:t>Better…# of Nodes For Optimal Solution…Cost of the Optimal Solution…</a:t>
            </a:r>
          </a:p>
          <a:p>
            <a:pPr lvl="1">
              <a:lnSpc>
                <a:spcPct val="100000"/>
              </a:lnSpc>
            </a:pPr>
            <a:r>
              <a:rPr lang="en-US" altLang="en-US" sz="2800" b="1" dirty="0"/>
              <a:t>Space...</a:t>
            </a:r>
            <a:r>
              <a:rPr lang="en-US" altLang="en-US" sz="2800" dirty="0"/>
              <a:t>Only Expand Nodes for Optimum Solution…</a:t>
            </a:r>
          </a:p>
          <a:p>
            <a:pPr lvl="1">
              <a:lnSpc>
                <a:spcPct val="100000"/>
              </a:lnSpc>
            </a:pPr>
            <a:r>
              <a:rPr lang="en-US" altLang="en-US" sz="2800" b="1" dirty="0"/>
              <a:t>Optimal...</a:t>
            </a:r>
            <a:r>
              <a:rPr lang="en-US" altLang="en-US" sz="2800" dirty="0"/>
              <a:t>Yes – Nodes Expanded In Increasing Order of </a:t>
            </a:r>
            <a:r>
              <a:rPr lang="en-US" altLang="en-US" sz="2800" i="1" dirty="0"/>
              <a:t>Cost…</a:t>
            </a:r>
            <a:endParaRPr lang="en-US" altLang="en-US" sz="2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a:extLst>
              <a:ext uri="{FF2B5EF4-FFF2-40B4-BE49-F238E27FC236}">
                <a16:creationId xmlns:a16="http://schemas.microsoft.com/office/drawing/2014/main" id="{6DAE2B8A-B80D-4F3A-9442-57F880BAAC77}"/>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DC6BD9F-B981-45CA-997D-62899D098B79}" type="slidenum">
              <a:rPr lang="en-US" altLang="en-US"/>
              <a:pPr/>
              <a:t>47</a:t>
            </a:fld>
            <a:endParaRPr lang="en-US" altLang="en-US"/>
          </a:p>
        </p:txBody>
      </p:sp>
      <p:sp>
        <p:nvSpPr>
          <p:cNvPr id="50179" name="Rectangle 2">
            <a:extLst>
              <a:ext uri="{FF2B5EF4-FFF2-40B4-BE49-F238E27FC236}">
                <a16:creationId xmlns:a16="http://schemas.microsoft.com/office/drawing/2014/main" id="{DDD78CAA-1C32-4747-8D4F-FD178BD9A409}"/>
              </a:ext>
            </a:extLst>
          </p:cNvPr>
          <p:cNvSpPr>
            <a:spLocks noGrp="1" noChangeArrowheads="1"/>
          </p:cNvSpPr>
          <p:nvPr>
            <p:ph type="title"/>
          </p:nvPr>
        </p:nvSpPr>
        <p:spPr/>
        <p:txBody>
          <a:bodyPr/>
          <a:lstStyle/>
          <a:p>
            <a:pPr eaLnBrk="1" hangingPunct="1"/>
            <a:r>
              <a:rPr lang="en-US" altLang="en-US" dirty="0"/>
              <a:t>Uniform-Cost Search…</a:t>
            </a:r>
          </a:p>
        </p:txBody>
      </p:sp>
      <p:sp>
        <p:nvSpPr>
          <p:cNvPr id="50180" name="Rectangle 3">
            <a:extLst>
              <a:ext uri="{FF2B5EF4-FFF2-40B4-BE49-F238E27FC236}">
                <a16:creationId xmlns:a16="http://schemas.microsoft.com/office/drawing/2014/main" id="{2D8FB463-8C23-4E9E-9354-6DE5BE2504E1}"/>
              </a:ext>
            </a:extLst>
          </p:cNvPr>
          <p:cNvSpPr>
            <a:spLocks noGrp="1" noChangeArrowheads="1"/>
          </p:cNvSpPr>
          <p:nvPr>
            <p:ph type="body" idx="1"/>
          </p:nvPr>
        </p:nvSpPr>
        <p:spPr>
          <a:xfrm>
            <a:off x="790818" y="1174259"/>
            <a:ext cx="4595221" cy="4592360"/>
          </a:xfrm>
        </p:spPr>
        <p:txBody>
          <a:bodyPr>
            <a:normAutofit fontScale="92500" lnSpcReduction="20000"/>
          </a:bodyPr>
          <a:lstStyle/>
          <a:p>
            <a:pPr>
              <a:lnSpc>
                <a:spcPct val="120000"/>
              </a:lnSpc>
            </a:pPr>
            <a:r>
              <a:rPr lang="en-US" altLang="en-US" sz="2000" dirty="0"/>
              <a:t>First Expand the Initial State, Yielding Paths To A, B, and C…</a:t>
            </a:r>
          </a:p>
          <a:p>
            <a:pPr>
              <a:lnSpc>
                <a:spcPct val="120000"/>
              </a:lnSpc>
            </a:pPr>
            <a:r>
              <a:rPr lang="en-US" altLang="en-US" sz="2000" dirty="0"/>
              <a:t>the Path To A Is Cheapest So It Is Expanded Next, Generating the Path SAG…</a:t>
            </a:r>
          </a:p>
          <a:p>
            <a:pPr>
              <a:lnSpc>
                <a:spcPct val="120000"/>
              </a:lnSpc>
            </a:pPr>
            <a:r>
              <a:rPr lang="en-US" altLang="en-US" sz="2000" dirty="0"/>
              <a:t>This is a Solution But Not the Optimal One…</a:t>
            </a:r>
          </a:p>
          <a:p>
            <a:pPr>
              <a:lnSpc>
                <a:spcPct val="120000"/>
              </a:lnSpc>
            </a:pPr>
            <a:r>
              <a:rPr lang="en-US" altLang="en-US" sz="2000" dirty="0"/>
              <a:t>To Find the Optimal Solution the Next Step Is To Expand SB, Generating SBG…</a:t>
            </a:r>
          </a:p>
          <a:p>
            <a:pPr>
              <a:lnSpc>
                <a:spcPct val="120000"/>
              </a:lnSpc>
            </a:pPr>
            <a:r>
              <a:rPr lang="en-US" altLang="en-US" sz="2000" dirty="0"/>
              <a:t>This is the Cheapest Path Remaining (C is 15)…</a:t>
            </a:r>
          </a:p>
          <a:p>
            <a:pPr>
              <a:lnSpc>
                <a:spcPct val="120000"/>
              </a:lnSpc>
            </a:pPr>
            <a:r>
              <a:rPr lang="en-US" altLang="en-US" sz="2000" dirty="0"/>
              <a:t>SBG Is Goal-checked and Returned As the Solution…</a:t>
            </a:r>
            <a:endParaRPr lang="en-US" altLang="en-US" sz="1600" dirty="0"/>
          </a:p>
        </p:txBody>
      </p:sp>
      <p:pic>
        <p:nvPicPr>
          <p:cNvPr id="2" name="Picture 1"/>
          <p:cNvPicPr>
            <a:picLocks noChangeAspect="1"/>
          </p:cNvPicPr>
          <p:nvPr/>
        </p:nvPicPr>
        <p:blipFill rotWithShape="1">
          <a:blip r:embed="rId2"/>
          <a:srcRect l="19740" t="53764" r="8463" b="8817"/>
          <a:stretch/>
        </p:blipFill>
        <p:spPr>
          <a:xfrm>
            <a:off x="5482961" y="1329117"/>
            <a:ext cx="6331973" cy="4282644"/>
          </a:xfrm>
          <a:prstGeom prst="rect">
            <a:avLst/>
          </a:prstGeom>
        </p:spPr>
      </p:pic>
    </p:spTree>
    <p:extLst>
      <p:ext uri="{BB962C8B-B14F-4D97-AF65-F5344CB8AC3E}">
        <p14:creationId xmlns:p14="http://schemas.microsoft.com/office/powerpoint/2010/main" val="42450440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id="{0725A5E3-6956-4580-9728-49210147830F}"/>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9EF4EAE-9ADE-4CBB-9C05-6F6101557D85}" type="slidenum">
              <a:rPr lang="en-US" altLang="en-US"/>
              <a:pPr/>
              <a:t>48</a:t>
            </a:fld>
            <a:endParaRPr lang="en-US" altLang="en-US"/>
          </a:p>
        </p:txBody>
      </p:sp>
      <p:sp>
        <p:nvSpPr>
          <p:cNvPr id="51204" name="Rectangle 2">
            <a:extLst>
              <a:ext uri="{FF2B5EF4-FFF2-40B4-BE49-F238E27FC236}">
                <a16:creationId xmlns:a16="http://schemas.microsoft.com/office/drawing/2014/main" id="{1036CC96-6842-4819-860E-8124B53E2238}"/>
              </a:ext>
            </a:extLst>
          </p:cNvPr>
          <p:cNvSpPr>
            <a:spLocks noGrp="1" noChangeArrowheads="1"/>
          </p:cNvSpPr>
          <p:nvPr>
            <p:ph type="title"/>
          </p:nvPr>
        </p:nvSpPr>
        <p:spPr/>
        <p:txBody>
          <a:bodyPr/>
          <a:lstStyle/>
          <a:p>
            <a:pPr eaLnBrk="1" hangingPunct="1"/>
            <a:r>
              <a:rPr lang="en-US" altLang="en-US" dirty="0"/>
              <a:t>Depth-First Search…</a:t>
            </a:r>
          </a:p>
        </p:txBody>
      </p:sp>
      <p:sp>
        <p:nvSpPr>
          <p:cNvPr id="51205" name="Rectangle 3">
            <a:extLst>
              <a:ext uri="{FF2B5EF4-FFF2-40B4-BE49-F238E27FC236}">
                <a16:creationId xmlns:a16="http://schemas.microsoft.com/office/drawing/2014/main" id="{50C2059C-D2FF-4CEB-8E06-45242B117F93}"/>
              </a:ext>
            </a:extLst>
          </p:cNvPr>
          <p:cNvSpPr>
            <a:spLocks noGrp="1" noChangeArrowheads="1"/>
          </p:cNvSpPr>
          <p:nvPr>
            <p:ph type="body" idx="1"/>
          </p:nvPr>
        </p:nvSpPr>
        <p:spPr>
          <a:xfrm>
            <a:off x="599092" y="1261640"/>
            <a:ext cx="10993816" cy="4696707"/>
          </a:xfrm>
        </p:spPr>
        <p:txBody>
          <a:bodyPr>
            <a:normAutofit/>
          </a:bodyPr>
          <a:lstStyle/>
          <a:p>
            <a:pPr>
              <a:lnSpc>
                <a:spcPct val="110000"/>
              </a:lnSpc>
            </a:pPr>
            <a:r>
              <a:rPr lang="en-US" altLang="en-US" dirty="0"/>
              <a:t>Always Expands One of the Nodes At the Deepest Level of the Tree…</a:t>
            </a:r>
          </a:p>
          <a:p>
            <a:pPr>
              <a:lnSpc>
                <a:spcPct val="110000"/>
              </a:lnSpc>
            </a:pPr>
            <a:r>
              <a:rPr lang="en-US" altLang="en-US" dirty="0"/>
              <a:t>Only When the Search Hits A Dead End (A Non-Goal Node With No Expansion) Does the Search Go Back and Expand Nodes At Shallower Levels…</a:t>
            </a:r>
          </a:p>
          <a:p>
            <a:pPr>
              <a:lnSpc>
                <a:spcPct val="110000"/>
              </a:lnSpc>
            </a:pPr>
            <a:r>
              <a:rPr lang="en-US" altLang="en-US" dirty="0"/>
              <a:t>Has Very Modest Memory Requirements…It Needs To Store Only A Single Path From the Root To A Leaf Node, Along With the Remaining Unexpanded Sibling Nodes For Each Node On the Path…</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a:extLst>
              <a:ext uri="{FF2B5EF4-FFF2-40B4-BE49-F238E27FC236}">
                <a16:creationId xmlns:a16="http://schemas.microsoft.com/office/drawing/2014/main" id="{F06B21B0-4071-4984-97B1-92A698E13426}"/>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5B6BC1E-DCE7-4AE3-B5F1-5F8C733EAC5D}" type="slidenum">
              <a:rPr lang="en-US" altLang="en-US"/>
              <a:pPr/>
              <a:t>49</a:t>
            </a:fld>
            <a:endParaRPr lang="en-US" altLang="en-US"/>
          </a:p>
        </p:txBody>
      </p:sp>
      <p:sp>
        <p:nvSpPr>
          <p:cNvPr id="63491" name="Rectangle 2">
            <a:extLst>
              <a:ext uri="{FF2B5EF4-FFF2-40B4-BE49-F238E27FC236}">
                <a16:creationId xmlns:a16="http://schemas.microsoft.com/office/drawing/2014/main" id="{5EDEE1A4-5E1E-4CE7-BEBE-5DA1E6C7972C}"/>
              </a:ext>
            </a:extLst>
          </p:cNvPr>
          <p:cNvSpPr>
            <a:spLocks noGrp="1" noChangeArrowheads="1"/>
          </p:cNvSpPr>
          <p:nvPr>
            <p:ph type="title"/>
          </p:nvPr>
        </p:nvSpPr>
        <p:spPr/>
        <p:txBody>
          <a:bodyPr>
            <a:normAutofit/>
          </a:bodyPr>
          <a:lstStyle/>
          <a:p>
            <a:pPr eaLnBrk="1" hangingPunct="1"/>
            <a:r>
              <a:rPr lang="en-US" altLang="en-US" dirty="0"/>
              <a:t>Depth-First Search…</a:t>
            </a:r>
          </a:p>
        </p:txBody>
      </p:sp>
      <p:sp>
        <p:nvSpPr>
          <p:cNvPr id="63492" name="Rectangle 3">
            <a:extLst>
              <a:ext uri="{FF2B5EF4-FFF2-40B4-BE49-F238E27FC236}">
                <a16:creationId xmlns:a16="http://schemas.microsoft.com/office/drawing/2014/main" id="{A0DC502E-1344-4C66-9A76-FC0250444429}"/>
              </a:ext>
            </a:extLst>
          </p:cNvPr>
          <p:cNvSpPr>
            <a:spLocks noGrp="1" noChangeArrowheads="1"/>
          </p:cNvSpPr>
          <p:nvPr>
            <p:ph type="body" idx="1"/>
          </p:nvPr>
        </p:nvSpPr>
        <p:spPr>
          <a:xfrm>
            <a:off x="599090" y="1311965"/>
            <a:ext cx="10993816" cy="4657911"/>
          </a:xfrm>
        </p:spPr>
        <p:txBody>
          <a:bodyPr>
            <a:normAutofit/>
          </a:bodyPr>
          <a:lstStyle/>
          <a:p>
            <a:pPr eaLnBrk="1" hangingPunct="1">
              <a:lnSpc>
                <a:spcPct val="100000"/>
              </a:lnSpc>
            </a:pPr>
            <a:r>
              <a:rPr lang="en-US" altLang="en-US" sz="3200" b="1" dirty="0"/>
              <a:t>Complete...</a:t>
            </a:r>
            <a:r>
              <a:rPr lang="en-US" altLang="en-US" sz="3200" dirty="0"/>
              <a:t>No…Can Get “Stuck” Down the Wrong Path…</a:t>
            </a:r>
          </a:p>
          <a:p>
            <a:pPr eaLnBrk="1" hangingPunct="1">
              <a:lnSpc>
                <a:spcPct val="100000"/>
              </a:lnSpc>
            </a:pPr>
            <a:r>
              <a:rPr lang="en-US" altLang="en-US" sz="3200" b="1" dirty="0"/>
              <a:t>Time...</a:t>
            </a:r>
            <a:r>
              <a:rPr lang="en-US" altLang="en-US" sz="3200" dirty="0"/>
              <a:t>Terrible If Many Levels</a:t>
            </a:r>
            <a:r>
              <a:rPr lang="en-US" altLang="en-US" sz="3200" i="1" dirty="0"/>
              <a:t>…</a:t>
            </a:r>
            <a:r>
              <a:rPr lang="en-US" altLang="en-US" sz="3200" dirty="0"/>
              <a:t>But If Solutions Are Dense, May Be Much Faster Than Breadth-First…</a:t>
            </a:r>
          </a:p>
          <a:p>
            <a:pPr eaLnBrk="1" hangingPunct="1">
              <a:lnSpc>
                <a:spcPct val="100000"/>
              </a:lnSpc>
            </a:pPr>
            <a:r>
              <a:rPr lang="en-US" altLang="en-US" sz="3200" b="1" dirty="0"/>
              <a:t>Space...</a:t>
            </a:r>
            <a:r>
              <a:rPr lang="en-US" altLang="en-US" sz="3200" dirty="0"/>
              <a:t>Needs Lots of Linear Space…</a:t>
            </a:r>
          </a:p>
          <a:p>
            <a:pPr eaLnBrk="1" hangingPunct="1">
              <a:lnSpc>
                <a:spcPct val="100000"/>
              </a:lnSpc>
            </a:pPr>
            <a:r>
              <a:rPr lang="en-US" altLang="en-US" sz="3200" b="1" dirty="0"/>
              <a:t>Optimal...</a:t>
            </a:r>
            <a:r>
              <a:rPr lang="en-US" altLang="en-US" sz="3200" dirty="0"/>
              <a:t>No…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Solving Agents…</a:t>
            </a:r>
          </a:p>
        </p:txBody>
      </p:sp>
      <p:sp>
        <p:nvSpPr>
          <p:cNvPr id="3" name="Content Placeholder 2"/>
          <p:cNvSpPr>
            <a:spLocks noGrp="1"/>
          </p:cNvSpPr>
          <p:nvPr>
            <p:ph idx="1"/>
          </p:nvPr>
        </p:nvSpPr>
        <p:spPr>
          <a:xfrm>
            <a:off x="599090" y="1327355"/>
            <a:ext cx="10993816" cy="4642521"/>
          </a:xfrm>
        </p:spPr>
        <p:txBody>
          <a:bodyPr>
            <a:normAutofit/>
          </a:bodyPr>
          <a:lstStyle/>
          <a:p>
            <a:pPr>
              <a:lnSpc>
                <a:spcPct val="100000"/>
              </a:lnSpc>
            </a:pPr>
            <a:r>
              <a:rPr lang="en-US" dirty="0"/>
              <a:t>A Problem-Solving Agent Is a Goal-Based Agent…</a:t>
            </a:r>
          </a:p>
          <a:p>
            <a:pPr>
              <a:lnSpc>
                <a:spcPct val="100000"/>
              </a:lnSpc>
            </a:pPr>
            <a:r>
              <a:rPr lang="en-US" dirty="0"/>
              <a:t>Problem-Solving Agents Decide What To Do By Finding Sequences of Actions That Lead to Desirable States…</a:t>
            </a:r>
          </a:p>
          <a:p>
            <a:pPr>
              <a:lnSpc>
                <a:spcPct val="100000"/>
              </a:lnSpc>
            </a:pPr>
            <a:r>
              <a:rPr lang="en-US" dirty="0"/>
              <a:t>The Problem Type That Results From the Formulation Process Will Depend On the Knowledge Available to the Agent…That Is, Do They Know the Current State and the Outcomes of Actions…</a:t>
            </a:r>
          </a:p>
          <a:p>
            <a:pPr>
              <a:lnSpc>
                <a:spcPct val="100000"/>
              </a:lnSpc>
            </a:pPr>
            <a:r>
              <a:rPr lang="en-US" dirty="0"/>
              <a:t>Given Precise Definitions of Problems, It Is Relatively Straightforward to Construct a Search Process For Finding Solutions…</a:t>
            </a:r>
          </a:p>
        </p:txBody>
      </p:sp>
    </p:spTree>
    <p:extLst>
      <p:ext uri="{BB962C8B-B14F-4D97-AF65-F5344CB8AC3E}">
        <p14:creationId xmlns:p14="http://schemas.microsoft.com/office/powerpoint/2010/main" val="10844024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id="{0725A5E3-6956-4580-9728-49210147830F}"/>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9EF4EAE-9ADE-4CBB-9C05-6F6101557D85}" type="slidenum">
              <a:rPr lang="en-US" altLang="en-US"/>
              <a:pPr/>
              <a:t>50</a:t>
            </a:fld>
            <a:endParaRPr lang="en-US" altLang="en-US"/>
          </a:p>
        </p:txBody>
      </p:sp>
      <p:pic>
        <p:nvPicPr>
          <p:cNvPr id="51203" name="Picture 4" descr="dfs-progress01c">
            <a:extLst>
              <a:ext uri="{FF2B5EF4-FFF2-40B4-BE49-F238E27FC236}">
                <a16:creationId xmlns:a16="http://schemas.microsoft.com/office/drawing/2014/main" id="{E659C08F-AD0F-4777-A880-AA22010519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122" y="2544417"/>
            <a:ext cx="9183755" cy="366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Rectangle 2">
            <a:extLst>
              <a:ext uri="{FF2B5EF4-FFF2-40B4-BE49-F238E27FC236}">
                <a16:creationId xmlns:a16="http://schemas.microsoft.com/office/drawing/2014/main" id="{1036CC96-6842-4819-860E-8124B53E2238}"/>
              </a:ext>
            </a:extLst>
          </p:cNvPr>
          <p:cNvSpPr>
            <a:spLocks noGrp="1" noChangeArrowheads="1"/>
          </p:cNvSpPr>
          <p:nvPr>
            <p:ph type="title"/>
          </p:nvPr>
        </p:nvSpPr>
        <p:spPr/>
        <p:txBody>
          <a:bodyPr/>
          <a:lstStyle/>
          <a:p>
            <a:pPr eaLnBrk="1" hangingPunct="1"/>
            <a:r>
              <a:rPr lang="en-US" altLang="en-US" dirty="0"/>
              <a:t>Depth-First Search…</a:t>
            </a:r>
          </a:p>
        </p:txBody>
      </p:sp>
      <p:sp>
        <p:nvSpPr>
          <p:cNvPr id="51205" name="Rectangle 3">
            <a:extLst>
              <a:ext uri="{FF2B5EF4-FFF2-40B4-BE49-F238E27FC236}">
                <a16:creationId xmlns:a16="http://schemas.microsoft.com/office/drawing/2014/main" id="{50C2059C-D2FF-4CEB-8E06-45242B117F93}"/>
              </a:ext>
            </a:extLst>
          </p:cNvPr>
          <p:cNvSpPr>
            <a:spLocks noGrp="1" noChangeArrowheads="1"/>
          </p:cNvSpPr>
          <p:nvPr>
            <p:ph type="body" idx="1"/>
          </p:nvPr>
        </p:nvSpPr>
        <p:spPr>
          <a:xfrm>
            <a:off x="599092" y="1136426"/>
            <a:ext cx="10993816" cy="1736035"/>
          </a:xfrm>
        </p:spPr>
        <p:txBody>
          <a:bodyPr/>
          <a:lstStyle/>
          <a:p>
            <a:pPr eaLnBrk="1" hangingPunct="1"/>
            <a:r>
              <a:rPr lang="en-US" altLang="en-US" dirty="0"/>
              <a:t>Expand Deepest Unexpanded Node…</a:t>
            </a:r>
          </a:p>
          <a:p>
            <a:pPr eaLnBrk="1" hangingPunct="1"/>
            <a:r>
              <a:rPr lang="en-US" altLang="en-US" dirty="0"/>
              <a:t>Implementation:</a:t>
            </a:r>
          </a:p>
          <a:p>
            <a:pPr lvl="1" eaLnBrk="1" hangingPunct="1"/>
            <a:r>
              <a:rPr lang="en-US" altLang="en-US" i="1" dirty="0"/>
              <a:t>Fringe </a:t>
            </a:r>
            <a:r>
              <a:rPr lang="en-US" altLang="en-US" dirty="0"/>
              <a:t>= LIFO Queue, I.E., Put Successors At Front…</a:t>
            </a:r>
          </a:p>
        </p:txBody>
      </p:sp>
    </p:spTree>
    <p:extLst>
      <p:ext uri="{BB962C8B-B14F-4D97-AF65-F5344CB8AC3E}">
        <p14:creationId xmlns:p14="http://schemas.microsoft.com/office/powerpoint/2010/main" val="20042947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id="{0725A5E3-6956-4580-9728-49210147830F}"/>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9EF4EAE-9ADE-4CBB-9C05-6F6101557D85}" type="slidenum">
              <a:rPr lang="en-US" altLang="en-US"/>
              <a:pPr/>
              <a:t>51</a:t>
            </a:fld>
            <a:endParaRPr lang="en-US" altLang="en-US"/>
          </a:p>
        </p:txBody>
      </p:sp>
      <p:sp>
        <p:nvSpPr>
          <p:cNvPr id="51204" name="Rectangle 2">
            <a:extLst>
              <a:ext uri="{FF2B5EF4-FFF2-40B4-BE49-F238E27FC236}">
                <a16:creationId xmlns:a16="http://schemas.microsoft.com/office/drawing/2014/main" id="{1036CC96-6842-4819-860E-8124B53E2238}"/>
              </a:ext>
            </a:extLst>
          </p:cNvPr>
          <p:cNvSpPr>
            <a:spLocks noGrp="1" noChangeArrowheads="1"/>
          </p:cNvSpPr>
          <p:nvPr>
            <p:ph type="title"/>
          </p:nvPr>
        </p:nvSpPr>
        <p:spPr/>
        <p:txBody>
          <a:bodyPr/>
          <a:lstStyle/>
          <a:p>
            <a:pPr eaLnBrk="1" hangingPunct="1"/>
            <a:r>
              <a:rPr lang="en-US" altLang="en-US" dirty="0"/>
              <a:t>Depth-First Search…</a:t>
            </a:r>
          </a:p>
        </p:txBody>
      </p:sp>
      <p:sp>
        <p:nvSpPr>
          <p:cNvPr id="51205" name="Rectangle 3">
            <a:extLst>
              <a:ext uri="{FF2B5EF4-FFF2-40B4-BE49-F238E27FC236}">
                <a16:creationId xmlns:a16="http://schemas.microsoft.com/office/drawing/2014/main" id="{50C2059C-D2FF-4CEB-8E06-45242B117F93}"/>
              </a:ext>
            </a:extLst>
          </p:cNvPr>
          <p:cNvSpPr>
            <a:spLocks noGrp="1" noChangeArrowheads="1"/>
          </p:cNvSpPr>
          <p:nvPr>
            <p:ph type="body" idx="1"/>
          </p:nvPr>
        </p:nvSpPr>
        <p:spPr>
          <a:xfrm>
            <a:off x="599092" y="1136426"/>
            <a:ext cx="10993816" cy="1736035"/>
          </a:xfrm>
        </p:spPr>
        <p:txBody>
          <a:bodyPr/>
          <a:lstStyle/>
          <a:p>
            <a:pPr eaLnBrk="1" hangingPunct="1"/>
            <a:r>
              <a:rPr lang="en-US" altLang="en-US" dirty="0"/>
              <a:t>Expand Deepest Unexpanded Node…</a:t>
            </a:r>
          </a:p>
          <a:p>
            <a:pPr eaLnBrk="1" hangingPunct="1"/>
            <a:r>
              <a:rPr lang="en-US" altLang="en-US" dirty="0"/>
              <a:t>Implementation:</a:t>
            </a:r>
          </a:p>
          <a:p>
            <a:pPr lvl="1" eaLnBrk="1" hangingPunct="1"/>
            <a:r>
              <a:rPr lang="en-US" altLang="en-US" i="1" dirty="0"/>
              <a:t>Fringe </a:t>
            </a:r>
            <a:r>
              <a:rPr lang="en-US" altLang="en-US" dirty="0"/>
              <a:t>= LIFO Queue, I.E., Put Successors At Front…</a:t>
            </a:r>
          </a:p>
        </p:txBody>
      </p:sp>
      <p:pic>
        <p:nvPicPr>
          <p:cNvPr id="2" name="Picture 1">
            <a:extLst>
              <a:ext uri="{FF2B5EF4-FFF2-40B4-BE49-F238E27FC236}">
                <a16:creationId xmlns:a16="http://schemas.microsoft.com/office/drawing/2014/main" id="{24642D40-2846-45EE-9B94-1498D5199DDF}"/>
              </a:ext>
            </a:extLst>
          </p:cNvPr>
          <p:cNvPicPr>
            <a:picLocks noChangeAspect="1"/>
          </p:cNvPicPr>
          <p:nvPr/>
        </p:nvPicPr>
        <p:blipFill>
          <a:blip r:embed="rId2"/>
          <a:stretch>
            <a:fillRect/>
          </a:stretch>
        </p:blipFill>
        <p:spPr>
          <a:xfrm>
            <a:off x="1550504" y="2542379"/>
            <a:ext cx="9124121" cy="3639759"/>
          </a:xfrm>
          <a:prstGeom prst="rect">
            <a:avLst/>
          </a:prstGeom>
        </p:spPr>
      </p:pic>
    </p:spTree>
    <p:extLst>
      <p:ext uri="{BB962C8B-B14F-4D97-AF65-F5344CB8AC3E}">
        <p14:creationId xmlns:p14="http://schemas.microsoft.com/office/powerpoint/2010/main" val="30171893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id="{0725A5E3-6956-4580-9728-49210147830F}"/>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9EF4EAE-9ADE-4CBB-9C05-6F6101557D85}" type="slidenum">
              <a:rPr lang="en-US" altLang="en-US"/>
              <a:pPr/>
              <a:t>52</a:t>
            </a:fld>
            <a:endParaRPr lang="en-US" altLang="en-US"/>
          </a:p>
        </p:txBody>
      </p:sp>
      <p:sp>
        <p:nvSpPr>
          <p:cNvPr id="51204" name="Rectangle 2">
            <a:extLst>
              <a:ext uri="{FF2B5EF4-FFF2-40B4-BE49-F238E27FC236}">
                <a16:creationId xmlns:a16="http://schemas.microsoft.com/office/drawing/2014/main" id="{1036CC96-6842-4819-860E-8124B53E2238}"/>
              </a:ext>
            </a:extLst>
          </p:cNvPr>
          <p:cNvSpPr>
            <a:spLocks noGrp="1" noChangeArrowheads="1"/>
          </p:cNvSpPr>
          <p:nvPr>
            <p:ph type="title"/>
          </p:nvPr>
        </p:nvSpPr>
        <p:spPr/>
        <p:txBody>
          <a:bodyPr/>
          <a:lstStyle/>
          <a:p>
            <a:pPr eaLnBrk="1" hangingPunct="1"/>
            <a:r>
              <a:rPr lang="en-US" altLang="en-US" dirty="0"/>
              <a:t>Depth-First Search…</a:t>
            </a:r>
          </a:p>
        </p:txBody>
      </p:sp>
      <p:sp>
        <p:nvSpPr>
          <p:cNvPr id="51205" name="Rectangle 3">
            <a:extLst>
              <a:ext uri="{FF2B5EF4-FFF2-40B4-BE49-F238E27FC236}">
                <a16:creationId xmlns:a16="http://schemas.microsoft.com/office/drawing/2014/main" id="{50C2059C-D2FF-4CEB-8E06-45242B117F93}"/>
              </a:ext>
            </a:extLst>
          </p:cNvPr>
          <p:cNvSpPr>
            <a:spLocks noGrp="1" noChangeArrowheads="1"/>
          </p:cNvSpPr>
          <p:nvPr>
            <p:ph type="body" idx="1"/>
          </p:nvPr>
        </p:nvSpPr>
        <p:spPr>
          <a:xfrm>
            <a:off x="599092" y="1136426"/>
            <a:ext cx="10993816" cy="1736035"/>
          </a:xfrm>
        </p:spPr>
        <p:txBody>
          <a:bodyPr/>
          <a:lstStyle/>
          <a:p>
            <a:pPr eaLnBrk="1" hangingPunct="1"/>
            <a:r>
              <a:rPr lang="en-US" altLang="en-US" dirty="0"/>
              <a:t>Expand Deepest Unexpanded Node…</a:t>
            </a:r>
          </a:p>
          <a:p>
            <a:pPr eaLnBrk="1" hangingPunct="1"/>
            <a:r>
              <a:rPr lang="en-US" altLang="en-US" dirty="0"/>
              <a:t>Implementation:</a:t>
            </a:r>
          </a:p>
          <a:p>
            <a:pPr lvl="1" eaLnBrk="1" hangingPunct="1"/>
            <a:r>
              <a:rPr lang="en-US" altLang="en-US" i="1" dirty="0"/>
              <a:t>Fringe </a:t>
            </a:r>
            <a:r>
              <a:rPr lang="en-US" altLang="en-US" dirty="0"/>
              <a:t>= LIFO Queue, I.E., Put Successors At Front…</a:t>
            </a:r>
          </a:p>
        </p:txBody>
      </p:sp>
      <p:pic>
        <p:nvPicPr>
          <p:cNvPr id="3" name="Picture 2">
            <a:extLst>
              <a:ext uri="{FF2B5EF4-FFF2-40B4-BE49-F238E27FC236}">
                <a16:creationId xmlns:a16="http://schemas.microsoft.com/office/drawing/2014/main" id="{67F940A9-312D-4262-9765-E8BDD9FB68C7}"/>
              </a:ext>
            </a:extLst>
          </p:cNvPr>
          <p:cNvPicPr>
            <a:picLocks noChangeAspect="1"/>
          </p:cNvPicPr>
          <p:nvPr/>
        </p:nvPicPr>
        <p:blipFill>
          <a:blip r:embed="rId2"/>
          <a:stretch>
            <a:fillRect/>
          </a:stretch>
        </p:blipFill>
        <p:spPr>
          <a:xfrm>
            <a:off x="1550505" y="2544417"/>
            <a:ext cx="9144000" cy="3617844"/>
          </a:xfrm>
          <a:prstGeom prst="rect">
            <a:avLst/>
          </a:prstGeom>
        </p:spPr>
      </p:pic>
    </p:spTree>
    <p:extLst>
      <p:ext uri="{BB962C8B-B14F-4D97-AF65-F5344CB8AC3E}">
        <p14:creationId xmlns:p14="http://schemas.microsoft.com/office/powerpoint/2010/main" val="3154860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60FCEE5-B131-4079-AE84-19D5172D74D5}"/>
              </a:ext>
            </a:extLst>
          </p:cNvPr>
          <p:cNvPicPr>
            <a:picLocks noChangeAspect="1"/>
          </p:cNvPicPr>
          <p:nvPr/>
        </p:nvPicPr>
        <p:blipFill>
          <a:blip r:embed="rId2"/>
          <a:stretch>
            <a:fillRect/>
          </a:stretch>
        </p:blipFill>
        <p:spPr>
          <a:xfrm>
            <a:off x="1510748" y="2564297"/>
            <a:ext cx="9203635" cy="3617842"/>
          </a:xfrm>
          <a:prstGeom prst="rect">
            <a:avLst/>
          </a:prstGeom>
        </p:spPr>
      </p:pic>
      <p:sp>
        <p:nvSpPr>
          <p:cNvPr id="51202" name="Slide Number Placeholder 5">
            <a:extLst>
              <a:ext uri="{FF2B5EF4-FFF2-40B4-BE49-F238E27FC236}">
                <a16:creationId xmlns:a16="http://schemas.microsoft.com/office/drawing/2014/main" id="{0725A5E3-6956-4580-9728-49210147830F}"/>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9EF4EAE-9ADE-4CBB-9C05-6F6101557D85}" type="slidenum">
              <a:rPr lang="en-US" altLang="en-US"/>
              <a:pPr/>
              <a:t>53</a:t>
            </a:fld>
            <a:endParaRPr lang="en-US" altLang="en-US"/>
          </a:p>
        </p:txBody>
      </p:sp>
      <p:sp>
        <p:nvSpPr>
          <p:cNvPr id="51204" name="Rectangle 2">
            <a:extLst>
              <a:ext uri="{FF2B5EF4-FFF2-40B4-BE49-F238E27FC236}">
                <a16:creationId xmlns:a16="http://schemas.microsoft.com/office/drawing/2014/main" id="{1036CC96-6842-4819-860E-8124B53E2238}"/>
              </a:ext>
            </a:extLst>
          </p:cNvPr>
          <p:cNvSpPr>
            <a:spLocks noGrp="1" noChangeArrowheads="1"/>
          </p:cNvSpPr>
          <p:nvPr>
            <p:ph type="title"/>
          </p:nvPr>
        </p:nvSpPr>
        <p:spPr/>
        <p:txBody>
          <a:bodyPr/>
          <a:lstStyle/>
          <a:p>
            <a:pPr eaLnBrk="1" hangingPunct="1"/>
            <a:r>
              <a:rPr lang="en-US" altLang="en-US" dirty="0"/>
              <a:t>Depth-First Search…</a:t>
            </a:r>
          </a:p>
        </p:txBody>
      </p:sp>
      <p:sp>
        <p:nvSpPr>
          <p:cNvPr id="51205" name="Rectangle 3">
            <a:extLst>
              <a:ext uri="{FF2B5EF4-FFF2-40B4-BE49-F238E27FC236}">
                <a16:creationId xmlns:a16="http://schemas.microsoft.com/office/drawing/2014/main" id="{50C2059C-D2FF-4CEB-8E06-45242B117F93}"/>
              </a:ext>
            </a:extLst>
          </p:cNvPr>
          <p:cNvSpPr>
            <a:spLocks noGrp="1" noChangeArrowheads="1"/>
          </p:cNvSpPr>
          <p:nvPr>
            <p:ph type="body" idx="1"/>
          </p:nvPr>
        </p:nvSpPr>
        <p:spPr>
          <a:xfrm>
            <a:off x="599092" y="1136426"/>
            <a:ext cx="10993816" cy="1736035"/>
          </a:xfrm>
        </p:spPr>
        <p:txBody>
          <a:bodyPr/>
          <a:lstStyle/>
          <a:p>
            <a:pPr eaLnBrk="1" hangingPunct="1"/>
            <a:r>
              <a:rPr lang="en-US" altLang="en-US" dirty="0"/>
              <a:t>Expand Deepest Unexpanded Node…</a:t>
            </a:r>
          </a:p>
          <a:p>
            <a:pPr eaLnBrk="1" hangingPunct="1"/>
            <a:r>
              <a:rPr lang="en-US" altLang="en-US" dirty="0"/>
              <a:t>Implementation:</a:t>
            </a:r>
          </a:p>
          <a:p>
            <a:pPr lvl="1" eaLnBrk="1" hangingPunct="1"/>
            <a:r>
              <a:rPr lang="en-US" altLang="en-US" i="1" dirty="0"/>
              <a:t>Fringe </a:t>
            </a:r>
            <a:r>
              <a:rPr lang="en-US" altLang="en-US" dirty="0"/>
              <a:t>= LIFO Queue, I.E., Put Successors At Front…</a:t>
            </a:r>
          </a:p>
        </p:txBody>
      </p:sp>
    </p:spTree>
    <p:extLst>
      <p:ext uri="{BB962C8B-B14F-4D97-AF65-F5344CB8AC3E}">
        <p14:creationId xmlns:p14="http://schemas.microsoft.com/office/powerpoint/2010/main" val="24459339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id="{0725A5E3-6956-4580-9728-49210147830F}"/>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9EF4EAE-9ADE-4CBB-9C05-6F6101557D85}" type="slidenum">
              <a:rPr lang="en-US" altLang="en-US"/>
              <a:pPr/>
              <a:t>54</a:t>
            </a:fld>
            <a:endParaRPr lang="en-US" altLang="en-US"/>
          </a:p>
        </p:txBody>
      </p:sp>
      <p:sp>
        <p:nvSpPr>
          <p:cNvPr id="51204" name="Rectangle 2">
            <a:extLst>
              <a:ext uri="{FF2B5EF4-FFF2-40B4-BE49-F238E27FC236}">
                <a16:creationId xmlns:a16="http://schemas.microsoft.com/office/drawing/2014/main" id="{1036CC96-6842-4819-860E-8124B53E2238}"/>
              </a:ext>
            </a:extLst>
          </p:cNvPr>
          <p:cNvSpPr>
            <a:spLocks noGrp="1" noChangeArrowheads="1"/>
          </p:cNvSpPr>
          <p:nvPr>
            <p:ph type="title"/>
          </p:nvPr>
        </p:nvSpPr>
        <p:spPr/>
        <p:txBody>
          <a:bodyPr/>
          <a:lstStyle/>
          <a:p>
            <a:pPr eaLnBrk="1" hangingPunct="1"/>
            <a:r>
              <a:rPr lang="en-US" altLang="en-US" dirty="0"/>
              <a:t>Depth-First Search…</a:t>
            </a:r>
          </a:p>
        </p:txBody>
      </p:sp>
      <p:sp>
        <p:nvSpPr>
          <p:cNvPr id="51205" name="Rectangle 3">
            <a:extLst>
              <a:ext uri="{FF2B5EF4-FFF2-40B4-BE49-F238E27FC236}">
                <a16:creationId xmlns:a16="http://schemas.microsoft.com/office/drawing/2014/main" id="{50C2059C-D2FF-4CEB-8E06-45242B117F93}"/>
              </a:ext>
            </a:extLst>
          </p:cNvPr>
          <p:cNvSpPr>
            <a:spLocks noGrp="1" noChangeArrowheads="1"/>
          </p:cNvSpPr>
          <p:nvPr>
            <p:ph type="body" idx="1"/>
          </p:nvPr>
        </p:nvSpPr>
        <p:spPr>
          <a:xfrm>
            <a:off x="599092" y="1136426"/>
            <a:ext cx="10993816" cy="1736035"/>
          </a:xfrm>
        </p:spPr>
        <p:txBody>
          <a:bodyPr/>
          <a:lstStyle/>
          <a:p>
            <a:pPr eaLnBrk="1" hangingPunct="1"/>
            <a:r>
              <a:rPr lang="en-US" altLang="en-US" dirty="0"/>
              <a:t>Expand Deepest Unexpanded Node…</a:t>
            </a:r>
          </a:p>
          <a:p>
            <a:pPr eaLnBrk="1" hangingPunct="1"/>
            <a:r>
              <a:rPr lang="en-US" altLang="en-US" dirty="0"/>
              <a:t>Implementation:</a:t>
            </a:r>
          </a:p>
          <a:p>
            <a:pPr lvl="1" eaLnBrk="1" hangingPunct="1"/>
            <a:r>
              <a:rPr lang="en-US" altLang="en-US" i="1" dirty="0"/>
              <a:t>Fringe </a:t>
            </a:r>
            <a:r>
              <a:rPr lang="en-US" altLang="en-US" dirty="0"/>
              <a:t>= LIFO Queue, I.E., Put Successors At Front…</a:t>
            </a:r>
          </a:p>
        </p:txBody>
      </p:sp>
      <p:pic>
        <p:nvPicPr>
          <p:cNvPr id="3" name="Picture 2">
            <a:extLst>
              <a:ext uri="{FF2B5EF4-FFF2-40B4-BE49-F238E27FC236}">
                <a16:creationId xmlns:a16="http://schemas.microsoft.com/office/drawing/2014/main" id="{1766CDA5-B975-4C19-8EAF-79C8C3D0C271}"/>
              </a:ext>
            </a:extLst>
          </p:cNvPr>
          <p:cNvPicPr>
            <a:picLocks noChangeAspect="1"/>
          </p:cNvPicPr>
          <p:nvPr/>
        </p:nvPicPr>
        <p:blipFill>
          <a:blip r:embed="rId2"/>
          <a:stretch>
            <a:fillRect/>
          </a:stretch>
        </p:blipFill>
        <p:spPr>
          <a:xfrm>
            <a:off x="1510749" y="2564296"/>
            <a:ext cx="9163878" cy="3538329"/>
          </a:xfrm>
          <a:prstGeom prst="rect">
            <a:avLst/>
          </a:prstGeom>
        </p:spPr>
      </p:pic>
    </p:spTree>
    <p:extLst>
      <p:ext uri="{BB962C8B-B14F-4D97-AF65-F5344CB8AC3E}">
        <p14:creationId xmlns:p14="http://schemas.microsoft.com/office/powerpoint/2010/main" val="20674713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id="{0725A5E3-6956-4580-9728-49210147830F}"/>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9EF4EAE-9ADE-4CBB-9C05-6F6101557D85}" type="slidenum">
              <a:rPr lang="en-US" altLang="en-US"/>
              <a:pPr/>
              <a:t>55</a:t>
            </a:fld>
            <a:endParaRPr lang="en-US" altLang="en-US"/>
          </a:p>
        </p:txBody>
      </p:sp>
      <p:sp>
        <p:nvSpPr>
          <p:cNvPr id="51204" name="Rectangle 2">
            <a:extLst>
              <a:ext uri="{FF2B5EF4-FFF2-40B4-BE49-F238E27FC236}">
                <a16:creationId xmlns:a16="http://schemas.microsoft.com/office/drawing/2014/main" id="{1036CC96-6842-4819-860E-8124B53E2238}"/>
              </a:ext>
            </a:extLst>
          </p:cNvPr>
          <p:cNvSpPr>
            <a:spLocks noGrp="1" noChangeArrowheads="1"/>
          </p:cNvSpPr>
          <p:nvPr>
            <p:ph type="title"/>
          </p:nvPr>
        </p:nvSpPr>
        <p:spPr/>
        <p:txBody>
          <a:bodyPr/>
          <a:lstStyle/>
          <a:p>
            <a:pPr eaLnBrk="1" hangingPunct="1"/>
            <a:r>
              <a:rPr lang="en-US" altLang="en-US" dirty="0"/>
              <a:t>Depth-First Search…</a:t>
            </a:r>
          </a:p>
        </p:txBody>
      </p:sp>
      <p:sp>
        <p:nvSpPr>
          <p:cNvPr id="51205" name="Rectangle 3">
            <a:extLst>
              <a:ext uri="{FF2B5EF4-FFF2-40B4-BE49-F238E27FC236}">
                <a16:creationId xmlns:a16="http://schemas.microsoft.com/office/drawing/2014/main" id="{50C2059C-D2FF-4CEB-8E06-45242B117F93}"/>
              </a:ext>
            </a:extLst>
          </p:cNvPr>
          <p:cNvSpPr>
            <a:spLocks noGrp="1" noChangeArrowheads="1"/>
          </p:cNvSpPr>
          <p:nvPr>
            <p:ph type="body" idx="1"/>
          </p:nvPr>
        </p:nvSpPr>
        <p:spPr>
          <a:xfrm>
            <a:off x="599092" y="1136426"/>
            <a:ext cx="10993816" cy="1736035"/>
          </a:xfrm>
        </p:spPr>
        <p:txBody>
          <a:bodyPr/>
          <a:lstStyle/>
          <a:p>
            <a:pPr eaLnBrk="1" hangingPunct="1"/>
            <a:r>
              <a:rPr lang="en-US" altLang="en-US" dirty="0"/>
              <a:t>Expand Deepest Unexpanded Node…</a:t>
            </a:r>
          </a:p>
          <a:p>
            <a:pPr eaLnBrk="1" hangingPunct="1"/>
            <a:r>
              <a:rPr lang="en-US" altLang="en-US" dirty="0"/>
              <a:t>Implementation:</a:t>
            </a:r>
          </a:p>
          <a:p>
            <a:pPr lvl="1" eaLnBrk="1" hangingPunct="1"/>
            <a:r>
              <a:rPr lang="en-US" altLang="en-US" i="1" dirty="0"/>
              <a:t>Fringe </a:t>
            </a:r>
            <a:r>
              <a:rPr lang="en-US" altLang="en-US" dirty="0"/>
              <a:t>= LIFO Queue, I.E., Put Successors At Front…</a:t>
            </a:r>
          </a:p>
        </p:txBody>
      </p:sp>
      <p:pic>
        <p:nvPicPr>
          <p:cNvPr id="2" name="Picture 1">
            <a:extLst>
              <a:ext uri="{FF2B5EF4-FFF2-40B4-BE49-F238E27FC236}">
                <a16:creationId xmlns:a16="http://schemas.microsoft.com/office/drawing/2014/main" id="{3DE55AD3-2861-4810-9802-A078AEE92889}"/>
              </a:ext>
            </a:extLst>
          </p:cNvPr>
          <p:cNvPicPr>
            <a:picLocks noChangeAspect="1"/>
          </p:cNvPicPr>
          <p:nvPr/>
        </p:nvPicPr>
        <p:blipFill>
          <a:blip r:embed="rId2"/>
          <a:stretch>
            <a:fillRect/>
          </a:stretch>
        </p:blipFill>
        <p:spPr>
          <a:xfrm>
            <a:off x="1530627" y="2564296"/>
            <a:ext cx="9163878" cy="3558208"/>
          </a:xfrm>
          <a:prstGeom prst="rect">
            <a:avLst/>
          </a:prstGeom>
        </p:spPr>
      </p:pic>
    </p:spTree>
    <p:extLst>
      <p:ext uri="{BB962C8B-B14F-4D97-AF65-F5344CB8AC3E}">
        <p14:creationId xmlns:p14="http://schemas.microsoft.com/office/powerpoint/2010/main" val="28266031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id="{0725A5E3-6956-4580-9728-49210147830F}"/>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9EF4EAE-9ADE-4CBB-9C05-6F6101557D85}" type="slidenum">
              <a:rPr lang="en-US" altLang="en-US"/>
              <a:pPr/>
              <a:t>56</a:t>
            </a:fld>
            <a:endParaRPr lang="en-US" altLang="en-US"/>
          </a:p>
        </p:txBody>
      </p:sp>
      <p:sp>
        <p:nvSpPr>
          <p:cNvPr id="51204" name="Rectangle 2">
            <a:extLst>
              <a:ext uri="{FF2B5EF4-FFF2-40B4-BE49-F238E27FC236}">
                <a16:creationId xmlns:a16="http://schemas.microsoft.com/office/drawing/2014/main" id="{1036CC96-6842-4819-860E-8124B53E2238}"/>
              </a:ext>
            </a:extLst>
          </p:cNvPr>
          <p:cNvSpPr>
            <a:spLocks noGrp="1" noChangeArrowheads="1"/>
          </p:cNvSpPr>
          <p:nvPr>
            <p:ph type="title"/>
          </p:nvPr>
        </p:nvSpPr>
        <p:spPr/>
        <p:txBody>
          <a:bodyPr/>
          <a:lstStyle/>
          <a:p>
            <a:pPr eaLnBrk="1" hangingPunct="1"/>
            <a:r>
              <a:rPr lang="en-US" altLang="en-US" dirty="0"/>
              <a:t>Depth-First Search…</a:t>
            </a:r>
          </a:p>
        </p:txBody>
      </p:sp>
      <p:sp>
        <p:nvSpPr>
          <p:cNvPr id="51205" name="Rectangle 3">
            <a:extLst>
              <a:ext uri="{FF2B5EF4-FFF2-40B4-BE49-F238E27FC236}">
                <a16:creationId xmlns:a16="http://schemas.microsoft.com/office/drawing/2014/main" id="{50C2059C-D2FF-4CEB-8E06-45242B117F93}"/>
              </a:ext>
            </a:extLst>
          </p:cNvPr>
          <p:cNvSpPr>
            <a:spLocks noGrp="1" noChangeArrowheads="1"/>
          </p:cNvSpPr>
          <p:nvPr>
            <p:ph type="body" idx="1"/>
          </p:nvPr>
        </p:nvSpPr>
        <p:spPr>
          <a:xfrm>
            <a:off x="599092" y="1136426"/>
            <a:ext cx="10993816" cy="1736035"/>
          </a:xfrm>
        </p:spPr>
        <p:txBody>
          <a:bodyPr/>
          <a:lstStyle/>
          <a:p>
            <a:pPr eaLnBrk="1" hangingPunct="1"/>
            <a:r>
              <a:rPr lang="en-US" altLang="en-US" dirty="0"/>
              <a:t>Expand Deepest Unexpanded Node…</a:t>
            </a:r>
          </a:p>
          <a:p>
            <a:pPr eaLnBrk="1" hangingPunct="1"/>
            <a:r>
              <a:rPr lang="en-US" altLang="en-US" dirty="0"/>
              <a:t>Implementation:</a:t>
            </a:r>
          </a:p>
          <a:p>
            <a:pPr lvl="1" eaLnBrk="1" hangingPunct="1"/>
            <a:r>
              <a:rPr lang="en-US" altLang="en-US" i="1" dirty="0"/>
              <a:t>Fringe </a:t>
            </a:r>
            <a:r>
              <a:rPr lang="en-US" altLang="en-US" dirty="0"/>
              <a:t>= LIFO Queue, I.E., Put Successors At Front…</a:t>
            </a:r>
          </a:p>
        </p:txBody>
      </p:sp>
      <p:pic>
        <p:nvPicPr>
          <p:cNvPr id="3" name="Picture 2">
            <a:extLst>
              <a:ext uri="{FF2B5EF4-FFF2-40B4-BE49-F238E27FC236}">
                <a16:creationId xmlns:a16="http://schemas.microsoft.com/office/drawing/2014/main" id="{6DA8802E-BAB6-4D0E-A888-BDC91292A6CC}"/>
              </a:ext>
            </a:extLst>
          </p:cNvPr>
          <p:cNvPicPr>
            <a:picLocks noChangeAspect="1"/>
          </p:cNvPicPr>
          <p:nvPr/>
        </p:nvPicPr>
        <p:blipFill>
          <a:blip r:embed="rId2"/>
          <a:stretch>
            <a:fillRect/>
          </a:stretch>
        </p:blipFill>
        <p:spPr>
          <a:xfrm>
            <a:off x="1530627" y="2544417"/>
            <a:ext cx="9163878" cy="3578087"/>
          </a:xfrm>
          <a:prstGeom prst="rect">
            <a:avLst/>
          </a:prstGeom>
        </p:spPr>
      </p:pic>
    </p:spTree>
    <p:extLst>
      <p:ext uri="{BB962C8B-B14F-4D97-AF65-F5344CB8AC3E}">
        <p14:creationId xmlns:p14="http://schemas.microsoft.com/office/powerpoint/2010/main" val="3526641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id="{0725A5E3-6956-4580-9728-49210147830F}"/>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9EF4EAE-9ADE-4CBB-9C05-6F6101557D85}" type="slidenum">
              <a:rPr lang="en-US" altLang="en-US"/>
              <a:pPr/>
              <a:t>57</a:t>
            </a:fld>
            <a:endParaRPr lang="en-US" altLang="en-US"/>
          </a:p>
        </p:txBody>
      </p:sp>
      <p:sp>
        <p:nvSpPr>
          <p:cNvPr id="51204" name="Rectangle 2">
            <a:extLst>
              <a:ext uri="{FF2B5EF4-FFF2-40B4-BE49-F238E27FC236}">
                <a16:creationId xmlns:a16="http://schemas.microsoft.com/office/drawing/2014/main" id="{1036CC96-6842-4819-860E-8124B53E2238}"/>
              </a:ext>
            </a:extLst>
          </p:cNvPr>
          <p:cNvSpPr>
            <a:spLocks noGrp="1" noChangeArrowheads="1"/>
          </p:cNvSpPr>
          <p:nvPr>
            <p:ph type="title"/>
          </p:nvPr>
        </p:nvSpPr>
        <p:spPr/>
        <p:txBody>
          <a:bodyPr/>
          <a:lstStyle/>
          <a:p>
            <a:pPr eaLnBrk="1" hangingPunct="1"/>
            <a:r>
              <a:rPr lang="en-US" altLang="en-US" dirty="0"/>
              <a:t>Depth-First Search…</a:t>
            </a:r>
          </a:p>
        </p:txBody>
      </p:sp>
      <p:sp>
        <p:nvSpPr>
          <p:cNvPr id="51205" name="Rectangle 3">
            <a:extLst>
              <a:ext uri="{FF2B5EF4-FFF2-40B4-BE49-F238E27FC236}">
                <a16:creationId xmlns:a16="http://schemas.microsoft.com/office/drawing/2014/main" id="{50C2059C-D2FF-4CEB-8E06-45242B117F93}"/>
              </a:ext>
            </a:extLst>
          </p:cNvPr>
          <p:cNvSpPr>
            <a:spLocks noGrp="1" noChangeArrowheads="1"/>
          </p:cNvSpPr>
          <p:nvPr>
            <p:ph type="body" idx="1"/>
          </p:nvPr>
        </p:nvSpPr>
        <p:spPr>
          <a:xfrm>
            <a:off x="599092" y="1136426"/>
            <a:ext cx="10993816" cy="1736035"/>
          </a:xfrm>
        </p:spPr>
        <p:txBody>
          <a:bodyPr/>
          <a:lstStyle/>
          <a:p>
            <a:pPr eaLnBrk="1" hangingPunct="1"/>
            <a:r>
              <a:rPr lang="en-US" altLang="en-US" dirty="0"/>
              <a:t>Expand Deepest Unexpanded Node…</a:t>
            </a:r>
          </a:p>
          <a:p>
            <a:pPr eaLnBrk="1" hangingPunct="1"/>
            <a:r>
              <a:rPr lang="en-US" altLang="en-US" dirty="0"/>
              <a:t>Implementation:</a:t>
            </a:r>
          </a:p>
          <a:p>
            <a:pPr lvl="1" eaLnBrk="1" hangingPunct="1"/>
            <a:r>
              <a:rPr lang="en-US" altLang="en-US" i="1" dirty="0"/>
              <a:t>Fringe </a:t>
            </a:r>
            <a:r>
              <a:rPr lang="en-US" altLang="en-US" dirty="0"/>
              <a:t>= LIFO Queue, I.E., Put Successors At Front…</a:t>
            </a:r>
          </a:p>
        </p:txBody>
      </p:sp>
      <p:pic>
        <p:nvPicPr>
          <p:cNvPr id="2" name="Picture 1">
            <a:extLst>
              <a:ext uri="{FF2B5EF4-FFF2-40B4-BE49-F238E27FC236}">
                <a16:creationId xmlns:a16="http://schemas.microsoft.com/office/drawing/2014/main" id="{B31F4B30-2A5C-438E-A43D-D6EBA0B602B9}"/>
              </a:ext>
            </a:extLst>
          </p:cNvPr>
          <p:cNvPicPr>
            <a:picLocks noChangeAspect="1"/>
          </p:cNvPicPr>
          <p:nvPr/>
        </p:nvPicPr>
        <p:blipFill>
          <a:blip r:embed="rId2"/>
          <a:stretch>
            <a:fillRect/>
          </a:stretch>
        </p:blipFill>
        <p:spPr>
          <a:xfrm>
            <a:off x="1530627" y="2544417"/>
            <a:ext cx="9144000" cy="3617844"/>
          </a:xfrm>
          <a:prstGeom prst="rect">
            <a:avLst/>
          </a:prstGeom>
        </p:spPr>
      </p:pic>
    </p:spTree>
    <p:extLst>
      <p:ext uri="{BB962C8B-B14F-4D97-AF65-F5344CB8AC3E}">
        <p14:creationId xmlns:p14="http://schemas.microsoft.com/office/powerpoint/2010/main" val="35532019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id="{0725A5E3-6956-4580-9728-49210147830F}"/>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9EF4EAE-9ADE-4CBB-9C05-6F6101557D85}" type="slidenum">
              <a:rPr lang="en-US" altLang="en-US"/>
              <a:pPr/>
              <a:t>58</a:t>
            </a:fld>
            <a:endParaRPr lang="en-US" altLang="en-US"/>
          </a:p>
        </p:txBody>
      </p:sp>
      <p:sp>
        <p:nvSpPr>
          <p:cNvPr id="51204" name="Rectangle 2">
            <a:extLst>
              <a:ext uri="{FF2B5EF4-FFF2-40B4-BE49-F238E27FC236}">
                <a16:creationId xmlns:a16="http://schemas.microsoft.com/office/drawing/2014/main" id="{1036CC96-6842-4819-860E-8124B53E2238}"/>
              </a:ext>
            </a:extLst>
          </p:cNvPr>
          <p:cNvSpPr>
            <a:spLocks noGrp="1" noChangeArrowheads="1"/>
          </p:cNvSpPr>
          <p:nvPr>
            <p:ph type="title"/>
          </p:nvPr>
        </p:nvSpPr>
        <p:spPr/>
        <p:txBody>
          <a:bodyPr/>
          <a:lstStyle/>
          <a:p>
            <a:pPr eaLnBrk="1" hangingPunct="1"/>
            <a:r>
              <a:rPr lang="en-US" altLang="en-US" dirty="0"/>
              <a:t>Depth-First Search…</a:t>
            </a:r>
          </a:p>
        </p:txBody>
      </p:sp>
      <p:sp>
        <p:nvSpPr>
          <p:cNvPr id="51205" name="Rectangle 3">
            <a:extLst>
              <a:ext uri="{FF2B5EF4-FFF2-40B4-BE49-F238E27FC236}">
                <a16:creationId xmlns:a16="http://schemas.microsoft.com/office/drawing/2014/main" id="{50C2059C-D2FF-4CEB-8E06-45242B117F93}"/>
              </a:ext>
            </a:extLst>
          </p:cNvPr>
          <p:cNvSpPr>
            <a:spLocks noGrp="1" noChangeArrowheads="1"/>
          </p:cNvSpPr>
          <p:nvPr>
            <p:ph type="body" idx="1"/>
          </p:nvPr>
        </p:nvSpPr>
        <p:spPr>
          <a:xfrm>
            <a:off x="599092" y="1136426"/>
            <a:ext cx="10993816" cy="1736035"/>
          </a:xfrm>
        </p:spPr>
        <p:txBody>
          <a:bodyPr/>
          <a:lstStyle/>
          <a:p>
            <a:pPr eaLnBrk="1" hangingPunct="1"/>
            <a:r>
              <a:rPr lang="en-US" altLang="en-US" dirty="0"/>
              <a:t>Expand Deepest Unexpanded Node…</a:t>
            </a:r>
          </a:p>
          <a:p>
            <a:pPr eaLnBrk="1" hangingPunct="1"/>
            <a:r>
              <a:rPr lang="en-US" altLang="en-US" dirty="0"/>
              <a:t>Implementation:</a:t>
            </a:r>
          </a:p>
          <a:p>
            <a:pPr lvl="1" eaLnBrk="1" hangingPunct="1"/>
            <a:r>
              <a:rPr lang="en-US" altLang="en-US" i="1" dirty="0"/>
              <a:t>Fringe </a:t>
            </a:r>
            <a:r>
              <a:rPr lang="en-US" altLang="en-US" dirty="0"/>
              <a:t>= LIFO Queue, I.E., Put Successors At Front…</a:t>
            </a:r>
          </a:p>
        </p:txBody>
      </p:sp>
      <p:pic>
        <p:nvPicPr>
          <p:cNvPr id="3" name="Picture 2">
            <a:extLst>
              <a:ext uri="{FF2B5EF4-FFF2-40B4-BE49-F238E27FC236}">
                <a16:creationId xmlns:a16="http://schemas.microsoft.com/office/drawing/2014/main" id="{0257A8DD-4470-4C06-86DC-82C0FE00CC7F}"/>
              </a:ext>
            </a:extLst>
          </p:cNvPr>
          <p:cNvPicPr>
            <a:picLocks noChangeAspect="1"/>
          </p:cNvPicPr>
          <p:nvPr/>
        </p:nvPicPr>
        <p:blipFill>
          <a:blip r:embed="rId2"/>
          <a:stretch>
            <a:fillRect/>
          </a:stretch>
        </p:blipFill>
        <p:spPr>
          <a:xfrm>
            <a:off x="1570383" y="2544417"/>
            <a:ext cx="9124121" cy="3597966"/>
          </a:xfrm>
          <a:prstGeom prst="rect">
            <a:avLst/>
          </a:prstGeom>
        </p:spPr>
      </p:pic>
    </p:spTree>
    <p:extLst>
      <p:ext uri="{BB962C8B-B14F-4D97-AF65-F5344CB8AC3E}">
        <p14:creationId xmlns:p14="http://schemas.microsoft.com/office/powerpoint/2010/main" val="35775971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id="{0725A5E3-6956-4580-9728-49210147830F}"/>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9EF4EAE-9ADE-4CBB-9C05-6F6101557D85}" type="slidenum">
              <a:rPr lang="en-US" altLang="en-US"/>
              <a:pPr/>
              <a:t>59</a:t>
            </a:fld>
            <a:endParaRPr lang="en-US" altLang="en-US"/>
          </a:p>
        </p:txBody>
      </p:sp>
      <p:sp>
        <p:nvSpPr>
          <p:cNvPr id="51204" name="Rectangle 2">
            <a:extLst>
              <a:ext uri="{FF2B5EF4-FFF2-40B4-BE49-F238E27FC236}">
                <a16:creationId xmlns:a16="http://schemas.microsoft.com/office/drawing/2014/main" id="{1036CC96-6842-4819-860E-8124B53E2238}"/>
              </a:ext>
            </a:extLst>
          </p:cNvPr>
          <p:cNvSpPr>
            <a:spLocks noGrp="1" noChangeArrowheads="1"/>
          </p:cNvSpPr>
          <p:nvPr>
            <p:ph type="title"/>
          </p:nvPr>
        </p:nvSpPr>
        <p:spPr/>
        <p:txBody>
          <a:bodyPr/>
          <a:lstStyle/>
          <a:p>
            <a:pPr eaLnBrk="1" hangingPunct="1"/>
            <a:r>
              <a:rPr lang="en-US" altLang="en-US" dirty="0"/>
              <a:t>Depth-First Search…</a:t>
            </a:r>
          </a:p>
        </p:txBody>
      </p:sp>
      <p:sp>
        <p:nvSpPr>
          <p:cNvPr id="51205" name="Rectangle 3">
            <a:extLst>
              <a:ext uri="{FF2B5EF4-FFF2-40B4-BE49-F238E27FC236}">
                <a16:creationId xmlns:a16="http://schemas.microsoft.com/office/drawing/2014/main" id="{50C2059C-D2FF-4CEB-8E06-45242B117F93}"/>
              </a:ext>
            </a:extLst>
          </p:cNvPr>
          <p:cNvSpPr>
            <a:spLocks noGrp="1" noChangeArrowheads="1"/>
          </p:cNvSpPr>
          <p:nvPr>
            <p:ph type="body" idx="1"/>
          </p:nvPr>
        </p:nvSpPr>
        <p:spPr>
          <a:xfrm>
            <a:off x="599092" y="1136426"/>
            <a:ext cx="10993816" cy="1736035"/>
          </a:xfrm>
        </p:spPr>
        <p:txBody>
          <a:bodyPr/>
          <a:lstStyle/>
          <a:p>
            <a:pPr eaLnBrk="1" hangingPunct="1"/>
            <a:r>
              <a:rPr lang="en-US" altLang="en-US" dirty="0"/>
              <a:t>Expand Deepest Unexpanded Node…</a:t>
            </a:r>
          </a:p>
          <a:p>
            <a:pPr eaLnBrk="1" hangingPunct="1"/>
            <a:r>
              <a:rPr lang="en-US" altLang="en-US" dirty="0"/>
              <a:t>Implementation:</a:t>
            </a:r>
          </a:p>
          <a:p>
            <a:pPr lvl="1" eaLnBrk="1" hangingPunct="1"/>
            <a:r>
              <a:rPr lang="en-US" altLang="en-US" i="1" dirty="0"/>
              <a:t>Fringe </a:t>
            </a:r>
            <a:r>
              <a:rPr lang="en-US" altLang="en-US" dirty="0"/>
              <a:t>= LIFO Queue, I.E., Put Successors At Front…</a:t>
            </a:r>
          </a:p>
        </p:txBody>
      </p:sp>
      <p:pic>
        <p:nvPicPr>
          <p:cNvPr id="2" name="Picture 1">
            <a:extLst>
              <a:ext uri="{FF2B5EF4-FFF2-40B4-BE49-F238E27FC236}">
                <a16:creationId xmlns:a16="http://schemas.microsoft.com/office/drawing/2014/main" id="{B541BB18-D77F-427F-9E31-CD8042007176}"/>
              </a:ext>
            </a:extLst>
          </p:cNvPr>
          <p:cNvPicPr>
            <a:picLocks noChangeAspect="1"/>
          </p:cNvPicPr>
          <p:nvPr/>
        </p:nvPicPr>
        <p:blipFill>
          <a:blip r:embed="rId2"/>
          <a:stretch>
            <a:fillRect/>
          </a:stretch>
        </p:blipFill>
        <p:spPr>
          <a:xfrm>
            <a:off x="1510749" y="2544417"/>
            <a:ext cx="9183756" cy="3578087"/>
          </a:xfrm>
          <a:prstGeom prst="rect">
            <a:avLst/>
          </a:prstGeom>
        </p:spPr>
      </p:pic>
    </p:spTree>
    <p:extLst>
      <p:ext uri="{BB962C8B-B14F-4D97-AF65-F5344CB8AC3E}">
        <p14:creationId xmlns:p14="http://schemas.microsoft.com/office/powerpoint/2010/main" val="3005266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Formulation…</a:t>
            </a:r>
          </a:p>
        </p:txBody>
      </p:sp>
      <p:sp>
        <p:nvSpPr>
          <p:cNvPr id="3" name="Content Placeholder 2"/>
          <p:cNvSpPr>
            <a:spLocks noGrp="1"/>
          </p:cNvSpPr>
          <p:nvPr>
            <p:ph idx="1"/>
          </p:nvPr>
        </p:nvSpPr>
        <p:spPr>
          <a:xfrm>
            <a:off x="599090" y="1238505"/>
            <a:ext cx="10993816" cy="4686766"/>
          </a:xfrm>
        </p:spPr>
        <p:txBody>
          <a:bodyPr>
            <a:normAutofit fontScale="92500" lnSpcReduction="10000"/>
          </a:bodyPr>
          <a:lstStyle/>
          <a:p>
            <a:pPr>
              <a:lnSpc>
                <a:spcPct val="110000"/>
              </a:lnSpc>
            </a:pPr>
            <a:r>
              <a:rPr lang="en-US" dirty="0"/>
              <a:t>Intelligent Agents Are Supposed to Act in Such a Way That the Environment Goes Through a Sequence of States That Maximizes the Performance Measure…</a:t>
            </a:r>
          </a:p>
          <a:p>
            <a:pPr>
              <a:lnSpc>
                <a:spcPct val="110000"/>
              </a:lnSpc>
            </a:pPr>
            <a:r>
              <a:rPr lang="en-US" dirty="0"/>
              <a:t>The Task Is Somewhat Simplified If the Agent Can Adopt a Goal and Aim to Satisfy It…</a:t>
            </a:r>
          </a:p>
          <a:p>
            <a:pPr>
              <a:lnSpc>
                <a:spcPct val="110000"/>
              </a:lnSpc>
            </a:pPr>
            <a:r>
              <a:rPr lang="en-US" dirty="0"/>
              <a:t>Goal Formulation, Based On the Current Situation, Is the First Step in Problem Solving…</a:t>
            </a:r>
          </a:p>
          <a:p>
            <a:pPr>
              <a:lnSpc>
                <a:spcPct val="110000"/>
              </a:lnSpc>
            </a:pPr>
            <a:r>
              <a:rPr lang="en-US" dirty="0"/>
              <a:t>Goals Help Organize Behavior By Limiting the Objectives That the Agent Is Trying to Achieve…</a:t>
            </a:r>
          </a:p>
          <a:p>
            <a:pPr>
              <a:lnSpc>
                <a:spcPct val="110000"/>
              </a:lnSpc>
            </a:pPr>
            <a:r>
              <a:rPr lang="en-US" dirty="0"/>
              <a:t>The Agent May Also Decide On Other Factors That Could Affect the Goal…</a:t>
            </a:r>
          </a:p>
        </p:txBody>
      </p:sp>
    </p:spTree>
    <p:extLst>
      <p:ext uri="{BB962C8B-B14F-4D97-AF65-F5344CB8AC3E}">
        <p14:creationId xmlns:p14="http://schemas.microsoft.com/office/powerpoint/2010/main" val="35548487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id="{0725A5E3-6956-4580-9728-49210147830F}"/>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9EF4EAE-9ADE-4CBB-9C05-6F6101557D85}" type="slidenum">
              <a:rPr lang="en-US" altLang="en-US"/>
              <a:pPr/>
              <a:t>60</a:t>
            </a:fld>
            <a:endParaRPr lang="en-US" altLang="en-US"/>
          </a:p>
        </p:txBody>
      </p:sp>
      <p:sp>
        <p:nvSpPr>
          <p:cNvPr id="51204" name="Rectangle 2">
            <a:extLst>
              <a:ext uri="{FF2B5EF4-FFF2-40B4-BE49-F238E27FC236}">
                <a16:creationId xmlns:a16="http://schemas.microsoft.com/office/drawing/2014/main" id="{1036CC96-6842-4819-860E-8124B53E2238}"/>
              </a:ext>
            </a:extLst>
          </p:cNvPr>
          <p:cNvSpPr>
            <a:spLocks noGrp="1" noChangeArrowheads="1"/>
          </p:cNvSpPr>
          <p:nvPr>
            <p:ph type="title"/>
          </p:nvPr>
        </p:nvSpPr>
        <p:spPr/>
        <p:txBody>
          <a:bodyPr/>
          <a:lstStyle/>
          <a:p>
            <a:pPr eaLnBrk="1" hangingPunct="1"/>
            <a:r>
              <a:rPr lang="en-US" altLang="en-US" dirty="0"/>
              <a:t>Depth-First Search…</a:t>
            </a:r>
          </a:p>
        </p:txBody>
      </p:sp>
      <p:sp>
        <p:nvSpPr>
          <p:cNvPr id="51205" name="Rectangle 3">
            <a:extLst>
              <a:ext uri="{FF2B5EF4-FFF2-40B4-BE49-F238E27FC236}">
                <a16:creationId xmlns:a16="http://schemas.microsoft.com/office/drawing/2014/main" id="{50C2059C-D2FF-4CEB-8E06-45242B117F93}"/>
              </a:ext>
            </a:extLst>
          </p:cNvPr>
          <p:cNvSpPr>
            <a:spLocks noGrp="1" noChangeArrowheads="1"/>
          </p:cNvSpPr>
          <p:nvPr>
            <p:ph type="body" idx="1"/>
          </p:nvPr>
        </p:nvSpPr>
        <p:spPr>
          <a:xfrm>
            <a:off x="599092" y="1136426"/>
            <a:ext cx="10993816" cy="1736035"/>
          </a:xfrm>
        </p:spPr>
        <p:txBody>
          <a:bodyPr/>
          <a:lstStyle/>
          <a:p>
            <a:pPr eaLnBrk="1" hangingPunct="1"/>
            <a:r>
              <a:rPr lang="en-US" altLang="en-US" dirty="0"/>
              <a:t>Expand Deepest Unexpanded Node…</a:t>
            </a:r>
          </a:p>
          <a:p>
            <a:pPr eaLnBrk="1" hangingPunct="1"/>
            <a:r>
              <a:rPr lang="en-US" altLang="en-US" dirty="0"/>
              <a:t>Implementation:</a:t>
            </a:r>
          </a:p>
          <a:p>
            <a:pPr lvl="1" eaLnBrk="1" hangingPunct="1"/>
            <a:r>
              <a:rPr lang="en-US" altLang="en-US" i="1" dirty="0"/>
              <a:t>Fringe </a:t>
            </a:r>
            <a:r>
              <a:rPr lang="en-US" altLang="en-US" dirty="0"/>
              <a:t>= LIFO Queue, I.E., Put Successors At Front…</a:t>
            </a:r>
          </a:p>
        </p:txBody>
      </p:sp>
      <p:pic>
        <p:nvPicPr>
          <p:cNvPr id="3" name="Picture 2">
            <a:extLst>
              <a:ext uri="{FF2B5EF4-FFF2-40B4-BE49-F238E27FC236}">
                <a16:creationId xmlns:a16="http://schemas.microsoft.com/office/drawing/2014/main" id="{BA5D018E-33FA-48A0-8FD9-C9156C377BE4}"/>
              </a:ext>
            </a:extLst>
          </p:cNvPr>
          <p:cNvPicPr>
            <a:picLocks noChangeAspect="1"/>
          </p:cNvPicPr>
          <p:nvPr/>
        </p:nvPicPr>
        <p:blipFill>
          <a:blip r:embed="rId2"/>
          <a:stretch>
            <a:fillRect/>
          </a:stretch>
        </p:blipFill>
        <p:spPr>
          <a:xfrm>
            <a:off x="1550505" y="2544417"/>
            <a:ext cx="9144000" cy="3617844"/>
          </a:xfrm>
          <a:prstGeom prst="rect">
            <a:avLst/>
          </a:prstGeom>
        </p:spPr>
      </p:pic>
    </p:spTree>
    <p:extLst>
      <p:ext uri="{BB962C8B-B14F-4D97-AF65-F5344CB8AC3E}">
        <p14:creationId xmlns:p14="http://schemas.microsoft.com/office/powerpoint/2010/main" val="38343759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id="{0725A5E3-6956-4580-9728-49210147830F}"/>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9EF4EAE-9ADE-4CBB-9C05-6F6101557D85}" type="slidenum">
              <a:rPr lang="en-US" altLang="en-US"/>
              <a:pPr/>
              <a:t>61</a:t>
            </a:fld>
            <a:endParaRPr lang="en-US" altLang="en-US"/>
          </a:p>
        </p:txBody>
      </p:sp>
      <p:sp>
        <p:nvSpPr>
          <p:cNvPr id="51204" name="Rectangle 2">
            <a:extLst>
              <a:ext uri="{FF2B5EF4-FFF2-40B4-BE49-F238E27FC236}">
                <a16:creationId xmlns:a16="http://schemas.microsoft.com/office/drawing/2014/main" id="{1036CC96-6842-4819-860E-8124B53E2238}"/>
              </a:ext>
            </a:extLst>
          </p:cNvPr>
          <p:cNvSpPr>
            <a:spLocks noGrp="1" noChangeArrowheads="1"/>
          </p:cNvSpPr>
          <p:nvPr>
            <p:ph type="title"/>
          </p:nvPr>
        </p:nvSpPr>
        <p:spPr/>
        <p:txBody>
          <a:bodyPr/>
          <a:lstStyle/>
          <a:p>
            <a:pPr eaLnBrk="1" hangingPunct="1"/>
            <a:r>
              <a:rPr lang="en-US" altLang="en-US" dirty="0"/>
              <a:t>Depth-First Search…</a:t>
            </a:r>
          </a:p>
        </p:txBody>
      </p:sp>
      <p:sp>
        <p:nvSpPr>
          <p:cNvPr id="51205" name="Rectangle 3">
            <a:extLst>
              <a:ext uri="{FF2B5EF4-FFF2-40B4-BE49-F238E27FC236}">
                <a16:creationId xmlns:a16="http://schemas.microsoft.com/office/drawing/2014/main" id="{50C2059C-D2FF-4CEB-8E06-45242B117F93}"/>
              </a:ext>
            </a:extLst>
          </p:cNvPr>
          <p:cNvSpPr>
            <a:spLocks noGrp="1" noChangeArrowheads="1"/>
          </p:cNvSpPr>
          <p:nvPr>
            <p:ph type="body" idx="1"/>
          </p:nvPr>
        </p:nvSpPr>
        <p:spPr>
          <a:xfrm>
            <a:off x="599092" y="1136426"/>
            <a:ext cx="10993816" cy="1736035"/>
          </a:xfrm>
        </p:spPr>
        <p:txBody>
          <a:bodyPr/>
          <a:lstStyle/>
          <a:p>
            <a:pPr eaLnBrk="1" hangingPunct="1"/>
            <a:r>
              <a:rPr lang="en-US" altLang="en-US" dirty="0"/>
              <a:t>Expand Deepest Unexpanded Node…</a:t>
            </a:r>
          </a:p>
          <a:p>
            <a:pPr eaLnBrk="1" hangingPunct="1"/>
            <a:r>
              <a:rPr lang="en-US" altLang="en-US" dirty="0"/>
              <a:t>Implementation:</a:t>
            </a:r>
          </a:p>
          <a:p>
            <a:pPr lvl="1" eaLnBrk="1" hangingPunct="1"/>
            <a:r>
              <a:rPr lang="en-US" altLang="en-US" i="1" dirty="0"/>
              <a:t>Fringe </a:t>
            </a:r>
            <a:r>
              <a:rPr lang="en-US" altLang="en-US" dirty="0"/>
              <a:t>= LIFO Queue, I.E., Put Successors At Front…</a:t>
            </a:r>
          </a:p>
        </p:txBody>
      </p:sp>
      <p:pic>
        <p:nvPicPr>
          <p:cNvPr id="2" name="Picture 1">
            <a:extLst>
              <a:ext uri="{FF2B5EF4-FFF2-40B4-BE49-F238E27FC236}">
                <a16:creationId xmlns:a16="http://schemas.microsoft.com/office/drawing/2014/main" id="{FB8FDDBC-2432-4B5C-9F90-5620CEA9C572}"/>
              </a:ext>
            </a:extLst>
          </p:cNvPr>
          <p:cNvPicPr>
            <a:picLocks noChangeAspect="1"/>
          </p:cNvPicPr>
          <p:nvPr/>
        </p:nvPicPr>
        <p:blipFill>
          <a:blip r:embed="rId2"/>
          <a:stretch>
            <a:fillRect/>
          </a:stretch>
        </p:blipFill>
        <p:spPr>
          <a:xfrm>
            <a:off x="1550504" y="2504661"/>
            <a:ext cx="9163879" cy="3637722"/>
          </a:xfrm>
          <a:prstGeom prst="rect">
            <a:avLst/>
          </a:prstGeom>
        </p:spPr>
      </p:pic>
    </p:spTree>
    <p:extLst>
      <p:ext uri="{BB962C8B-B14F-4D97-AF65-F5344CB8AC3E}">
        <p14:creationId xmlns:p14="http://schemas.microsoft.com/office/powerpoint/2010/main" val="40696800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a:extLst>
              <a:ext uri="{FF2B5EF4-FFF2-40B4-BE49-F238E27FC236}">
                <a16:creationId xmlns:a16="http://schemas.microsoft.com/office/drawing/2014/main" id="{36C58113-5C0F-41D3-8E39-F4AE4F43BABC}"/>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4D000630-1CE2-4945-BA2F-20C268DB66BF}" type="slidenum">
              <a:rPr lang="en-US" altLang="en-US"/>
              <a:pPr/>
              <a:t>62</a:t>
            </a:fld>
            <a:endParaRPr lang="en-US" altLang="en-US"/>
          </a:p>
        </p:txBody>
      </p:sp>
      <p:sp>
        <p:nvSpPr>
          <p:cNvPr id="64515" name="Rectangle 2">
            <a:extLst>
              <a:ext uri="{FF2B5EF4-FFF2-40B4-BE49-F238E27FC236}">
                <a16:creationId xmlns:a16="http://schemas.microsoft.com/office/drawing/2014/main" id="{CEA07B09-849D-45CA-B3B1-41E6C1FDE3E2}"/>
              </a:ext>
            </a:extLst>
          </p:cNvPr>
          <p:cNvSpPr>
            <a:spLocks noGrp="1" noChangeArrowheads="1"/>
          </p:cNvSpPr>
          <p:nvPr>
            <p:ph type="title"/>
          </p:nvPr>
        </p:nvSpPr>
        <p:spPr/>
        <p:txBody>
          <a:bodyPr/>
          <a:lstStyle/>
          <a:p>
            <a:pPr eaLnBrk="1" hangingPunct="1"/>
            <a:r>
              <a:rPr lang="en-US" altLang="en-US" dirty="0"/>
              <a:t>Depth-Limited Search…</a:t>
            </a:r>
          </a:p>
        </p:txBody>
      </p:sp>
      <p:sp>
        <p:nvSpPr>
          <p:cNvPr id="64516" name="Rectangle 3">
            <a:extLst>
              <a:ext uri="{FF2B5EF4-FFF2-40B4-BE49-F238E27FC236}">
                <a16:creationId xmlns:a16="http://schemas.microsoft.com/office/drawing/2014/main" id="{457FC755-6A9A-45A3-BF2E-77FCBA1FADB6}"/>
              </a:ext>
            </a:extLst>
          </p:cNvPr>
          <p:cNvSpPr>
            <a:spLocks noGrp="1" noChangeArrowheads="1"/>
          </p:cNvSpPr>
          <p:nvPr>
            <p:ph type="body" idx="1"/>
          </p:nvPr>
        </p:nvSpPr>
        <p:spPr>
          <a:xfrm>
            <a:off x="599090" y="1238865"/>
            <a:ext cx="10993816" cy="4645741"/>
          </a:xfrm>
        </p:spPr>
        <p:txBody>
          <a:bodyPr>
            <a:normAutofit lnSpcReduction="10000"/>
          </a:bodyPr>
          <a:lstStyle/>
          <a:p>
            <a:pPr>
              <a:lnSpc>
                <a:spcPct val="110000"/>
              </a:lnSpc>
            </a:pPr>
            <a:r>
              <a:rPr lang="en-US" altLang="en-US" sz="2400" dirty="0"/>
              <a:t>Avoids Pitfalls of Depth-First Search By Imposing A Cutoff On the Maximum Depth of A Path…</a:t>
            </a:r>
          </a:p>
          <a:p>
            <a:pPr>
              <a:lnSpc>
                <a:spcPct val="110000"/>
              </a:lnSpc>
            </a:pPr>
            <a:r>
              <a:rPr lang="en-US" altLang="en-US" sz="2400" dirty="0"/>
              <a:t>Cutoff Can Be Implemented With a Special Depth-Limited Search Algorithm or By Using the General Search Algorithm With Operators That Keep Track of the Depth…</a:t>
            </a:r>
          </a:p>
          <a:p>
            <a:pPr>
              <a:lnSpc>
                <a:spcPct val="110000"/>
              </a:lnSpc>
            </a:pPr>
            <a:r>
              <a:rPr lang="en-US" altLang="en-US" sz="2400" dirty="0"/>
              <a:t>Guaranteed To Find the Solution If It Exists…But </a:t>
            </a:r>
            <a:r>
              <a:rPr lang="en-US" altLang="en-US" sz="2400" b="1" dirty="0"/>
              <a:t>NOT</a:t>
            </a:r>
            <a:r>
              <a:rPr lang="en-US" altLang="en-US" sz="2400" dirty="0"/>
              <a:t> Guaranteed To Find the </a:t>
            </a:r>
            <a:r>
              <a:rPr lang="en-US" altLang="en-US" sz="2400" b="1" dirty="0"/>
              <a:t>SHORTEST</a:t>
            </a:r>
            <a:r>
              <a:rPr lang="en-US" altLang="en-US" sz="2400" dirty="0"/>
              <a:t> Solution First…</a:t>
            </a:r>
          </a:p>
          <a:p>
            <a:pPr>
              <a:lnSpc>
                <a:spcPct val="110000"/>
              </a:lnSpc>
            </a:pPr>
            <a:r>
              <a:rPr lang="en-US" altLang="en-US" sz="2400" dirty="0"/>
              <a:t>Biggest Issue Is Finding a Good Limit…</a:t>
            </a:r>
          </a:p>
          <a:p>
            <a:pPr>
              <a:lnSpc>
                <a:spcPct val="110000"/>
              </a:lnSpc>
            </a:pPr>
            <a:r>
              <a:rPr lang="en-US" altLang="en-US" sz="2400" dirty="0"/>
              <a:t>Depth-Limited Search Is Complete But Not Optimal….AND…</a:t>
            </a:r>
          </a:p>
          <a:p>
            <a:pPr>
              <a:lnSpc>
                <a:spcPct val="110000"/>
              </a:lnSpc>
            </a:pPr>
            <a:r>
              <a:rPr lang="en-US" altLang="en-US" sz="2400" dirty="0"/>
              <a:t>If We Choose A Depth Limit That Is Too Small, It May Not Even Be Complete!...</a:t>
            </a:r>
          </a:p>
          <a:p>
            <a:pPr>
              <a:lnSpc>
                <a:spcPct val="110000"/>
              </a:lnSpc>
            </a:pPr>
            <a:r>
              <a:rPr lang="en-US" altLang="en-US" sz="2400" dirty="0"/>
              <a:t>Time and Space Complexity Similar To Depth-First Search…</a:t>
            </a:r>
          </a:p>
        </p:txBody>
      </p:sp>
    </p:spTree>
    <p:extLst>
      <p:ext uri="{BB962C8B-B14F-4D97-AF65-F5344CB8AC3E}">
        <p14:creationId xmlns:p14="http://schemas.microsoft.com/office/powerpoint/2010/main" val="42505319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a:extLst>
              <a:ext uri="{FF2B5EF4-FFF2-40B4-BE49-F238E27FC236}">
                <a16:creationId xmlns:a16="http://schemas.microsoft.com/office/drawing/2014/main" id="{36C58113-5C0F-41D3-8E39-F4AE4F43BABC}"/>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4D000630-1CE2-4945-BA2F-20C268DB66BF}" type="slidenum">
              <a:rPr lang="en-US" altLang="en-US"/>
              <a:pPr/>
              <a:t>63</a:t>
            </a:fld>
            <a:endParaRPr lang="en-US" altLang="en-US"/>
          </a:p>
        </p:txBody>
      </p:sp>
      <p:sp>
        <p:nvSpPr>
          <p:cNvPr id="64515" name="Rectangle 2">
            <a:extLst>
              <a:ext uri="{FF2B5EF4-FFF2-40B4-BE49-F238E27FC236}">
                <a16:creationId xmlns:a16="http://schemas.microsoft.com/office/drawing/2014/main" id="{CEA07B09-849D-45CA-B3B1-41E6C1FDE3E2}"/>
              </a:ext>
            </a:extLst>
          </p:cNvPr>
          <p:cNvSpPr>
            <a:spLocks noGrp="1" noChangeArrowheads="1"/>
          </p:cNvSpPr>
          <p:nvPr>
            <p:ph type="title"/>
          </p:nvPr>
        </p:nvSpPr>
        <p:spPr/>
        <p:txBody>
          <a:bodyPr/>
          <a:lstStyle/>
          <a:p>
            <a:pPr eaLnBrk="1" hangingPunct="1"/>
            <a:r>
              <a:rPr lang="en-US" altLang="en-US" dirty="0"/>
              <a:t>Depth-Limited Search…</a:t>
            </a:r>
          </a:p>
        </p:txBody>
      </p:sp>
      <p:sp>
        <p:nvSpPr>
          <p:cNvPr id="64516" name="Rectangle 3">
            <a:extLst>
              <a:ext uri="{FF2B5EF4-FFF2-40B4-BE49-F238E27FC236}">
                <a16:creationId xmlns:a16="http://schemas.microsoft.com/office/drawing/2014/main" id="{457FC755-6A9A-45A3-BF2E-77FCBA1FADB6}"/>
              </a:ext>
            </a:extLst>
          </p:cNvPr>
          <p:cNvSpPr>
            <a:spLocks noGrp="1" noChangeArrowheads="1"/>
          </p:cNvSpPr>
          <p:nvPr>
            <p:ph type="body" idx="1"/>
          </p:nvPr>
        </p:nvSpPr>
        <p:spPr>
          <a:xfrm>
            <a:off x="599090" y="1272210"/>
            <a:ext cx="10993816" cy="1570382"/>
          </a:xfrm>
        </p:spPr>
        <p:txBody>
          <a:bodyPr/>
          <a:lstStyle/>
          <a:p>
            <a:pPr eaLnBrk="1" hangingPunct="1">
              <a:buFont typeface="Wingdings" panose="05000000000000000000" pitchFamily="2" charset="2"/>
              <a:buNone/>
            </a:pPr>
            <a:r>
              <a:rPr lang="en-US" altLang="en-US" sz="2400" dirty="0"/>
              <a:t>= Depth-First Search With Depth Limit </a:t>
            </a:r>
            <a:r>
              <a:rPr lang="en-US" altLang="en-US" sz="2400" i="1" dirty="0"/>
              <a:t>L</a:t>
            </a:r>
            <a:r>
              <a:rPr lang="en-US" altLang="en-US" sz="2400" dirty="0"/>
              <a:t>,…</a:t>
            </a:r>
          </a:p>
          <a:p>
            <a:pPr eaLnBrk="1" hangingPunct="1">
              <a:buFont typeface="Wingdings" panose="05000000000000000000" pitchFamily="2" charset="2"/>
              <a:buNone/>
            </a:pPr>
            <a:r>
              <a:rPr lang="en-US" altLang="en-US" sz="2400" dirty="0"/>
              <a:t>I.E., Nodes At Depth </a:t>
            </a:r>
            <a:r>
              <a:rPr lang="en-US" altLang="en-US" sz="2400" i="1" dirty="0"/>
              <a:t>L</a:t>
            </a:r>
            <a:r>
              <a:rPr lang="en-US" altLang="en-US" sz="2400" dirty="0"/>
              <a:t> Have No Successors…</a:t>
            </a:r>
            <a:endParaRPr lang="en-US" altLang="en-US" sz="1600" dirty="0">
              <a:solidFill>
                <a:schemeClr val="accent2"/>
              </a:solidFill>
            </a:endParaRPr>
          </a:p>
          <a:p>
            <a:pPr eaLnBrk="1" hangingPunct="1"/>
            <a:r>
              <a:rPr lang="en-US" altLang="en-US" sz="2400" b="1" dirty="0"/>
              <a:t>Recursive Implementation:</a:t>
            </a:r>
          </a:p>
        </p:txBody>
      </p:sp>
      <p:pic>
        <p:nvPicPr>
          <p:cNvPr id="64517" name="Picture 4">
            <a:extLst>
              <a:ext uri="{FF2B5EF4-FFF2-40B4-BE49-F238E27FC236}">
                <a16:creationId xmlns:a16="http://schemas.microsoft.com/office/drawing/2014/main" id="{E45E13C2-A71C-4113-88F4-4952B48F95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8203" t="36458" r="7422" b="20833"/>
          <a:stretch>
            <a:fillRect/>
          </a:stretch>
        </p:blipFill>
        <p:spPr bwMode="auto">
          <a:xfrm>
            <a:off x="1451113" y="2842591"/>
            <a:ext cx="9303025" cy="3180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a:extLst>
              <a:ext uri="{FF2B5EF4-FFF2-40B4-BE49-F238E27FC236}">
                <a16:creationId xmlns:a16="http://schemas.microsoft.com/office/drawing/2014/main" id="{5C99BEFA-9066-49D1-98FD-269A917551B7}"/>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477B01C-D38E-4519-9EA7-15C9DC5597C1}" type="slidenum">
              <a:rPr lang="en-US" altLang="en-US"/>
              <a:pPr/>
              <a:t>64</a:t>
            </a:fld>
            <a:endParaRPr lang="en-US" altLang="en-US"/>
          </a:p>
        </p:txBody>
      </p:sp>
      <p:sp>
        <p:nvSpPr>
          <p:cNvPr id="65539" name="Rectangle 2">
            <a:extLst>
              <a:ext uri="{FF2B5EF4-FFF2-40B4-BE49-F238E27FC236}">
                <a16:creationId xmlns:a16="http://schemas.microsoft.com/office/drawing/2014/main" id="{C1CC65B8-FFED-4973-A8FA-E6F7CC307997}"/>
              </a:ext>
            </a:extLst>
          </p:cNvPr>
          <p:cNvSpPr>
            <a:spLocks noGrp="1" noChangeArrowheads="1"/>
          </p:cNvSpPr>
          <p:nvPr>
            <p:ph type="title"/>
          </p:nvPr>
        </p:nvSpPr>
        <p:spPr/>
        <p:txBody>
          <a:bodyPr/>
          <a:lstStyle/>
          <a:p>
            <a:pPr eaLnBrk="1" hangingPunct="1"/>
            <a:r>
              <a:rPr lang="en-US" altLang="en-US" dirty="0"/>
              <a:t>Iterative Deepening Search…</a:t>
            </a:r>
          </a:p>
        </p:txBody>
      </p:sp>
      <p:sp>
        <p:nvSpPr>
          <p:cNvPr id="2" name="Rectangle 1"/>
          <p:cNvSpPr/>
          <p:nvPr/>
        </p:nvSpPr>
        <p:spPr>
          <a:xfrm>
            <a:off x="599090" y="1273214"/>
            <a:ext cx="10993816" cy="4757195"/>
          </a:xfrm>
          <a:prstGeom prst="rect">
            <a:avLst/>
          </a:prstGeom>
        </p:spPr>
        <p:txBody>
          <a:bodyPr wrap="square">
            <a:normAutofit fontScale="92500" lnSpcReduction="10000"/>
          </a:bodyPr>
          <a:lstStyle/>
          <a:p>
            <a:pPr marL="228600" indent="-228600">
              <a:lnSpc>
                <a:spcPct val="120000"/>
              </a:lnSpc>
              <a:spcBef>
                <a:spcPts val="1000"/>
              </a:spcBef>
              <a:buFont typeface="Arial" panose="020B0604020202020204" pitchFamily="34" charset="0"/>
              <a:buChar char="•"/>
            </a:pPr>
            <a:r>
              <a:rPr lang="en-US" sz="2800" dirty="0"/>
              <a:t>For Most Problems, We Will Not Know A Good Depth Limit Until We Have Solved the Problem…</a:t>
            </a:r>
          </a:p>
          <a:p>
            <a:pPr marL="228600" indent="-228600">
              <a:lnSpc>
                <a:spcPct val="120000"/>
              </a:lnSpc>
              <a:spcBef>
                <a:spcPts val="1000"/>
              </a:spcBef>
              <a:buFont typeface="Arial" panose="020B0604020202020204" pitchFamily="34" charset="0"/>
              <a:buChar char="•"/>
            </a:pPr>
            <a:r>
              <a:rPr lang="en-US" sz="2800" dirty="0"/>
              <a:t>Sidesteps the Issue of Choosing the Best Depth Limit By Trying All Possible Depth Limits…”Student Program”…</a:t>
            </a:r>
          </a:p>
          <a:p>
            <a:pPr marL="228600" indent="-228600">
              <a:lnSpc>
                <a:spcPct val="120000"/>
              </a:lnSpc>
              <a:spcBef>
                <a:spcPts val="1000"/>
              </a:spcBef>
              <a:buFont typeface="Arial" panose="020B0604020202020204" pitchFamily="34" charset="0"/>
              <a:buChar char="•"/>
            </a:pPr>
            <a:r>
              <a:rPr lang="en-US" sz="2800" dirty="0"/>
              <a:t>Combines the Benefits of Depth-First and Breadth-First Search…</a:t>
            </a:r>
          </a:p>
          <a:p>
            <a:pPr marL="228600" lvl="1" indent="-228600">
              <a:lnSpc>
                <a:spcPct val="120000"/>
              </a:lnSpc>
              <a:spcBef>
                <a:spcPts val="1000"/>
              </a:spcBef>
              <a:buFont typeface="Arial" panose="020B0604020202020204" pitchFamily="34" charset="0"/>
              <a:buChar char="•"/>
            </a:pPr>
            <a:r>
              <a:rPr lang="en-US" sz="2800" dirty="0"/>
              <a:t>It Is Optimal (If Each Step Cost Is 1) and Complete, Like Breadth-First Search…</a:t>
            </a:r>
          </a:p>
          <a:p>
            <a:pPr marL="228600" lvl="1" indent="-228600">
              <a:lnSpc>
                <a:spcPct val="120000"/>
              </a:lnSpc>
              <a:spcBef>
                <a:spcPts val="1000"/>
              </a:spcBef>
              <a:buFont typeface="Arial" panose="020B0604020202020204" pitchFamily="34" charset="0"/>
              <a:buChar char="•"/>
            </a:pPr>
            <a:r>
              <a:rPr lang="en-US" sz="2800" dirty="0"/>
              <a:t>Has Only the Modest Memory Requirements of Depth-First Search…</a:t>
            </a:r>
          </a:p>
          <a:p>
            <a:pPr marL="228600" indent="-228600">
              <a:lnSpc>
                <a:spcPct val="120000"/>
              </a:lnSpc>
              <a:spcBef>
                <a:spcPts val="1000"/>
              </a:spcBef>
              <a:buFont typeface="Arial" panose="020B0604020202020204" pitchFamily="34" charset="0"/>
              <a:buChar char="•"/>
            </a:pPr>
            <a:r>
              <a:rPr lang="en-US" sz="2800" dirty="0"/>
              <a:t>Order of Expansion of States Is Similar To Breadth-First…Except That Some States Are Expanded Multiple Times….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a:extLst>
              <a:ext uri="{FF2B5EF4-FFF2-40B4-BE49-F238E27FC236}">
                <a16:creationId xmlns:a16="http://schemas.microsoft.com/office/drawing/2014/main" id="{5C99BEFA-9066-49D1-98FD-269A917551B7}"/>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477B01C-D38E-4519-9EA7-15C9DC5597C1}" type="slidenum">
              <a:rPr lang="en-US" altLang="en-US"/>
              <a:pPr/>
              <a:t>65</a:t>
            </a:fld>
            <a:endParaRPr lang="en-US" altLang="en-US"/>
          </a:p>
        </p:txBody>
      </p:sp>
      <p:sp>
        <p:nvSpPr>
          <p:cNvPr id="65539" name="Rectangle 2">
            <a:extLst>
              <a:ext uri="{FF2B5EF4-FFF2-40B4-BE49-F238E27FC236}">
                <a16:creationId xmlns:a16="http://schemas.microsoft.com/office/drawing/2014/main" id="{C1CC65B8-FFED-4973-A8FA-E6F7CC307997}"/>
              </a:ext>
            </a:extLst>
          </p:cNvPr>
          <p:cNvSpPr>
            <a:spLocks noGrp="1" noChangeArrowheads="1"/>
          </p:cNvSpPr>
          <p:nvPr>
            <p:ph type="title"/>
          </p:nvPr>
        </p:nvSpPr>
        <p:spPr/>
        <p:txBody>
          <a:bodyPr/>
          <a:lstStyle/>
          <a:p>
            <a:pPr eaLnBrk="1" hangingPunct="1"/>
            <a:r>
              <a:rPr lang="en-US" altLang="en-US" dirty="0"/>
              <a:t>Iterative Deepening Search…</a:t>
            </a:r>
          </a:p>
        </p:txBody>
      </p:sp>
      <p:pic>
        <p:nvPicPr>
          <p:cNvPr id="65540" name="Picture 4">
            <a:extLst>
              <a:ext uri="{FF2B5EF4-FFF2-40B4-BE49-F238E27FC236}">
                <a16:creationId xmlns:a16="http://schemas.microsoft.com/office/drawing/2014/main" id="{5EA123FD-2026-46CF-9DA4-5F50158391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844" t="18750" r="3125" b="51042"/>
          <a:stretch>
            <a:fillRect/>
          </a:stretch>
        </p:blipFill>
        <p:spPr bwMode="auto">
          <a:xfrm>
            <a:off x="1431235" y="1928191"/>
            <a:ext cx="9362661" cy="3419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76078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a:extLst>
              <a:ext uri="{FF2B5EF4-FFF2-40B4-BE49-F238E27FC236}">
                <a16:creationId xmlns:a16="http://schemas.microsoft.com/office/drawing/2014/main" id="{273EFBC0-9A35-45BE-95EF-2733B8A5E91F}"/>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C30E975-2DD1-436C-A02C-036DABA36C9C}" type="slidenum">
              <a:rPr lang="en-US" altLang="en-US"/>
              <a:pPr/>
              <a:t>66</a:t>
            </a:fld>
            <a:endParaRPr lang="en-US" altLang="en-US"/>
          </a:p>
        </p:txBody>
      </p:sp>
      <p:sp>
        <p:nvSpPr>
          <p:cNvPr id="66563" name="Rectangle 2">
            <a:extLst>
              <a:ext uri="{FF2B5EF4-FFF2-40B4-BE49-F238E27FC236}">
                <a16:creationId xmlns:a16="http://schemas.microsoft.com/office/drawing/2014/main" id="{0F869C2E-B540-4285-9069-937D15DAE026}"/>
              </a:ext>
            </a:extLst>
          </p:cNvPr>
          <p:cNvSpPr>
            <a:spLocks noGrp="1" noChangeArrowheads="1"/>
          </p:cNvSpPr>
          <p:nvPr>
            <p:ph type="title"/>
          </p:nvPr>
        </p:nvSpPr>
        <p:spPr/>
        <p:txBody>
          <a:bodyPr>
            <a:normAutofit/>
          </a:bodyPr>
          <a:lstStyle/>
          <a:p>
            <a:pPr eaLnBrk="1" hangingPunct="1"/>
            <a:r>
              <a:rPr lang="en-US" altLang="en-US" dirty="0"/>
              <a:t>Iterative Deepening Search </a:t>
            </a:r>
            <a:r>
              <a:rPr lang="en-US" altLang="en-US" i="1" dirty="0"/>
              <a:t>l </a:t>
            </a:r>
            <a:r>
              <a:rPr lang="en-US" altLang="en-US" dirty="0"/>
              <a:t>=0…</a:t>
            </a:r>
          </a:p>
        </p:txBody>
      </p:sp>
      <p:pic>
        <p:nvPicPr>
          <p:cNvPr id="66564" name="Picture 4" descr="ids-progress1c">
            <a:extLst>
              <a:ext uri="{FF2B5EF4-FFF2-40B4-BE49-F238E27FC236}">
                <a16:creationId xmlns:a16="http://schemas.microsoft.com/office/drawing/2014/main" id="{22C86645-EAB2-4A90-85B5-56528ABAD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657350"/>
            <a:ext cx="76200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599090" y="1657349"/>
            <a:ext cx="1511064" cy="4079773"/>
          </a:xfrm>
          <a:prstGeom prst="rect">
            <a:avLst/>
          </a:prstGeom>
        </p:spPr>
        <p:txBody>
          <a:bodyPr>
            <a:noAutofit/>
          </a:bodyPr>
          <a:lstStyle/>
          <a:p>
            <a:r>
              <a:rPr lang="en-US" sz="2000" dirty="0"/>
              <a:t>the First Four Iterations of ITERATIVE-DEEPENING-SEARCH On A Binary Search Tree…</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a:extLst>
              <a:ext uri="{FF2B5EF4-FFF2-40B4-BE49-F238E27FC236}">
                <a16:creationId xmlns:a16="http://schemas.microsoft.com/office/drawing/2014/main" id="{975C7F7B-4BDD-4C66-9A98-F692BA7289E9}"/>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1598E44-8A28-4AD3-ABD7-B48516E5261B}" type="slidenum">
              <a:rPr lang="en-US" altLang="en-US"/>
              <a:pPr/>
              <a:t>67</a:t>
            </a:fld>
            <a:endParaRPr lang="en-US" altLang="en-US"/>
          </a:p>
        </p:txBody>
      </p:sp>
      <p:sp>
        <p:nvSpPr>
          <p:cNvPr id="67587" name="Rectangle 2">
            <a:extLst>
              <a:ext uri="{FF2B5EF4-FFF2-40B4-BE49-F238E27FC236}">
                <a16:creationId xmlns:a16="http://schemas.microsoft.com/office/drawing/2014/main" id="{A7687C72-1A8F-4351-A2EC-C8B47C37C6E8}"/>
              </a:ext>
            </a:extLst>
          </p:cNvPr>
          <p:cNvSpPr>
            <a:spLocks noGrp="1" noChangeArrowheads="1"/>
          </p:cNvSpPr>
          <p:nvPr>
            <p:ph type="title"/>
          </p:nvPr>
        </p:nvSpPr>
        <p:spPr/>
        <p:txBody>
          <a:bodyPr>
            <a:normAutofit/>
          </a:bodyPr>
          <a:lstStyle/>
          <a:p>
            <a:pPr eaLnBrk="1" hangingPunct="1"/>
            <a:r>
              <a:rPr lang="en-US" altLang="en-US" dirty="0"/>
              <a:t>Iterative Deepening Search </a:t>
            </a:r>
            <a:r>
              <a:rPr lang="en-US" altLang="en-US" i="1" dirty="0"/>
              <a:t>l </a:t>
            </a:r>
            <a:r>
              <a:rPr lang="en-US" altLang="en-US" dirty="0"/>
              <a:t>=1…</a:t>
            </a:r>
          </a:p>
        </p:txBody>
      </p:sp>
      <p:pic>
        <p:nvPicPr>
          <p:cNvPr id="67588" name="Picture 4" descr="ids-progress2c">
            <a:extLst>
              <a:ext uri="{FF2B5EF4-FFF2-40B4-BE49-F238E27FC236}">
                <a16:creationId xmlns:a16="http://schemas.microsoft.com/office/drawing/2014/main" id="{31D01593-5E6D-4BAA-991C-F7FEA4E2E3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657350"/>
            <a:ext cx="76200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599090" y="1657349"/>
            <a:ext cx="1511064" cy="4079773"/>
          </a:xfrm>
          <a:prstGeom prst="rect">
            <a:avLst/>
          </a:prstGeom>
        </p:spPr>
        <p:txBody>
          <a:bodyPr>
            <a:noAutofit/>
          </a:bodyPr>
          <a:lstStyle/>
          <a:p>
            <a:r>
              <a:rPr lang="en-US" sz="2000" dirty="0"/>
              <a:t>the First Four Iterations of ITERATIVE-DEEPENING-SEARCH On A Binary Search Tree…</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5">
            <a:extLst>
              <a:ext uri="{FF2B5EF4-FFF2-40B4-BE49-F238E27FC236}">
                <a16:creationId xmlns:a16="http://schemas.microsoft.com/office/drawing/2014/main" id="{AB9D9AAC-58E8-4B08-B1F6-48EF0699ABCE}"/>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1C1AA9E-1A2C-484A-9D7E-6E7B97483191}" type="slidenum">
              <a:rPr lang="en-US" altLang="en-US"/>
              <a:pPr/>
              <a:t>68</a:t>
            </a:fld>
            <a:endParaRPr lang="en-US" altLang="en-US"/>
          </a:p>
        </p:txBody>
      </p:sp>
      <p:sp>
        <p:nvSpPr>
          <p:cNvPr id="68611" name="Rectangle 2">
            <a:extLst>
              <a:ext uri="{FF2B5EF4-FFF2-40B4-BE49-F238E27FC236}">
                <a16:creationId xmlns:a16="http://schemas.microsoft.com/office/drawing/2014/main" id="{F582A4D6-1CDE-4EE8-8DD3-A32E6F983C6E}"/>
              </a:ext>
            </a:extLst>
          </p:cNvPr>
          <p:cNvSpPr>
            <a:spLocks noGrp="1" noChangeArrowheads="1"/>
          </p:cNvSpPr>
          <p:nvPr>
            <p:ph type="title"/>
          </p:nvPr>
        </p:nvSpPr>
        <p:spPr/>
        <p:txBody>
          <a:bodyPr>
            <a:normAutofit/>
          </a:bodyPr>
          <a:lstStyle/>
          <a:p>
            <a:pPr eaLnBrk="1" hangingPunct="1"/>
            <a:r>
              <a:rPr lang="en-US" altLang="en-US" dirty="0"/>
              <a:t>Iterative Deepening Search </a:t>
            </a:r>
            <a:r>
              <a:rPr lang="en-US" altLang="en-US" i="1" dirty="0"/>
              <a:t>l </a:t>
            </a:r>
            <a:r>
              <a:rPr lang="en-US" altLang="en-US" dirty="0"/>
              <a:t>=2…</a:t>
            </a:r>
          </a:p>
        </p:txBody>
      </p:sp>
      <p:pic>
        <p:nvPicPr>
          <p:cNvPr id="68612" name="Picture 4" descr="ids-progress3c">
            <a:extLst>
              <a:ext uri="{FF2B5EF4-FFF2-40B4-BE49-F238E27FC236}">
                <a16:creationId xmlns:a16="http://schemas.microsoft.com/office/drawing/2014/main" id="{EE29B4CA-12FE-4C5B-BC44-6BE352960E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652589"/>
            <a:ext cx="7620000"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599090" y="1657349"/>
            <a:ext cx="1511064" cy="4079773"/>
          </a:xfrm>
          <a:prstGeom prst="rect">
            <a:avLst/>
          </a:prstGeom>
        </p:spPr>
        <p:txBody>
          <a:bodyPr>
            <a:noAutofit/>
          </a:bodyPr>
          <a:lstStyle/>
          <a:p>
            <a:r>
              <a:rPr lang="en-US" sz="2000" dirty="0"/>
              <a:t>the First Four Iterations of ITERATIVE-DEEPENING-SEARCH On A Binary Search Tree…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a:extLst>
              <a:ext uri="{FF2B5EF4-FFF2-40B4-BE49-F238E27FC236}">
                <a16:creationId xmlns:a16="http://schemas.microsoft.com/office/drawing/2014/main" id="{C6912B0B-2457-49B8-B985-8EDAD45DBA23}"/>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8BB28A8-45E2-4987-808D-738235E67B9A}" type="slidenum">
              <a:rPr lang="en-US" altLang="en-US"/>
              <a:pPr/>
              <a:t>69</a:t>
            </a:fld>
            <a:endParaRPr lang="en-US" altLang="en-US"/>
          </a:p>
        </p:txBody>
      </p:sp>
      <p:sp>
        <p:nvSpPr>
          <p:cNvPr id="69635" name="Rectangle 2">
            <a:extLst>
              <a:ext uri="{FF2B5EF4-FFF2-40B4-BE49-F238E27FC236}">
                <a16:creationId xmlns:a16="http://schemas.microsoft.com/office/drawing/2014/main" id="{B8E8BD06-5B62-4F42-8843-0A1C204C0CB8}"/>
              </a:ext>
            </a:extLst>
          </p:cNvPr>
          <p:cNvSpPr>
            <a:spLocks noGrp="1" noChangeArrowheads="1"/>
          </p:cNvSpPr>
          <p:nvPr>
            <p:ph type="title"/>
          </p:nvPr>
        </p:nvSpPr>
        <p:spPr/>
        <p:txBody>
          <a:bodyPr>
            <a:normAutofit/>
          </a:bodyPr>
          <a:lstStyle/>
          <a:p>
            <a:pPr eaLnBrk="1" hangingPunct="1"/>
            <a:r>
              <a:rPr lang="en-US" altLang="en-US" dirty="0"/>
              <a:t>Iterative Deepening Search </a:t>
            </a:r>
            <a:r>
              <a:rPr lang="en-US" altLang="en-US" i="1" dirty="0"/>
              <a:t>l </a:t>
            </a:r>
            <a:r>
              <a:rPr lang="en-US" altLang="en-US" dirty="0"/>
              <a:t>=3…</a:t>
            </a:r>
          </a:p>
        </p:txBody>
      </p:sp>
      <p:pic>
        <p:nvPicPr>
          <p:cNvPr id="69636" name="Picture 4" descr="ids-progress4c">
            <a:extLst>
              <a:ext uri="{FF2B5EF4-FFF2-40B4-BE49-F238E27FC236}">
                <a16:creationId xmlns:a16="http://schemas.microsoft.com/office/drawing/2014/main" id="{9CCF642F-E260-492F-87FE-B941555E80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657350"/>
            <a:ext cx="76200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599090" y="1657349"/>
            <a:ext cx="1511064" cy="4079773"/>
          </a:xfrm>
          <a:prstGeom prst="rect">
            <a:avLst/>
          </a:prstGeom>
        </p:spPr>
        <p:txBody>
          <a:bodyPr>
            <a:noAutofit/>
          </a:bodyPr>
          <a:lstStyle/>
          <a:p>
            <a:r>
              <a:rPr lang="en-US" sz="2000" dirty="0"/>
              <a:t>the First Four Iterations of ITERATIVE-DEEPENING-SEARCH On A Binary Search Tree…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a:xfrm>
            <a:off x="599090" y="1283110"/>
            <a:ext cx="10993816" cy="4686766"/>
          </a:xfrm>
        </p:spPr>
        <p:txBody>
          <a:bodyPr>
            <a:normAutofit/>
          </a:bodyPr>
          <a:lstStyle/>
          <a:p>
            <a:pPr>
              <a:lnSpc>
                <a:spcPct val="110000"/>
              </a:lnSpc>
            </a:pPr>
            <a:r>
              <a:rPr lang="en-US" sz="3200" dirty="0"/>
              <a:t>Problem Formulation Is the Process of Deciding What Actions and States to Consider…</a:t>
            </a:r>
          </a:p>
          <a:p>
            <a:pPr>
              <a:lnSpc>
                <a:spcPct val="110000"/>
              </a:lnSpc>
            </a:pPr>
            <a:r>
              <a:rPr lang="en-US" sz="3200" dirty="0"/>
              <a:t>Problem Formulation Follows Goal Formulation…</a:t>
            </a:r>
          </a:p>
          <a:p>
            <a:pPr>
              <a:lnSpc>
                <a:spcPct val="110000"/>
              </a:lnSpc>
            </a:pPr>
            <a:r>
              <a:rPr lang="en-US" sz="3200" dirty="0"/>
              <a:t>The States We Consider Are Those States in Which the Goal Is Satisfied…</a:t>
            </a:r>
          </a:p>
          <a:p>
            <a:pPr>
              <a:lnSpc>
                <a:spcPct val="110000"/>
              </a:lnSpc>
            </a:pPr>
            <a:r>
              <a:rPr lang="en-US" sz="3200" dirty="0"/>
              <a:t>Actions Can Be Viewed As Causing Transitions Between States…</a:t>
            </a:r>
          </a:p>
          <a:p>
            <a:pPr>
              <a:lnSpc>
                <a:spcPct val="110000"/>
              </a:lnSpc>
            </a:pPr>
            <a:r>
              <a:rPr lang="en-US" sz="3200" dirty="0"/>
              <a:t>The Level of Detail of Each Action Must Also Be Considered…</a:t>
            </a:r>
          </a:p>
        </p:txBody>
      </p:sp>
    </p:spTree>
    <p:extLst>
      <p:ext uri="{BB962C8B-B14F-4D97-AF65-F5344CB8AC3E}">
        <p14:creationId xmlns:p14="http://schemas.microsoft.com/office/powerpoint/2010/main" val="28929267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a:extLst>
              <a:ext uri="{FF2B5EF4-FFF2-40B4-BE49-F238E27FC236}">
                <a16:creationId xmlns:a16="http://schemas.microsoft.com/office/drawing/2014/main" id="{40A63F55-77BA-4526-A095-0E756FCB15EA}"/>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AAC61866-EB71-434D-B7FC-CEF0BD822742}" type="slidenum">
              <a:rPr lang="en-US" altLang="en-US"/>
              <a:pPr/>
              <a:t>70</a:t>
            </a:fld>
            <a:endParaRPr lang="en-US" altLang="en-US"/>
          </a:p>
        </p:txBody>
      </p:sp>
      <p:sp>
        <p:nvSpPr>
          <p:cNvPr id="73731" name="Rectangle 2">
            <a:extLst>
              <a:ext uri="{FF2B5EF4-FFF2-40B4-BE49-F238E27FC236}">
                <a16:creationId xmlns:a16="http://schemas.microsoft.com/office/drawing/2014/main" id="{49300ED6-064F-4FEE-9FB3-8F54C276A405}"/>
              </a:ext>
            </a:extLst>
          </p:cNvPr>
          <p:cNvSpPr>
            <a:spLocks noGrp="1" noChangeArrowheads="1"/>
          </p:cNvSpPr>
          <p:nvPr>
            <p:ph type="title"/>
          </p:nvPr>
        </p:nvSpPr>
        <p:spPr/>
        <p:txBody>
          <a:bodyPr/>
          <a:lstStyle/>
          <a:p>
            <a:pPr eaLnBrk="1" hangingPunct="1"/>
            <a:r>
              <a:rPr lang="en-US" altLang="en-US" dirty="0"/>
              <a:t>Bi-Directional Search…</a:t>
            </a:r>
          </a:p>
        </p:txBody>
      </p:sp>
      <p:sp>
        <p:nvSpPr>
          <p:cNvPr id="73732" name="Rectangle 3">
            <a:extLst>
              <a:ext uri="{FF2B5EF4-FFF2-40B4-BE49-F238E27FC236}">
                <a16:creationId xmlns:a16="http://schemas.microsoft.com/office/drawing/2014/main" id="{B5A3BE64-4DD1-4F9F-9FF8-B0518DAE1FDB}"/>
              </a:ext>
            </a:extLst>
          </p:cNvPr>
          <p:cNvSpPr>
            <a:spLocks noGrp="1" noChangeArrowheads="1"/>
          </p:cNvSpPr>
          <p:nvPr>
            <p:ph type="body" idx="1"/>
          </p:nvPr>
        </p:nvSpPr>
        <p:spPr>
          <a:xfrm>
            <a:off x="599090" y="1238865"/>
            <a:ext cx="10993816" cy="4616245"/>
          </a:xfrm>
        </p:spPr>
        <p:txBody>
          <a:bodyPr>
            <a:normAutofit lnSpcReduction="10000"/>
          </a:bodyPr>
          <a:lstStyle/>
          <a:p>
            <a:pPr>
              <a:lnSpc>
                <a:spcPct val="110000"/>
              </a:lnSpc>
            </a:pPr>
            <a:r>
              <a:rPr lang="en-US" altLang="en-US" dirty="0"/>
              <a:t>Simultaneously Search Both Forward From the Initial State and Backward From the Goal…</a:t>
            </a:r>
          </a:p>
          <a:p>
            <a:pPr>
              <a:lnSpc>
                <a:spcPct val="110000"/>
              </a:lnSpc>
            </a:pPr>
            <a:r>
              <a:rPr lang="en-US" altLang="en-US" dirty="0"/>
              <a:t>You Then Stop When the Two Searches Meet In the Middle…</a:t>
            </a:r>
          </a:p>
          <a:p>
            <a:pPr>
              <a:lnSpc>
                <a:spcPct val="110000"/>
              </a:lnSpc>
            </a:pPr>
            <a:r>
              <a:rPr lang="en-US" altLang="en-US" dirty="0"/>
              <a:t>Best Case Is Forward and Backward Searches Each Have To Go Half Way…</a:t>
            </a:r>
          </a:p>
          <a:p>
            <a:pPr>
              <a:lnSpc>
                <a:spcPct val="110000"/>
              </a:lnSpc>
            </a:pPr>
            <a:r>
              <a:rPr lang="en-US" altLang="en-US" dirty="0"/>
              <a:t>Sounds Great In Theory…But Several Issues Need To Be Addressed:</a:t>
            </a:r>
          </a:p>
          <a:p>
            <a:pPr lvl="1">
              <a:lnSpc>
                <a:spcPct val="110000"/>
              </a:lnSpc>
            </a:pPr>
            <a:r>
              <a:rPr lang="en-US" altLang="en-US" dirty="0"/>
              <a:t>What Does It Mean to Search Backward From the Goal?...Need to Generate Predecessors…</a:t>
            </a:r>
          </a:p>
          <a:p>
            <a:pPr lvl="1">
              <a:lnSpc>
                <a:spcPct val="110000"/>
              </a:lnSpc>
            </a:pPr>
            <a:r>
              <a:rPr lang="en-US" altLang="en-US" dirty="0"/>
              <a:t>How Do You Handle IMPLICIT vs. EXPLICIT Goal States?...</a:t>
            </a:r>
          </a:p>
          <a:p>
            <a:pPr lvl="1">
              <a:lnSpc>
                <a:spcPct val="110000"/>
              </a:lnSpc>
            </a:pPr>
            <a:r>
              <a:rPr lang="en-US" altLang="en-US" dirty="0"/>
              <a:t>Is There Actually a Half-Way Point?...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a:extLst>
              <a:ext uri="{FF2B5EF4-FFF2-40B4-BE49-F238E27FC236}">
                <a16:creationId xmlns:a16="http://schemas.microsoft.com/office/drawing/2014/main" id="{40A63F55-77BA-4526-A095-0E756FCB15EA}"/>
              </a:ext>
            </a:extLst>
          </p:cNvPr>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AAC61866-EB71-434D-B7FC-CEF0BD822742}" type="slidenum">
              <a:rPr lang="en-US" altLang="en-US"/>
              <a:pPr/>
              <a:t>71</a:t>
            </a:fld>
            <a:endParaRPr lang="en-US" altLang="en-US"/>
          </a:p>
        </p:txBody>
      </p:sp>
      <p:sp>
        <p:nvSpPr>
          <p:cNvPr id="73731" name="Rectangle 2">
            <a:extLst>
              <a:ext uri="{FF2B5EF4-FFF2-40B4-BE49-F238E27FC236}">
                <a16:creationId xmlns:a16="http://schemas.microsoft.com/office/drawing/2014/main" id="{49300ED6-064F-4FEE-9FB3-8F54C276A405}"/>
              </a:ext>
            </a:extLst>
          </p:cNvPr>
          <p:cNvSpPr>
            <a:spLocks noGrp="1" noChangeArrowheads="1"/>
          </p:cNvSpPr>
          <p:nvPr>
            <p:ph type="title"/>
          </p:nvPr>
        </p:nvSpPr>
        <p:spPr/>
        <p:txBody>
          <a:bodyPr/>
          <a:lstStyle/>
          <a:p>
            <a:pPr eaLnBrk="1" hangingPunct="1"/>
            <a:r>
              <a:rPr lang="en-US" altLang="en-US" dirty="0"/>
              <a:t>Bi-Directional Search…</a:t>
            </a:r>
          </a:p>
        </p:txBody>
      </p:sp>
      <p:sp>
        <p:nvSpPr>
          <p:cNvPr id="73732" name="Rectangle 3">
            <a:extLst>
              <a:ext uri="{FF2B5EF4-FFF2-40B4-BE49-F238E27FC236}">
                <a16:creationId xmlns:a16="http://schemas.microsoft.com/office/drawing/2014/main" id="{B5A3BE64-4DD1-4F9F-9FF8-B0518DAE1FDB}"/>
              </a:ext>
            </a:extLst>
          </p:cNvPr>
          <p:cNvSpPr>
            <a:spLocks noGrp="1" noChangeArrowheads="1"/>
          </p:cNvSpPr>
          <p:nvPr>
            <p:ph type="body" idx="1"/>
          </p:nvPr>
        </p:nvSpPr>
        <p:spPr>
          <a:xfrm>
            <a:off x="599090" y="1351722"/>
            <a:ext cx="10993816" cy="1093304"/>
          </a:xfrm>
        </p:spPr>
        <p:txBody>
          <a:bodyPr/>
          <a:lstStyle/>
          <a:p>
            <a:pPr eaLnBrk="1" hangingPunct="1"/>
            <a:r>
              <a:rPr lang="en-US" altLang="en-US" dirty="0"/>
              <a:t>Failure To Detect Repeated States Can Turn A Linear Problem Into An Exponential One!...</a:t>
            </a:r>
          </a:p>
        </p:txBody>
      </p:sp>
      <p:pic>
        <p:nvPicPr>
          <p:cNvPr id="73733" name="Picture 4" descr="ribbon-space">
            <a:extLst>
              <a:ext uri="{FF2B5EF4-FFF2-40B4-BE49-F238E27FC236}">
                <a16:creationId xmlns:a16="http://schemas.microsoft.com/office/drawing/2014/main" id="{342D27B0-BC91-4AE1-B57E-2E7C90BED3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672140"/>
            <a:ext cx="8229600"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34628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0846F-1DD5-485A-87A8-A890C9C19101}"/>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E0E050B1-135D-406B-B2B5-DFDB6399E40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62599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Solution and Execution…</a:t>
            </a:r>
          </a:p>
        </p:txBody>
      </p:sp>
      <p:sp>
        <p:nvSpPr>
          <p:cNvPr id="3" name="Content Placeholder 2"/>
          <p:cNvSpPr>
            <a:spLocks noGrp="1"/>
          </p:cNvSpPr>
          <p:nvPr>
            <p:ph idx="1"/>
          </p:nvPr>
        </p:nvSpPr>
        <p:spPr>
          <a:xfrm>
            <a:off x="599090" y="1283110"/>
            <a:ext cx="10993816" cy="4686766"/>
          </a:xfrm>
        </p:spPr>
        <p:txBody>
          <a:bodyPr>
            <a:normAutofit fontScale="92500" lnSpcReduction="10000"/>
          </a:bodyPr>
          <a:lstStyle/>
          <a:p>
            <a:pPr>
              <a:lnSpc>
                <a:spcPct val="120000"/>
              </a:lnSpc>
            </a:pPr>
            <a:r>
              <a:rPr lang="en-US" altLang="en-US" dirty="0"/>
              <a:t>A </a:t>
            </a:r>
            <a:r>
              <a:rPr lang="en-US" altLang="en-US" b="1" dirty="0"/>
              <a:t>Solution</a:t>
            </a:r>
            <a:r>
              <a:rPr lang="en-US" altLang="en-US" dirty="0"/>
              <a:t> Is the Process of Looking for a Sequence of Actions Leading From the </a:t>
            </a:r>
            <a:r>
              <a:rPr lang="en-US" altLang="en-US" b="1" i="1" dirty="0"/>
              <a:t>Initial State </a:t>
            </a:r>
            <a:r>
              <a:rPr lang="en-US" altLang="en-US" dirty="0"/>
              <a:t>to a </a:t>
            </a:r>
            <a:r>
              <a:rPr lang="en-US" altLang="en-US" b="1" i="1" dirty="0"/>
              <a:t>Goal State</a:t>
            </a:r>
            <a:r>
              <a:rPr lang="en-US" altLang="en-US" dirty="0"/>
              <a:t>..</a:t>
            </a:r>
          </a:p>
          <a:p>
            <a:pPr>
              <a:lnSpc>
                <a:spcPct val="120000"/>
              </a:lnSpc>
            </a:pPr>
            <a:r>
              <a:rPr lang="en-US" dirty="0"/>
              <a:t>This Process of Looking for Such a Sequence of Action Is Called a </a:t>
            </a:r>
            <a:r>
              <a:rPr lang="en-US" b="1" dirty="0"/>
              <a:t>Search</a:t>
            </a:r>
            <a:r>
              <a:rPr lang="en-US" dirty="0"/>
              <a:t>…</a:t>
            </a:r>
          </a:p>
          <a:p>
            <a:pPr>
              <a:lnSpc>
                <a:spcPct val="120000"/>
              </a:lnSpc>
            </a:pPr>
            <a:r>
              <a:rPr lang="en-US" dirty="0"/>
              <a:t>A Search Algorithm Takes a Problem As Input and Returns a Solution in the Form of an Action Sequence…</a:t>
            </a:r>
          </a:p>
          <a:p>
            <a:pPr>
              <a:lnSpc>
                <a:spcPct val="120000"/>
              </a:lnSpc>
            </a:pPr>
            <a:r>
              <a:rPr lang="en-US" dirty="0"/>
              <a:t>A Search With Several Options of </a:t>
            </a:r>
            <a:r>
              <a:rPr lang="en-US" i="1" dirty="0"/>
              <a:t>Unknown</a:t>
            </a:r>
            <a:r>
              <a:rPr lang="en-US" dirty="0"/>
              <a:t> Value Can Decide What To Do By First Examining Different Possible Sequences of Actions That Lead to States of </a:t>
            </a:r>
            <a:r>
              <a:rPr lang="en-US" b="1" i="1" dirty="0"/>
              <a:t>Known</a:t>
            </a:r>
            <a:r>
              <a:rPr lang="en-US" dirty="0"/>
              <a:t> Value…It Can Then Choose the Best One…</a:t>
            </a:r>
          </a:p>
          <a:p>
            <a:pPr>
              <a:lnSpc>
                <a:spcPct val="120000"/>
              </a:lnSpc>
            </a:pPr>
            <a:r>
              <a:rPr lang="en-US" b="1" dirty="0"/>
              <a:t>Execution</a:t>
            </a:r>
            <a:r>
              <a:rPr lang="en-US" dirty="0"/>
              <a:t> Is Carrying Out the Actions Recommended By the Search…</a:t>
            </a:r>
          </a:p>
        </p:txBody>
      </p:sp>
    </p:spTree>
    <p:extLst>
      <p:ext uri="{BB962C8B-B14F-4D97-AF65-F5344CB8AC3E}">
        <p14:creationId xmlns:p14="http://schemas.microsoft.com/office/powerpoint/2010/main" val="3144250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“Formulate, Search, Execute” Design…</a:t>
            </a:r>
          </a:p>
        </p:txBody>
      </p:sp>
      <p:sp>
        <p:nvSpPr>
          <p:cNvPr id="3" name="Content Placeholder 2"/>
          <p:cNvSpPr>
            <a:spLocks noGrp="1"/>
          </p:cNvSpPr>
          <p:nvPr>
            <p:ph idx="1"/>
          </p:nvPr>
        </p:nvSpPr>
        <p:spPr>
          <a:xfrm>
            <a:off x="599090" y="1283110"/>
            <a:ext cx="10993816" cy="4686766"/>
          </a:xfrm>
        </p:spPr>
        <p:txBody>
          <a:bodyPr>
            <a:normAutofit fontScale="92500" lnSpcReduction="10000"/>
          </a:bodyPr>
          <a:lstStyle/>
          <a:p>
            <a:pPr>
              <a:lnSpc>
                <a:spcPct val="120000"/>
              </a:lnSpc>
            </a:pPr>
            <a:r>
              <a:rPr lang="en-US" sz="3200" dirty="0"/>
              <a:t>The Agent Has a "Formulate, Search, Execute" Design…</a:t>
            </a:r>
          </a:p>
          <a:p>
            <a:pPr>
              <a:lnSpc>
                <a:spcPct val="120000"/>
              </a:lnSpc>
            </a:pPr>
            <a:r>
              <a:rPr lang="en-US" sz="3200" b="1" i="1" dirty="0"/>
              <a:t>Formulate</a:t>
            </a:r>
            <a:r>
              <a:rPr lang="en-US" sz="3200" dirty="0"/>
              <a:t> a Goal and a Problem to Solve…</a:t>
            </a:r>
          </a:p>
          <a:p>
            <a:pPr>
              <a:lnSpc>
                <a:spcPct val="120000"/>
              </a:lnSpc>
            </a:pPr>
            <a:r>
              <a:rPr lang="en-US" sz="3200" b="1" i="1" dirty="0"/>
              <a:t>Search</a:t>
            </a:r>
            <a:r>
              <a:rPr lang="en-US" sz="3200" dirty="0"/>
              <a:t> Sequence of Actions to Determine How Best to Solve the Problem... </a:t>
            </a:r>
          </a:p>
          <a:p>
            <a:pPr>
              <a:lnSpc>
                <a:spcPct val="120000"/>
              </a:lnSpc>
            </a:pPr>
            <a:r>
              <a:rPr lang="en-US" sz="3200" b="1" i="1" dirty="0"/>
              <a:t>Execute</a:t>
            </a:r>
            <a:r>
              <a:rPr lang="en-US" sz="3200" dirty="0"/>
              <a:t> the Recommended Sequence, Removing Each Step As It Executes the Sequence…</a:t>
            </a:r>
          </a:p>
          <a:p>
            <a:pPr>
              <a:lnSpc>
                <a:spcPct val="120000"/>
              </a:lnSpc>
            </a:pPr>
            <a:r>
              <a:rPr lang="en-US" sz="3200" dirty="0"/>
              <a:t>Once the Solution Has Been Executed, the Agent Will Find a New Goal…</a:t>
            </a:r>
          </a:p>
        </p:txBody>
      </p:sp>
    </p:spTree>
    <p:extLst>
      <p:ext uri="{BB962C8B-B14F-4D97-AF65-F5344CB8AC3E}">
        <p14:creationId xmlns:p14="http://schemas.microsoft.com/office/powerpoint/2010/main" val="1470406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3715</TotalTime>
  <Words>3628</Words>
  <Application>Microsoft Office PowerPoint</Application>
  <PresentationFormat>Widescreen</PresentationFormat>
  <Paragraphs>422</Paragraphs>
  <Slides>72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72</vt:i4>
      </vt:variant>
    </vt:vector>
  </HeadingPairs>
  <TitlesOfParts>
    <vt:vector size="78" baseType="lpstr">
      <vt:lpstr>Arial</vt:lpstr>
      <vt:lpstr>Calibri</vt:lpstr>
      <vt:lpstr>Calibri Light</vt:lpstr>
      <vt:lpstr>Tahoma</vt:lpstr>
      <vt:lpstr>Wingdings</vt:lpstr>
      <vt:lpstr>Office Theme</vt:lpstr>
      <vt:lpstr>Solving Problems by Searching</vt:lpstr>
      <vt:lpstr>Outline…</vt:lpstr>
      <vt:lpstr>What’s a Problem?...</vt:lpstr>
      <vt:lpstr>Simple Reflex Agents…</vt:lpstr>
      <vt:lpstr>Problem Solving Agents…</vt:lpstr>
      <vt:lpstr>Goal Formulation…</vt:lpstr>
      <vt:lpstr>Problem Formulation…</vt:lpstr>
      <vt:lpstr>Search Solution and Execution…</vt:lpstr>
      <vt:lpstr>“Formulate, Search, Execute” Design…</vt:lpstr>
      <vt:lpstr>Problem Types – Part 1…</vt:lpstr>
      <vt:lpstr>Problem Types – Part 2…</vt:lpstr>
      <vt:lpstr>Problem Types – Part 3…</vt:lpstr>
      <vt:lpstr>Example of Problem Solving Agent: Romania…</vt:lpstr>
      <vt:lpstr>Example of Problem Solving Agent: Romania…</vt:lpstr>
      <vt:lpstr>Example of Problem Solving Agent: Romania…</vt:lpstr>
      <vt:lpstr>Example: Vacuum World…</vt:lpstr>
      <vt:lpstr>Example: Vacuum World…</vt:lpstr>
      <vt:lpstr>Example: Vacuum World…</vt:lpstr>
      <vt:lpstr>Example: Vacuum World…</vt:lpstr>
      <vt:lpstr>Example: Vacuum World…</vt:lpstr>
      <vt:lpstr>Example: Vacuum World…</vt:lpstr>
      <vt:lpstr>Well-Defined Problems – Part 1…</vt:lpstr>
      <vt:lpstr>Well-Defined Problems – Part 2…</vt:lpstr>
      <vt:lpstr>Measuring Search Effectiveness…</vt:lpstr>
      <vt:lpstr>Abstraction…</vt:lpstr>
      <vt:lpstr>Vacuum World State Space Graph…</vt:lpstr>
      <vt:lpstr>Vacuum World State Space Graph…</vt:lpstr>
      <vt:lpstr>Example: the 8-Puzzle…</vt:lpstr>
      <vt:lpstr>Example: the 8-Puzzle…</vt:lpstr>
      <vt:lpstr>Example: Robotic Assembly…</vt:lpstr>
      <vt:lpstr>Example: Robotic Assembly…</vt:lpstr>
      <vt:lpstr>Real World Problems…</vt:lpstr>
      <vt:lpstr>Searching for Solutions…</vt:lpstr>
      <vt:lpstr>Search Tree for Our Trip to Bucharest…</vt:lpstr>
      <vt:lpstr>General Tree Search Algorithms…</vt:lpstr>
      <vt:lpstr>States vs. Nodes…</vt:lpstr>
      <vt:lpstr>Expand Tree Search Algorithm…</vt:lpstr>
      <vt:lpstr>Search Strategies…</vt:lpstr>
      <vt:lpstr>Uninformed or Blind Search Strategies…</vt:lpstr>
      <vt:lpstr>Breadth-First Search…</vt:lpstr>
      <vt:lpstr>Properties of Breadth-First Search…</vt:lpstr>
      <vt:lpstr>Breadth-First Search…</vt:lpstr>
      <vt:lpstr>Breadth-First Search…</vt:lpstr>
      <vt:lpstr>Breadth-First Search…</vt:lpstr>
      <vt:lpstr>Breadth-First Search…</vt:lpstr>
      <vt:lpstr>Uniform-Cost Search…</vt:lpstr>
      <vt:lpstr>Uniform-Cost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Depth-Limited Search…</vt:lpstr>
      <vt:lpstr>Depth-Limited Search…</vt:lpstr>
      <vt:lpstr>Iterative Deepening Search…</vt:lpstr>
      <vt:lpstr>Iterative Deepening Search…</vt:lpstr>
      <vt:lpstr>Iterative Deepening Search l =0…</vt:lpstr>
      <vt:lpstr>Iterative Deepening Search l =1…</vt:lpstr>
      <vt:lpstr>Iterative Deepening Search l =2…</vt:lpstr>
      <vt:lpstr>Iterative Deepening Search l =3…</vt:lpstr>
      <vt:lpstr>Bi-Directional Search…</vt:lpstr>
      <vt:lpstr>Bi-Directional Search…</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Nardi</dc:creator>
  <cp:lastModifiedBy>Nicholas Nardi</cp:lastModifiedBy>
  <cp:revision>185</cp:revision>
  <dcterms:created xsi:type="dcterms:W3CDTF">2018-04-22T12:47:26Z</dcterms:created>
  <dcterms:modified xsi:type="dcterms:W3CDTF">2019-12-15T18:33:05Z</dcterms:modified>
</cp:coreProperties>
</file>