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46" r:id="rId3"/>
    <p:sldId id="400" r:id="rId4"/>
    <p:sldId id="262" r:id="rId5"/>
    <p:sldId id="263" r:id="rId6"/>
    <p:sldId id="264" r:id="rId7"/>
    <p:sldId id="298" r:id="rId8"/>
    <p:sldId id="299" r:id="rId9"/>
    <p:sldId id="300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01" r:id="rId21"/>
    <p:sldId id="279" r:id="rId22"/>
    <p:sldId id="280" r:id="rId23"/>
    <p:sldId id="281" r:id="rId24"/>
    <p:sldId id="282" r:id="rId25"/>
    <p:sldId id="30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148" autoAdjust="0"/>
  </p:normalViewPr>
  <p:slideViewPr>
    <p:cSldViewPr snapToGrid="0" showGuides="1">
      <p:cViewPr varScale="1">
        <p:scale>
          <a:sx n="50" d="100"/>
          <a:sy n="50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84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12A1-5C0A-449A-AF46-39BC918B1693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FBC3A-4E5C-4277-8E78-C3693E3EE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2295-EE4D-4726-9BEF-C12D83E84F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90F72-0773-4347-9B33-ECB7116E6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345D-741D-400B-A97C-1381C32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23235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13A2-A39E-4DA2-B0D1-992153C8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890" y="6356349"/>
            <a:ext cx="409904" cy="365125"/>
          </a:xfrm>
        </p:spPr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5206E4-A84A-475F-95FE-DD76F2523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328" t="18364" r="50000" b="68324"/>
          <a:stretch/>
        </p:blipFill>
        <p:spPr>
          <a:xfrm>
            <a:off x="210206" y="5920169"/>
            <a:ext cx="3983421" cy="87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1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24B5-2AEC-403A-9C1D-73F6430A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BF11-3C14-48AC-8050-71E391A6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A021-B2FF-46B9-B704-9E493688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1986-F28C-49A0-BBC7-13B57A67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C5DE-D72C-4903-B4A4-6926E1B3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524F7-1C9F-44A2-AB3A-4D688AEF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CEE8A-B408-40D4-BE01-ADF26A0D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2D47F-EC99-4C91-B3DC-77C1A8E8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5097-42FB-4664-9C4E-6501AEE0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BF61-A3AA-4010-85A9-E702045E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5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0BC644-A9BE-44E4-A70D-3714E69907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993" b="16288"/>
          <a:stretch/>
        </p:blipFill>
        <p:spPr>
          <a:xfrm>
            <a:off x="329221" y="6122384"/>
            <a:ext cx="3987130" cy="599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C73AC-D6C3-45A0-B8B7-BC6FC521C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090" y="196966"/>
            <a:ext cx="10993816" cy="927642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C43C-CC95-4354-91C1-E7844CA7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471448"/>
            <a:ext cx="10993816" cy="449842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D596-D5DF-4E91-85BB-1C2F30E3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12714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5E9E-31B3-48F3-9AF2-4E65C4D6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2906" y="6356350"/>
            <a:ext cx="444056" cy="365125"/>
          </a:xfrm>
        </p:spPr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C03A-EB68-4559-8CA1-85E6C1F1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46944-9C56-4300-AFF1-45B9C06D3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FCBE9-1A05-41E9-A1BD-1EC745F5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CCC1-A424-4978-9841-EB9602D2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4FEB-E652-44FC-9C5B-FECBE8B5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5602-0161-4F8D-957A-45EE83D7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2A90-7E94-434C-926A-09169D4FA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FBC6B-BDAE-4D75-BA86-22B6B3BE3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FFE1-FEF2-426E-A327-4105801B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1D291-F1EE-4E45-B02D-6DD10019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94295-99FA-4D50-B585-5320493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B6D7-EF14-41C4-9166-F400A1A2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258E-E2F4-48F3-8B49-6B6C0294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DA910-AB9F-4563-9E92-1EAB2D8AC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14051-9B91-431E-93D2-36411FBD7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BDACD-DA1F-4F0A-BC13-601B5F466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B32BB-D088-4B04-AC8A-894B95D6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7AA9B-BB1B-41EC-B017-B611D659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80C96-99E0-46EB-8757-A2F2B5ED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119F-109A-49B2-97D0-EC24B082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DA2FD-94E5-439A-A826-BE6D3223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2724A-468A-471D-9AAC-B11844D9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21233-5DBF-4360-B366-A7AB9991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1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8AE49-B25D-448F-BF58-E805680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28DB6-0309-4C53-B37C-8FE328CD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50FE5-048C-475E-B3AD-E28D718C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3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50E3-2ADA-426E-A617-5C57B5F3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FB05-946D-495A-8852-FA3F49A5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6EB8E-4FF8-4B94-B18A-7BAB93F2D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E9CB-BCB0-46BF-B3D9-B3E6A64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D61C-4287-45D1-B7AA-63EAEF6F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57BFD-1726-4562-9F43-5B4B33AE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E452-8938-446A-9FAF-848FC472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1BDF7-42F2-4E87-898A-646E6EC9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BE3CA-E1A6-4186-9DAA-8EC550ED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29E28-1B1D-46CA-8CE4-312CCB02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E15E-EA6D-4313-9294-E399BE5A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1D20-D6D8-429D-A1A0-CF65920F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22024-6B26-4484-AC83-D4DC93B2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5136-77C7-455F-8B14-69A7E82F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F51F-45FB-409B-9032-8A9E9F65B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8E2DE-CE3F-42A9-A718-5D3D4BD14CF9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6D231-8541-40B1-96EF-4970943E1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980EE-FC7C-49EC-838D-9F4130103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9196-C982-4B01-9384-55A88EC1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EEAC-5E87-4F8D-BFFD-509A8A189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Beyond Classical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17E27-9A2B-457B-B8EF-83031263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Artificial Intelligence: A Modern Approach, 3</a:t>
            </a:r>
            <a:r>
              <a:rPr lang="en-US" sz="4000" baseline="30000" dirty="0"/>
              <a:t>rd</a:t>
            </a:r>
            <a:r>
              <a:rPr lang="en-US" sz="4000" dirty="0"/>
              <a:t> Edition</a:t>
            </a:r>
          </a:p>
          <a:p>
            <a:r>
              <a:rPr lang="en-US" sz="4000" dirty="0"/>
              <a:t>Stuart Russell and Peter </a:t>
            </a:r>
            <a:r>
              <a:rPr lang="en-US" sz="4000" dirty="0" err="1"/>
              <a:t>Norvig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963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ECD758C-EA41-4631-BCC2-FFE1298AD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greedy best-first search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87EA578-EA3B-4CDF-9E72-95A4CED39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solidFill>
                  <a:srgbClr val="CC0099"/>
                </a:solidFill>
              </a:rPr>
              <a:t>Complete?</a:t>
            </a:r>
            <a:r>
              <a:rPr lang="en-US" altLang="en-US"/>
              <a:t> No – can get stuck in loops, e.g., Iasi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Neamt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Iasi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Neamt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Time?</a:t>
            </a:r>
            <a:r>
              <a:rPr lang="en-US" altLang="en-US"/>
              <a:t> </a:t>
            </a:r>
            <a:r>
              <a:rPr lang="en-US" altLang="en-US" i="1"/>
              <a:t>O(b</a:t>
            </a:r>
            <a:r>
              <a:rPr lang="en-US" altLang="en-US" i="1" baseline="30000"/>
              <a:t>m</a:t>
            </a:r>
            <a:r>
              <a:rPr lang="en-US" altLang="en-US" i="1"/>
              <a:t>)</a:t>
            </a:r>
            <a:r>
              <a:rPr lang="en-US" altLang="en-US"/>
              <a:t>, but a good heuristic can give dramatic improvement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Space?</a:t>
            </a:r>
            <a:r>
              <a:rPr lang="en-US" altLang="en-US"/>
              <a:t> </a:t>
            </a:r>
            <a:r>
              <a:rPr lang="en-US" altLang="en-US" i="1"/>
              <a:t>O(b</a:t>
            </a:r>
            <a:r>
              <a:rPr lang="en-US" altLang="en-US" i="1" baseline="30000"/>
              <a:t>m</a:t>
            </a:r>
            <a:r>
              <a:rPr lang="en-US" altLang="en-US" i="1"/>
              <a:t>) </a:t>
            </a:r>
            <a:r>
              <a:rPr lang="en-US" altLang="en-US"/>
              <a:t>-- keeps all nodes in memory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Optimal?</a:t>
            </a:r>
            <a:r>
              <a:rPr lang="en-US" altLang="en-US"/>
              <a:t> No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F4DC3F2-B282-4717-8C57-F904401A7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96BB49D-D8F8-4484-B8D3-B2A2AAFD2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avoid expanding paths that are already expensive
</a:t>
            </a:r>
          </a:p>
          <a:p>
            <a:r>
              <a:rPr lang="en-US" altLang="en-US"/>
              <a:t>Evaluation function </a:t>
            </a:r>
            <a:r>
              <a:rPr lang="en-US" altLang="en-US" i="1"/>
              <a:t>f(n) = g(n) + h(n)</a:t>
            </a:r>
            <a:r>
              <a:rPr lang="en-US" altLang="en-US"/>
              <a:t>
</a:t>
            </a:r>
          </a:p>
          <a:p>
            <a:r>
              <a:rPr lang="en-US" altLang="en-US" i="1"/>
              <a:t>g(n) </a:t>
            </a:r>
            <a:r>
              <a:rPr lang="en-US" altLang="en-US"/>
              <a:t>= cost so far to reach </a:t>
            </a:r>
            <a:r>
              <a:rPr lang="en-US" altLang="en-US" i="1"/>
              <a:t>n</a:t>
            </a:r>
          </a:p>
          <a:p>
            <a:r>
              <a:rPr lang="en-US" altLang="en-US" i="1"/>
              <a:t>h(n)</a:t>
            </a:r>
            <a:r>
              <a:rPr lang="en-US" altLang="en-US"/>
              <a:t> = estimated cost from </a:t>
            </a:r>
            <a:r>
              <a:rPr lang="en-US" altLang="en-US" i="1"/>
              <a:t>n</a:t>
            </a:r>
            <a:r>
              <a:rPr lang="en-US" altLang="en-US"/>
              <a:t> to goal</a:t>
            </a:r>
          </a:p>
          <a:p>
            <a:r>
              <a:rPr lang="en-US" altLang="en-US" i="1"/>
              <a:t>f(n) </a:t>
            </a:r>
            <a:r>
              <a:rPr lang="en-US" altLang="en-US"/>
              <a:t>= estimated total cost of path through </a:t>
            </a:r>
            <a:r>
              <a:rPr lang="en-US" altLang="en-US" i="1"/>
              <a:t>n</a:t>
            </a:r>
            <a:r>
              <a:rPr lang="en-US" altLang="en-US"/>
              <a:t> to goal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C3041A8-160D-4B40-A56C-20C9C41DA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6388" name="Picture 4" descr="astar-progress01c">
            <a:extLst>
              <a:ext uri="{FF2B5EF4-FFF2-40B4-BE49-F238E27FC236}">
                <a16:creationId xmlns:a16="http://schemas.microsoft.com/office/drawing/2014/main" id="{350836B7-6154-4E93-AEC3-1E60AF74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astar-progress02c">
            <a:extLst>
              <a:ext uri="{FF2B5EF4-FFF2-40B4-BE49-F238E27FC236}">
                <a16:creationId xmlns:a16="http://schemas.microsoft.com/office/drawing/2014/main" id="{8A6CDEA1-5FD6-40C3-B51A-EAC15561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FBF2ED15-F43A-4391-BA08-8F943E223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41C3F7F-5A9D-4C33-9AAE-E8F6E13D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8437" name="Picture 5" descr="astar-progress03c">
            <a:extLst>
              <a:ext uri="{FF2B5EF4-FFF2-40B4-BE49-F238E27FC236}">
                <a16:creationId xmlns:a16="http://schemas.microsoft.com/office/drawing/2014/main" id="{70A0E078-A162-496F-9166-254A8F24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5A2EB85-336E-4EC4-B642-8AFD2C7F8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9460" name="Picture 4" descr="astar-progress04c">
            <a:extLst>
              <a:ext uri="{FF2B5EF4-FFF2-40B4-BE49-F238E27FC236}">
                <a16:creationId xmlns:a16="http://schemas.microsoft.com/office/drawing/2014/main" id="{4B45F373-7F67-46C8-90A5-9E640352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458B05F-7B2A-4103-AE89-CF4507726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0484" name="Picture 4" descr="astar-progress05c">
            <a:extLst>
              <a:ext uri="{FF2B5EF4-FFF2-40B4-BE49-F238E27FC236}">
                <a16:creationId xmlns:a16="http://schemas.microsoft.com/office/drawing/2014/main" id="{7BD980D3-014E-45AE-8C0F-C88283D43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D47E4A8-1815-488B-B814-0D034FC15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1508" name="Picture 4" descr="astar-progress06c">
            <a:extLst>
              <a:ext uri="{FF2B5EF4-FFF2-40B4-BE49-F238E27FC236}">
                <a16:creationId xmlns:a16="http://schemas.microsoft.com/office/drawing/2014/main" id="{9E5234A9-3319-4421-A482-E5695EF4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4102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7EAA49C-DE21-4AB6-9E5D-6BB2096B9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D6DB681-F667-46E7-9B89-AA440CB6B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A heuristic </a:t>
            </a:r>
            <a:r>
              <a:rPr lang="en-US" altLang="en-US" i="1"/>
              <a:t>h(n)</a:t>
            </a:r>
            <a:r>
              <a:rPr lang="en-US" altLang="en-US"/>
              <a:t> is </a:t>
            </a:r>
            <a:r>
              <a:rPr lang="en-US" altLang="en-US">
                <a:solidFill>
                  <a:srgbClr val="FF0000"/>
                </a:solidFill>
              </a:rPr>
              <a:t>admissible</a:t>
            </a:r>
            <a:r>
              <a:rPr lang="en-US" altLang="en-US"/>
              <a:t> if for every node </a:t>
            </a:r>
            <a:r>
              <a:rPr lang="en-US" altLang="en-US" i="1"/>
              <a:t>n</a:t>
            </a:r>
            <a:r>
              <a:rPr lang="en-US" altLang="en-US"/>
              <a:t>,</a:t>
            </a:r>
          </a:p>
          <a:p>
            <a:pPr>
              <a:buFontTx/>
              <a:buNone/>
            </a:pPr>
            <a:r>
              <a:rPr lang="en-US" altLang="en-US" i="1"/>
              <a:t>	h(n) </a:t>
            </a:r>
            <a:r>
              <a:rPr lang="en-US" altLang="en-US" i="1">
                <a:cs typeface="Arial" panose="020B0604020202020204" pitchFamily="34" charset="0"/>
              </a:rPr>
              <a:t>≤</a:t>
            </a:r>
            <a:r>
              <a:rPr lang="en-US" altLang="en-US" i="1"/>
              <a:t> h</a:t>
            </a:r>
            <a:r>
              <a:rPr lang="en-US" altLang="en-US" i="1" baseline="30000"/>
              <a:t>*</a:t>
            </a:r>
            <a:r>
              <a:rPr lang="en-US" altLang="en-US" i="1"/>
              <a:t>(n), </a:t>
            </a:r>
            <a:r>
              <a:rPr lang="en-US" altLang="en-US"/>
              <a:t>where </a:t>
            </a:r>
            <a:r>
              <a:rPr lang="en-US" altLang="en-US" i="1"/>
              <a:t>h</a:t>
            </a:r>
            <a:r>
              <a:rPr lang="en-US" altLang="en-US" i="1" baseline="30000"/>
              <a:t>*</a:t>
            </a:r>
            <a:r>
              <a:rPr lang="en-US" altLang="en-US" i="1"/>
              <a:t>(n)</a:t>
            </a:r>
            <a:r>
              <a:rPr lang="en-US" altLang="en-US"/>
              <a:t> is the </a:t>
            </a:r>
            <a:r>
              <a:rPr lang="en-US" altLang="en-US">
                <a:solidFill>
                  <a:srgbClr val="FF0000"/>
                </a:solidFill>
              </a:rPr>
              <a:t>true </a:t>
            </a:r>
            <a:r>
              <a:rPr lang="en-US" altLang="en-US"/>
              <a:t>cost to reach the goal state from </a:t>
            </a:r>
            <a:r>
              <a:rPr lang="en-US" altLang="en-US" i="1"/>
              <a:t>n</a:t>
            </a:r>
            <a:r>
              <a:rPr lang="en-US" altLang="en-US"/>
              <a:t>.
</a:t>
            </a:r>
          </a:p>
          <a:p>
            <a:r>
              <a:rPr lang="en-US" altLang="en-US"/>
              <a:t>An admissible heuristic </a:t>
            </a:r>
            <a:r>
              <a:rPr lang="en-US" altLang="en-US">
                <a:solidFill>
                  <a:srgbClr val="FF0000"/>
                </a:solidFill>
              </a:rPr>
              <a:t>never overestimates</a:t>
            </a:r>
            <a:r>
              <a:rPr lang="en-US" altLang="en-US"/>
              <a:t> the cost to reach the goal, i.e., it is </a:t>
            </a:r>
            <a:r>
              <a:rPr lang="en-US" altLang="en-US">
                <a:solidFill>
                  <a:srgbClr val="FF0000"/>
                </a:solidFill>
              </a:rPr>
              <a:t>optimistic</a:t>
            </a:r>
            <a:r>
              <a:rPr lang="en-US" altLang="en-US"/>
              <a:t>
</a:t>
            </a:r>
          </a:p>
          <a:p>
            <a:r>
              <a:rPr lang="en-US" altLang="en-US"/>
              <a:t>Example: </a:t>
            </a:r>
            <a:r>
              <a:rPr lang="en-US" altLang="en-US" i="1"/>
              <a:t>h</a:t>
            </a:r>
            <a:r>
              <a:rPr lang="en-US" altLang="en-US" i="1" baseline="-25000"/>
              <a:t>SLD</a:t>
            </a:r>
            <a:r>
              <a:rPr lang="en-US" altLang="en-US" i="1"/>
              <a:t>(n) </a:t>
            </a:r>
            <a:r>
              <a:rPr lang="en-US" altLang="en-US"/>
              <a:t>(never overestimates the actual road distance)
</a:t>
            </a:r>
          </a:p>
          <a:p>
            <a:r>
              <a:rPr lang="en-US" altLang="en-US">
                <a:solidFill>
                  <a:schemeClr val="accent2"/>
                </a:solidFill>
              </a:rPr>
              <a:t>Theorem</a:t>
            </a:r>
            <a:r>
              <a:rPr lang="en-US" altLang="en-US"/>
              <a:t>: If </a:t>
            </a:r>
            <a:r>
              <a:rPr lang="en-US" altLang="en-US" i="1"/>
              <a:t>h(n) </a:t>
            </a:r>
            <a:r>
              <a:rPr lang="en-US" altLang="en-US"/>
              <a:t>is admissible, A</a:t>
            </a:r>
            <a:r>
              <a:rPr lang="en-US" altLang="en-US" baseline="30000"/>
              <a:t>*</a:t>
            </a:r>
            <a:r>
              <a:rPr lang="en-US" altLang="en-US"/>
              <a:t> using </a:t>
            </a:r>
            <a:r>
              <a:rPr lang="en-US" altLang="en-US">
                <a:latin typeface="Courier New" panose="02070309020205020404" pitchFamily="49" charset="0"/>
              </a:rPr>
              <a:t>TREE-SEARCH</a:t>
            </a:r>
            <a:r>
              <a:rPr lang="en-US" altLang="en-US"/>
              <a:t> is optimal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5F05EAE-9354-40B9-83CF-F263C068A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30DB021-9E35-432E-923F-87E0CEBA0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/>
              <a:t>Suppose some suboptimal goal </a:t>
            </a:r>
            <a:r>
              <a:rPr lang="en-US" altLang="en-US" sz="2000" i="1"/>
              <a:t>G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</a:t>
            </a:r>
            <a:r>
              <a:rPr lang="en-US" altLang="en-US" sz="2000"/>
              <a:t>has been generated and is in the fringe. Let </a:t>
            </a:r>
            <a:r>
              <a:rPr lang="en-US" altLang="en-US" sz="2000" i="1"/>
              <a:t>n</a:t>
            </a:r>
            <a:r>
              <a:rPr lang="en-US" altLang="en-US" sz="2000"/>
              <a:t> be an unexpanded node in the fringe such that </a:t>
            </a:r>
            <a:r>
              <a:rPr lang="en-US" altLang="en-US" sz="2000" i="1"/>
              <a:t>n </a:t>
            </a:r>
            <a:r>
              <a:rPr lang="en-US" altLang="en-US" sz="2000"/>
              <a:t>is on a shortest path to an optimal goal </a:t>
            </a:r>
            <a:r>
              <a:rPr lang="en-US" altLang="en-US" sz="2000" i="1"/>
              <a:t>G</a:t>
            </a:r>
            <a:r>
              <a:rPr lang="en-US" altLang="en-US" sz="2000"/>
              <a:t>.
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f(G</a:t>
            </a:r>
            <a:r>
              <a:rPr lang="en-US" altLang="en-US" sz="2000" baseline="-25000"/>
              <a:t>2</a:t>
            </a:r>
            <a:r>
              <a:rPr lang="en-US" altLang="en-US" sz="2000"/>
              <a:t>)  = g(G</a:t>
            </a:r>
            <a:r>
              <a:rPr lang="en-US" altLang="en-US" sz="2000" baseline="-25000"/>
              <a:t>2</a:t>
            </a:r>
            <a:r>
              <a:rPr lang="en-US" altLang="en-US" sz="2000"/>
              <a:t>)		since </a:t>
            </a:r>
            <a:r>
              <a:rPr lang="en-US" altLang="en-US" sz="2000" i="1"/>
              <a:t>h</a:t>
            </a:r>
            <a:r>
              <a:rPr lang="en-US" altLang="en-US" sz="2000"/>
              <a:t>(G</a:t>
            </a:r>
            <a:r>
              <a:rPr lang="en-US" altLang="en-US" sz="2000" baseline="-25000"/>
              <a:t>2</a:t>
            </a:r>
            <a:r>
              <a:rPr lang="en-US" altLang="en-US" sz="2000"/>
              <a:t>) = 0 </a:t>
            </a:r>
          </a:p>
          <a:p>
            <a:r>
              <a:rPr lang="en-US" altLang="en-US" sz="2000"/>
              <a:t>g(G</a:t>
            </a:r>
            <a:r>
              <a:rPr lang="en-US" altLang="en-US" sz="2000" baseline="-25000"/>
              <a:t>2</a:t>
            </a:r>
            <a:r>
              <a:rPr lang="en-US" altLang="en-US" sz="2000"/>
              <a:t>) &gt; g(G) 		since G</a:t>
            </a:r>
            <a:r>
              <a:rPr lang="en-US" altLang="en-US" sz="2000" baseline="-25000"/>
              <a:t>2</a:t>
            </a:r>
            <a:r>
              <a:rPr lang="en-US" altLang="en-US" sz="2000"/>
              <a:t> is suboptimal </a:t>
            </a:r>
          </a:p>
          <a:p>
            <a:r>
              <a:rPr lang="en-US" altLang="en-US" sz="2000"/>
              <a:t>f(G)   = g(G)		since </a:t>
            </a:r>
            <a:r>
              <a:rPr lang="en-US" altLang="en-US" sz="2000" i="1"/>
              <a:t>h</a:t>
            </a:r>
            <a:r>
              <a:rPr lang="en-US" altLang="en-US" sz="2000"/>
              <a:t>(G) = 0 </a:t>
            </a:r>
          </a:p>
          <a:p>
            <a:r>
              <a:rPr lang="en-US" altLang="en-US" sz="2000"/>
              <a:t>f(G</a:t>
            </a:r>
            <a:r>
              <a:rPr lang="en-US" altLang="en-US" sz="2000" baseline="-25000"/>
              <a:t>2</a:t>
            </a:r>
            <a:r>
              <a:rPr lang="en-US" altLang="en-US" sz="2000"/>
              <a:t>)  &gt; f(G)		from above </a:t>
            </a:r>
          </a:p>
        </p:txBody>
      </p:sp>
      <p:pic>
        <p:nvPicPr>
          <p:cNvPr id="23556" name="Picture 4" descr="astar-proof">
            <a:extLst>
              <a:ext uri="{FF2B5EF4-FFF2-40B4-BE49-F238E27FC236}">
                <a16:creationId xmlns:a16="http://schemas.microsoft.com/office/drawing/2014/main" id="{DCA90B5D-91D0-45AB-B374-C5344B32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38FE2B78-D98C-4664-87D3-D95508D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3C9E98-7EE0-45E6-B8B4-A35F6DC98C8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4BE171A-6A9A-4109-9F48-853149598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Informed Search Algorithms…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6635447-860C-4DBA-A204-E6A56B6C3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4000" dirty="0"/>
              <a:t>Best-First Search…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4000" dirty="0"/>
              <a:t>A* Search…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4000" dirty="0"/>
              <a:t>Heuristics…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BF3506F-2088-4D1D-B7CB-DCFF1DE34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629F060-DA4E-408D-B71F-9C92D2FDD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/>
              <a:t>Suppose some suboptimal goal </a:t>
            </a:r>
            <a:r>
              <a:rPr lang="en-US" altLang="en-US" sz="2000" i="1"/>
              <a:t>G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</a:t>
            </a:r>
            <a:r>
              <a:rPr lang="en-US" altLang="en-US" sz="2000"/>
              <a:t>has been generated and is in the fringe. Let </a:t>
            </a:r>
            <a:r>
              <a:rPr lang="en-US" altLang="en-US" sz="2000" i="1"/>
              <a:t>n</a:t>
            </a:r>
            <a:r>
              <a:rPr lang="en-US" altLang="en-US" sz="2000"/>
              <a:t> be an unexpanded node in the fringe such that </a:t>
            </a:r>
            <a:r>
              <a:rPr lang="en-US" altLang="en-US" sz="2000" i="1"/>
              <a:t>n </a:t>
            </a:r>
            <a:r>
              <a:rPr lang="en-US" altLang="en-US" sz="2000"/>
              <a:t>is on a shortest path to an optimal goal </a:t>
            </a:r>
            <a:r>
              <a:rPr lang="en-US" altLang="en-US" sz="2000" i="1"/>
              <a:t>G</a:t>
            </a:r>
            <a:r>
              <a:rPr lang="en-US" altLang="en-US" sz="2000"/>
              <a:t>.
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f(G</a:t>
            </a:r>
            <a:r>
              <a:rPr lang="en-US" altLang="en-US" sz="2000" baseline="-25000"/>
              <a:t>2</a:t>
            </a:r>
            <a:r>
              <a:rPr lang="en-US" altLang="en-US" sz="2000"/>
              <a:t>)		&gt; f(G) 		from above </a:t>
            </a:r>
          </a:p>
          <a:p>
            <a:r>
              <a:rPr lang="en-US" altLang="en-US" sz="2000"/>
              <a:t>h(n)		</a:t>
            </a:r>
            <a:r>
              <a:rPr lang="en-US" altLang="en-US" sz="2000">
                <a:cs typeface="Arial" panose="020B0604020202020204" pitchFamily="34" charset="0"/>
              </a:rPr>
              <a:t>≤</a:t>
            </a:r>
            <a:r>
              <a:rPr lang="en-US" altLang="en-US" sz="2000"/>
              <a:t> h^*(n)		since h is admissible</a:t>
            </a:r>
          </a:p>
          <a:p>
            <a:r>
              <a:rPr lang="en-US" altLang="en-US" sz="2000"/>
              <a:t>g(n) + h(n)	</a:t>
            </a:r>
            <a:r>
              <a:rPr lang="en-US" altLang="en-US" sz="2000">
                <a:cs typeface="Arial" panose="020B0604020202020204" pitchFamily="34" charset="0"/>
              </a:rPr>
              <a:t>≤</a:t>
            </a:r>
            <a:r>
              <a:rPr lang="en-US" altLang="en-US" sz="2000"/>
              <a:t> g(n) + h</a:t>
            </a:r>
            <a:r>
              <a:rPr lang="en-US" altLang="en-US" sz="2000" baseline="30000"/>
              <a:t>*</a:t>
            </a:r>
            <a:r>
              <a:rPr lang="en-US" altLang="en-US" sz="2000"/>
              <a:t>(n) </a:t>
            </a:r>
          </a:p>
          <a:p>
            <a:r>
              <a:rPr lang="en-US" altLang="en-US" sz="2000"/>
              <a:t>f(n) 		</a:t>
            </a:r>
            <a:r>
              <a:rPr lang="en-US" altLang="en-US" sz="2000">
                <a:cs typeface="Arial" panose="020B0604020202020204" pitchFamily="34" charset="0"/>
              </a:rPr>
              <a:t>≤</a:t>
            </a:r>
            <a:r>
              <a:rPr lang="en-US" altLang="en-US" sz="2000"/>
              <a:t> f(G)
</a:t>
            </a:r>
          </a:p>
          <a:p>
            <a:pPr>
              <a:buFontTx/>
              <a:buNone/>
            </a:pPr>
            <a:r>
              <a:rPr lang="en-US" altLang="en-US" sz="2000"/>
              <a:t>Hence </a:t>
            </a:r>
            <a:r>
              <a:rPr lang="en-US" altLang="en-US" sz="2000" i="1"/>
              <a:t>f(G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) &gt; f(n)</a:t>
            </a:r>
            <a:r>
              <a:rPr lang="en-US" altLang="en-US" sz="2000"/>
              <a:t>, and A</a:t>
            </a:r>
            <a:r>
              <a:rPr lang="en-US" altLang="en-US" sz="2000" baseline="30000"/>
              <a:t>*</a:t>
            </a:r>
            <a:r>
              <a:rPr lang="en-US" altLang="en-US" sz="2000"/>
              <a:t> will never select G</a:t>
            </a:r>
            <a:r>
              <a:rPr lang="en-US" altLang="en-US" sz="2000" baseline="-25000"/>
              <a:t>2</a:t>
            </a:r>
            <a:r>
              <a:rPr lang="en-US" altLang="en-US" sz="2000"/>
              <a:t> for expansion
</a:t>
            </a:r>
          </a:p>
          <a:p>
            <a:endParaRPr lang="en-US" altLang="en-US" sz="1600"/>
          </a:p>
        </p:txBody>
      </p:sp>
      <p:pic>
        <p:nvPicPr>
          <p:cNvPr id="50181" name="Picture 5" descr="astar-proof">
            <a:extLst>
              <a:ext uri="{FF2B5EF4-FFF2-40B4-BE49-F238E27FC236}">
                <a16:creationId xmlns:a16="http://schemas.microsoft.com/office/drawing/2014/main" id="{29A7EC3D-56E1-487D-8C8F-CFD7CE2E9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080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E83B357-321D-4375-AC73-147AB589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Consistent heuristics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E485080-74E9-4564-8E3B-00670EF12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000"/>
              <a:t>A heuristic is </a:t>
            </a:r>
            <a:r>
              <a:rPr lang="en-US" altLang="en-US" sz="2000">
                <a:solidFill>
                  <a:srgbClr val="FF0000"/>
                </a:solidFill>
              </a:rPr>
              <a:t>consistent</a:t>
            </a:r>
            <a:r>
              <a:rPr lang="en-US" altLang="en-US" sz="2000"/>
              <a:t> if for every node </a:t>
            </a:r>
            <a:r>
              <a:rPr lang="en-US" altLang="en-US" sz="2000" i="1"/>
              <a:t>n</a:t>
            </a:r>
            <a:r>
              <a:rPr lang="en-US" altLang="en-US" sz="2000"/>
              <a:t>, every successor </a:t>
            </a:r>
            <a:r>
              <a:rPr lang="en-US" altLang="en-US" sz="2000" i="1"/>
              <a:t>n'</a:t>
            </a:r>
            <a:r>
              <a:rPr lang="en-US" altLang="en-US" sz="2000"/>
              <a:t> of </a:t>
            </a:r>
            <a:r>
              <a:rPr lang="en-US" altLang="en-US" sz="2000" i="1"/>
              <a:t>n</a:t>
            </a:r>
            <a:r>
              <a:rPr lang="en-US" altLang="en-US" sz="2000"/>
              <a:t> generated by any action </a:t>
            </a:r>
            <a:r>
              <a:rPr lang="en-US" altLang="en-US" sz="2000" i="1"/>
              <a:t>a</a:t>
            </a:r>
            <a:r>
              <a:rPr lang="en-US" altLang="en-US" sz="2000"/>
              <a:t>, 
  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 i="1"/>
              <a:t>h(n) </a:t>
            </a:r>
            <a:r>
              <a:rPr lang="en-US" altLang="en-US" sz="2000" i="1">
                <a:cs typeface="Arial" panose="020B0604020202020204" pitchFamily="34" charset="0"/>
              </a:rPr>
              <a:t>≤</a:t>
            </a:r>
            <a:r>
              <a:rPr lang="en-US" altLang="en-US" sz="2000" i="1"/>
              <a:t> c(n,a,n') + h(n')</a:t>
            </a:r>
            <a:r>
              <a:rPr lang="en-US" altLang="en-US" sz="2000"/>
              <a:t>
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000"/>
              <a:t>If </a:t>
            </a:r>
            <a:r>
              <a:rPr lang="en-US" altLang="en-US" sz="2000" i="1"/>
              <a:t>h</a:t>
            </a:r>
            <a:r>
              <a:rPr lang="en-US" altLang="en-US" sz="2000"/>
              <a:t> is consistent, we have
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f(n') 	= g(n')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    	= g(n) + c(n,a,n')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    	</a:t>
            </a:r>
            <a:r>
              <a:rPr lang="en-US" altLang="en-US" sz="2000">
                <a:cs typeface="Arial" panose="020B0604020202020204" pitchFamily="34" charset="0"/>
              </a:rPr>
              <a:t>≥ </a:t>
            </a:r>
            <a:r>
              <a:rPr lang="en-US" altLang="en-US" sz="2000"/>
              <a:t>g(n) + h(n)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/>
              <a:t>      	= f(n)
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i.e., </a:t>
            </a:r>
            <a:r>
              <a:rPr lang="en-US" altLang="en-US" sz="2000" i="1"/>
              <a:t>f(n)</a:t>
            </a:r>
            <a:r>
              <a:rPr lang="en-US" altLang="en-US" sz="2000"/>
              <a:t> is non-decreasing along any path.
</a:t>
            </a:r>
          </a:p>
          <a:p>
            <a:pPr>
              <a:lnSpc>
                <a:spcPct val="80000"/>
              </a:lnSpc>
            </a:pPr>
            <a:r>
              <a:rPr lang="en-US" altLang="en-US" sz="2000">
                <a:solidFill>
                  <a:schemeClr val="accent2"/>
                </a:solidFill>
              </a:rPr>
              <a:t>Theorem</a:t>
            </a:r>
            <a:r>
              <a:rPr lang="en-US" altLang="en-US" sz="2000"/>
              <a:t>: If </a:t>
            </a:r>
            <a:r>
              <a:rPr lang="en-US" altLang="en-US" sz="2000" i="1"/>
              <a:t>h(n)</a:t>
            </a:r>
            <a:r>
              <a:rPr lang="en-US" altLang="en-US" sz="2000"/>
              <a:t> is consistent, A</a:t>
            </a:r>
            <a:r>
              <a:rPr lang="en-US" altLang="en-US" sz="2000" i="1"/>
              <a:t>*</a:t>
            </a:r>
            <a:r>
              <a:rPr lang="en-US" altLang="en-US" sz="2000"/>
              <a:t> using </a:t>
            </a:r>
            <a:r>
              <a:rPr lang="en-US" altLang="en-US" sz="2000">
                <a:latin typeface="Courier New" panose="02070309020205020404" pitchFamily="49" charset="0"/>
              </a:rPr>
              <a:t>GRAPH-SEARCH</a:t>
            </a:r>
            <a:r>
              <a:rPr lang="en-US" altLang="en-US" sz="2000"/>
              <a:t> is optimal
</a:t>
            </a:r>
          </a:p>
        </p:txBody>
      </p:sp>
      <p:pic>
        <p:nvPicPr>
          <p:cNvPr id="25604" name="Picture 4" descr="consistency">
            <a:extLst>
              <a:ext uri="{FF2B5EF4-FFF2-40B4-BE49-F238E27FC236}">
                <a16:creationId xmlns:a16="http://schemas.microsoft.com/office/drawing/2014/main" id="{1CA5E718-6EB4-4AA6-8C23-6F2271DD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362201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F5E117F-D365-4D6E-9073-9C322BE91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D0F0FDB-8E61-49A7-854D-C490026B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A</a:t>
            </a:r>
            <a:r>
              <a:rPr lang="en-US" altLang="en-US" sz="2000" baseline="30000"/>
              <a:t>*</a:t>
            </a:r>
            <a:r>
              <a:rPr lang="en-US" altLang="en-US" sz="2000"/>
              <a:t> expands nodes in order of increasing </a:t>
            </a:r>
            <a:r>
              <a:rPr lang="en-US" altLang="en-US" sz="2000" i="1"/>
              <a:t>f</a:t>
            </a:r>
            <a:r>
              <a:rPr lang="en-US" altLang="en-US" sz="2000"/>
              <a:t> value
</a:t>
            </a:r>
          </a:p>
          <a:p>
            <a:endParaRPr lang="en-US" altLang="en-US" sz="2000"/>
          </a:p>
          <a:p>
            <a:r>
              <a:rPr lang="en-US" altLang="en-US" sz="2000"/>
              <a:t>Gradually adds "</a:t>
            </a:r>
            <a:r>
              <a:rPr lang="en-US" altLang="en-US" sz="2000" i="1"/>
              <a:t>f</a:t>
            </a:r>
            <a:r>
              <a:rPr lang="en-US" altLang="en-US" sz="2000"/>
              <a:t>-contours" of nodes </a:t>
            </a:r>
          </a:p>
          <a:p>
            <a:r>
              <a:rPr lang="en-US" altLang="en-US" sz="2000"/>
              <a:t>Contour </a:t>
            </a:r>
            <a:r>
              <a:rPr lang="en-US" altLang="en-US" sz="2000" i="1"/>
              <a:t>i</a:t>
            </a:r>
            <a:r>
              <a:rPr lang="en-US" altLang="en-US" sz="2000"/>
              <a:t> has all nodes with </a:t>
            </a:r>
            <a:r>
              <a:rPr lang="en-US" altLang="en-US" sz="2000" i="1"/>
              <a:t>f=f</a:t>
            </a:r>
            <a:r>
              <a:rPr lang="en-US" altLang="en-US" sz="2000" i="1" baseline="-25000"/>
              <a:t>i</a:t>
            </a:r>
            <a:r>
              <a:rPr lang="en-US" altLang="en-US" sz="2000"/>
              <a:t>, where </a:t>
            </a:r>
            <a:r>
              <a:rPr lang="en-US" altLang="en-US" sz="2000" i="1"/>
              <a:t>f</a:t>
            </a:r>
            <a:r>
              <a:rPr lang="en-US" altLang="en-US" sz="2000" i="1" baseline="-25000"/>
              <a:t>i</a:t>
            </a:r>
            <a:r>
              <a:rPr lang="en-US" altLang="en-US" sz="2000" i="1"/>
              <a:t> &lt; f</a:t>
            </a:r>
            <a:r>
              <a:rPr lang="en-US" altLang="en-US" sz="2000" i="1" baseline="-25000"/>
              <a:t>i+1</a:t>
            </a:r>
            <a:r>
              <a:rPr lang="en-US" altLang="en-US" sz="2000"/>
              <a:t>
</a:t>
            </a:r>
          </a:p>
        </p:txBody>
      </p:sp>
      <p:pic>
        <p:nvPicPr>
          <p:cNvPr id="26628" name="Picture 4" descr="f-circles">
            <a:extLst>
              <a:ext uri="{FF2B5EF4-FFF2-40B4-BE49-F238E27FC236}">
                <a16:creationId xmlns:a16="http://schemas.microsoft.com/office/drawing/2014/main" id="{7CB4D6F0-D036-4C73-BBC4-E9F50D87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56388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0047108-6FD0-4FA3-8C67-0D1454287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A$^*$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3933C60-9B02-4952-A5EC-A24468295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>
                <a:solidFill>
                  <a:srgbClr val="CC0099"/>
                </a:solidFill>
              </a:rPr>
              <a:t>Complete?</a:t>
            </a:r>
            <a:r>
              <a:rPr lang="en-US" altLang="en-US"/>
              <a:t> Yes (unless there are infinitely many nodes with f </a:t>
            </a:r>
            <a:r>
              <a:rPr lang="en-US" altLang="en-US" i="1">
                <a:cs typeface="Arial" panose="020B0604020202020204" pitchFamily="34" charset="0"/>
              </a:rPr>
              <a:t>≤</a:t>
            </a:r>
            <a:r>
              <a:rPr lang="en-US" altLang="en-US" i="1"/>
              <a:t> f(G) </a:t>
            </a:r>
            <a:r>
              <a:rPr lang="en-US" altLang="en-US"/>
              <a:t>)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Time?</a:t>
            </a:r>
            <a:r>
              <a:rPr lang="en-US" altLang="en-US"/>
              <a:t> Exponential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Space?</a:t>
            </a:r>
            <a:r>
              <a:rPr lang="en-US" altLang="en-US"/>
              <a:t> Keeps all nodes in memory
</a:t>
            </a:r>
          </a:p>
          <a:p>
            <a:r>
              <a:rPr lang="en-US" altLang="en-US" u="sng">
                <a:solidFill>
                  <a:srgbClr val="CC0099"/>
                </a:solidFill>
              </a:rPr>
              <a:t>Optimal?</a:t>
            </a:r>
            <a:r>
              <a:rPr lang="en-US" altLang="en-US"/>
              <a:t> Yes
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757CD06-20F7-4758-A278-893BDC25B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DD39D77-1E35-4692-9923-7C5F7948B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(n) </a:t>
            </a:r>
            <a:r>
              <a:rPr lang="en-US" altLang="en-US" sz="200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(n) </a:t>
            </a:r>
            <a:r>
              <a:rPr lang="en-US" altLang="en-US" sz="200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CC0099"/>
                </a:solidFill>
              </a:rPr>
              <a:t>h</a:t>
            </a:r>
            <a:r>
              <a:rPr lang="en-US" altLang="en-US" u="sng" baseline="-25000">
                <a:solidFill>
                  <a:srgbClr val="CC0099"/>
                </a:solidFill>
              </a:rPr>
              <a:t>1</a:t>
            </a:r>
            <a:r>
              <a:rPr lang="en-US" altLang="en-US" u="sng">
                <a:solidFill>
                  <a:srgbClr val="CC0099"/>
                </a:solidFill>
              </a:rPr>
              <a:t>(S) = ? </a:t>
            </a:r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CC0099"/>
                </a:solidFill>
              </a:rPr>
              <a:t>h</a:t>
            </a:r>
            <a:r>
              <a:rPr lang="en-US" altLang="en-US" u="sng" baseline="-25000">
                <a:solidFill>
                  <a:srgbClr val="CC0099"/>
                </a:solidFill>
              </a:rPr>
              <a:t>2</a:t>
            </a:r>
            <a:r>
              <a:rPr lang="en-US" altLang="en-US" u="sng">
                <a:solidFill>
                  <a:srgbClr val="CC0099"/>
                </a:solidFill>
              </a:rPr>
              <a:t>(S) = ?</a:t>
            </a:r>
            <a:r>
              <a:rPr lang="en-US" altLang="en-US"/>
              <a:t> 
</a:t>
            </a:r>
          </a:p>
        </p:txBody>
      </p:sp>
      <p:pic>
        <p:nvPicPr>
          <p:cNvPr id="28677" name="Picture 5" descr="8puzzle">
            <a:extLst>
              <a:ext uri="{FF2B5EF4-FFF2-40B4-BE49-F238E27FC236}">
                <a16:creationId xmlns:a16="http://schemas.microsoft.com/office/drawing/2014/main" id="{332F9E4A-72F1-41F9-B9A9-2D6CB0BC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048001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2AD7D78-5840-4B7E-984E-2D3E9C221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9F56357-650C-4930-8E82-8DC39ADA3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(n) </a:t>
            </a:r>
            <a:r>
              <a:rPr lang="en-US" altLang="en-US" sz="200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2000" i="1"/>
              <a:t>h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(n) </a:t>
            </a:r>
            <a:r>
              <a:rPr lang="en-US" altLang="en-US" sz="200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CC0099"/>
                </a:solidFill>
              </a:rPr>
              <a:t>h</a:t>
            </a:r>
            <a:r>
              <a:rPr lang="en-US" altLang="en-US" u="sng" baseline="-25000">
                <a:solidFill>
                  <a:srgbClr val="CC0099"/>
                </a:solidFill>
              </a:rPr>
              <a:t>1</a:t>
            </a:r>
            <a:r>
              <a:rPr lang="en-US" altLang="en-US" u="sng">
                <a:solidFill>
                  <a:srgbClr val="CC0099"/>
                </a:solidFill>
              </a:rPr>
              <a:t>(S) = ?</a:t>
            </a:r>
            <a:r>
              <a:rPr lang="en-US" altLang="en-US"/>
              <a:t> 8</a:t>
            </a:r>
            <a:endParaRPr lang="en-US" altLang="en-US" u="sng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u="sng">
                <a:solidFill>
                  <a:srgbClr val="CC0099"/>
                </a:solidFill>
              </a:rPr>
              <a:t>h</a:t>
            </a:r>
            <a:r>
              <a:rPr lang="en-US" altLang="en-US" u="sng" baseline="-25000">
                <a:solidFill>
                  <a:srgbClr val="CC0099"/>
                </a:solidFill>
              </a:rPr>
              <a:t>2</a:t>
            </a:r>
            <a:r>
              <a:rPr lang="en-US" altLang="en-US" u="sng">
                <a:solidFill>
                  <a:srgbClr val="CC0099"/>
                </a:solidFill>
              </a:rPr>
              <a:t>(S) = ?</a:t>
            </a:r>
            <a:r>
              <a:rPr lang="en-US" altLang="en-US"/>
              <a:t> 3+1+2+2+2+3+3+2 = 18</a:t>
            </a:r>
            <a:r>
              <a:rPr lang="en-US" altLang="en-US" sz="2400"/>
              <a:t> </a:t>
            </a:r>
          </a:p>
        </p:txBody>
      </p:sp>
      <p:pic>
        <p:nvPicPr>
          <p:cNvPr id="51204" name="Picture 4" descr="8puzzle">
            <a:extLst>
              <a:ext uri="{FF2B5EF4-FFF2-40B4-BE49-F238E27FC236}">
                <a16:creationId xmlns:a16="http://schemas.microsoft.com/office/drawing/2014/main" id="{5E8EA0F5-6700-477F-A307-9173F227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048001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81A2C58-8090-4C24-970E-4F17B705B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Dominance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BF94A0B-0A16-4B58-9C8F-7A037CAFC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If </a:t>
            </a:r>
            <a:r>
              <a:rPr lang="en-US" altLang="en-US" sz="2400" i="1"/>
              <a:t>h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(n) </a:t>
            </a:r>
            <a:r>
              <a:rPr lang="en-US" altLang="en-US" sz="2400" i="1">
                <a:cs typeface="Arial" panose="020B0604020202020204" pitchFamily="34" charset="0"/>
              </a:rPr>
              <a:t>≥</a:t>
            </a:r>
            <a:r>
              <a:rPr lang="en-US" altLang="en-US" sz="2400" i="1"/>
              <a:t> h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(n)</a:t>
            </a:r>
            <a:r>
              <a:rPr lang="en-US" altLang="en-US" sz="2400"/>
              <a:t> for all </a:t>
            </a:r>
            <a:r>
              <a:rPr lang="en-US" altLang="en-US" sz="2400" i="1"/>
              <a:t>n</a:t>
            </a:r>
            <a:r>
              <a:rPr lang="en-US" altLang="en-US" sz="2400"/>
              <a:t> (both admissible)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then </a:t>
            </a:r>
            <a:r>
              <a:rPr lang="en-US" altLang="en-US" sz="2400" i="1"/>
              <a:t>h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>
                <a:solidFill>
                  <a:srgbClr val="FF0000"/>
                </a:solidFill>
              </a:rPr>
              <a:t>dominates</a:t>
            </a:r>
            <a:r>
              <a:rPr lang="en-US" altLang="en-US" sz="2400"/>
              <a:t> </a:t>
            </a:r>
            <a:r>
              <a:rPr lang="en-US" altLang="en-US" sz="2400" i="1"/>
              <a:t>h</a:t>
            </a:r>
            <a:r>
              <a:rPr lang="en-US" altLang="en-US" sz="2400" i="1" baseline="-25000"/>
              <a:t>1</a:t>
            </a:r>
            <a:r>
              <a:rPr lang="en-US" altLang="en-US" sz="2400" i="1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400" i="1"/>
              <a:t>h</a:t>
            </a:r>
            <a:r>
              <a:rPr lang="en-US" altLang="en-US" sz="2400" i="1" baseline="-25000"/>
              <a:t>2</a:t>
            </a:r>
            <a:r>
              <a:rPr lang="en-US" altLang="en-US" sz="2400" i="1"/>
              <a:t> </a:t>
            </a:r>
            <a:r>
              <a:rPr lang="en-US" altLang="en-US" sz="2400"/>
              <a:t>is better for search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Typical search costs (average number of nodes expanded):
</a:t>
            </a:r>
          </a:p>
          <a:p>
            <a:pPr>
              <a:lnSpc>
                <a:spcPct val="80000"/>
              </a:lnSpc>
            </a:pPr>
            <a:endParaRPr lang="en-US" altLang="en-US" sz="2400" i="1"/>
          </a:p>
          <a:p>
            <a:pPr>
              <a:lnSpc>
                <a:spcPct val="80000"/>
              </a:lnSpc>
            </a:pPr>
            <a:r>
              <a:rPr lang="en-US" altLang="en-US" sz="2400" i="1"/>
              <a:t>d=12	</a:t>
            </a:r>
            <a:r>
              <a:rPr lang="en-US" altLang="en-US" sz="2400"/>
              <a:t>IDS = 3,644,035 nodes</a:t>
            </a:r>
            <a:br>
              <a:rPr lang="en-US" altLang="en-US" sz="2400"/>
            </a:br>
            <a:r>
              <a:rPr lang="en-US" altLang="en-US" sz="2400"/>
              <a:t>	A</a:t>
            </a:r>
            <a:r>
              <a:rPr lang="en-US" altLang="en-US" sz="2400" baseline="30000"/>
              <a:t>*</a:t>
            </a:r>
            <a:r>
              <a:rPr lang="en-US" altLang="en-US" sz="2400"/>
              <a:t>(h</a:t>
            </a:r>
            <a:r>
              <a:rPr lang="en-US" altLang="en-US" sz="2400" baseline="-25000"/>
              <a:t>1</a:t>
            </a:r>
            <a:r>
              <a:rPr lang="en-US" altLang="en-US" sz="2400"/>
              <a:t>) = 227 nodes </a:t>
            </a:r>
            <a:br>
              <a:rPr lang="en-US" altLang="en-US" sz="2400"/>
            </a:br>
            <a:r>
              <a:rPr lang="en-US" altLang="en-US" sz="2400"/>
              <a:t>	A</a:t>
            </a:r>
            <a:r>
              <a:rPr lang="en-US" altLang="en-US" sz="2400" baseline="30000"/>
              <a:t>*</a:t>
            </a:r>
            <a:r>
              <a:rPr lang="en-US" altLang="en-US" sz="2400"/>
              <a:t>(h</a:t>
            </a:r>
            <a:r>
              <a:rPr lang="en-US" altLang="en-US" sz="2400" baseline="-25000"/>
              <a:t>2</a:t>
            </a:r>
            <a:r>
              <a:rPr lang="en-US" altLang="en-US" sz="2400"/>
              <a:t>) = 73 nodes </a:t>
            </a:r>
          </a:p>
          <a:p>
            <a:pPr>
              <a:lnSpc>
                <a:spcPct val="80000"/>
              </a:lnSpc>
            </a:pPr>
            <a:r>
              <a:rPr lang="en-US" altLang="en-US" sz="2400" i="1"/>
              <a:t>d=24 	</a:t>
            </a:r>
            <a:r>
              <a:rPr lang="en-US" altLang="en-US" sz="2400"/>
              <a:t>IDS = too many nodes</a:t>
            </a:r>
            <a:br>
              <a:rPr lang="en-US" altLang="en-US" sz="2400"/>
            </a:br>
            <a:r>
              <a:rPr lang="en-US" altLang="en-US" sz="2400"/>
              <a:t>	A</a:t>
            </a:r>
            <a:r>
              <a:rPr lang="en-US" altLang="en-US" sz="2400" baseline="30000"/>
              <a:t>*</a:t>
            </a:r>
            <a:r>
              <a:rPr lang="en-US" altLang="en-US" sz="2400"/>
              <a:t>(h</a:t>
            </a:r>
            <a:r>
              <a:rPr lang="en-US" altLang="en-US" sz="2400" baseline="-25000"/>
              <a:t>1</a:t>
            </a:r>
            <a:r>
              <a:rPr lang="en-US" altLang="en-US" sz="2400"/>
              <a:t>) = 39,135 nodes </a:t>
            </a:r>
            <a:br>
              <a:rPr lang="en-US" altLang="en-US" sz="2400"/>
            </a:br>
            <a:r>
              <a:rPr lang="en-US" altLang="en-US" sz="2400"/>
              <a:t>	A</a:t>
            </a:r>
            <a:r>
              <a:rPr lang="en-US" altLang="en-US" sz="2400" baseline="30000"/>
              <a:t>*</a:t>
            </a:r>
            <a:r>
              <a:rPr lang="en-US" altLang="en-US" sz="2400"/>
              <a:t>(h</a:t>
            </a:r>
            <a:r>
              <a:rPr lang="en-US" altLang="en-US" sz="2400" baseline="-25000"/>
              <a:t>2</a:t>
            </a:r>
            <a:r>
              <a:rPr lang="en-US" altLang="en-US" sz="2400"/>
              <a:t>) = 1,641 nodes 
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475D867-CAD0-43B1-A7C1-E307003B4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Relaxed problems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D3284AE-67E9-47DF-BC54-1D2F3CF86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A problem with fewer restrictions on the actions is called a </a:t>
            </a:r>
            <a:r>
              <a:rPr lang="en-US" altLang="en-US">
                <a:solidFill>
                  <a:srgbClr val="FF0000"/>
                </a:solidFill>
              </a:rPr>
              <a:t>relaxed problem</a:t>
            </a:r>
            <a:r>
              <a:rPr lang="en-US" altLang="en-US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/>
              <a:t>The cost of an optimal solution to a relaxed problem is an admissible heuristic for the original problem
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the rules of the 8-puzzle are relaxed so that a tile can move </a:t>
            </a:r>
            <a:r>
              <a:rPr lang="en-US" altLang="en-US">
                <a:solidFill>
                  <a:srgbClr val="FF0000"/>
                </a:solidFill>
              </a:rPr>
              <a:t>anywhere</a:t>
            </a:r>
            <a:r>
              <a:rPr lang="en-US" altLang="en-US"/>
              <a:t>, then </a:t>
            </a:r>
            <a:r>
              <a:rPr lang="en-US" altLang="en-US" i="1"/>
              <a:t>h</a:t>
            </a:r>
            <a:r>
              <a:rPr lang="en-US" altLang="en-US" i="1" baseline="-25000"/>
              <a:t>1</a:t>
            </a:r>
            <a:r>
              <a:rPr lang="en-US" altLang="en-US" i="1"/>
              <a:t>(n) </a:t>
            </a:r>
            <a:r>
              <a:rPr lang="en-US" altLang="en-US"/>
              <a:t>gives the shortest solution
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the rules are relaxed so that a tile can move to </a:t>
            </a:r>
            <a:r>
              <a:rPr lang="en-US" altLang="en-US">
                <a:solidFill>
                  <a:srgbClr val="FF0000"/>
                </a:solidFill>
              </a:rPr>
              <a:t>any adjacent square,</a:t>
            </a:r>
            <a:r>
              <a:rPr lang="en-US" altLang="en-US"/>
              <a:t> then </a:t>
            </a:r>
            <a:r>
              <a:rPr lang="en-US" altLang="en-US" i="1"/>
              <a:t>h</a:t>
            </a:r>
            <a:r>
              <a:rPr lang="en-US" altLang="en-US" i="1" baseline="-25000"/>
              <a:t>2</a:t>
            </a:r>
            <a:r>
              <a:rPr lang="en-US" altLang="en-US" i="1"/>
              <a:t>(n) </a:t>
            </a:r>
            <a:r>
              <a:rPr lang="en-US" altLang="en-US"/>
              <a:t>gives the shortest solution
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BD1DC33-FB7E-4E55-B93B-A39B6D624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search algorithms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C1C0EB8-46ED-4065-BEE0-DA66DEFDB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In many optimization problems, the </a:t>
            </a:r>
            <a:r>
              <a:rPr lang="en-US" altLang="en-US">
                <a:solidFill>
                  <a:srgbClr val="FF0000"/>
                </a:solidFill>
              </a:rPr>
              <a:t>path</a:t>
            </a:r>
            <a:r>
              <a:rPr lang="en-US" altLang="en-US"/>
              <a:t> to the goal is irrelevant; the goal state itself is the solution
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State space = set of "complete" configurations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Find configuration satisfying constraints, e.g., n-queens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In such cases, we can use </a:t>
            </a:r>
            <a:r>
              <a:rPr lang="en-US" altLang="en-US">
                <a:solidFill>
                  <a:srgbClr val="FF0000"/>
                </a:solidFill>
              </a:rPr>
              <a:t>local search algorithms</a:t>
            </a: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keep a single "current" state, try to improve it
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6DA9822-044A-4C3F-8F83-0E9871658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</a:t>
            </a:r>
            <a:r>
              <a:rPr lang="en-US" altLang="en-US" i="1"/>
              <a:t>n</a:t>
            </a:r>
            <a:r>
              <a:rPr lang="en-US" altLang="en-US"/>
              <a:t>-queens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9BF50BF-498C-4B0B-BE73-2595F4EBA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 </a:t>
            </a:r>
            <a:r>
              <a:rPr lang="en-US" altLang="en-US" i="1"/>
              <a:t>n</a:t>
            </a:r>
            <a:r>
              <a:rPr lang="en-US" altLang="en-US"/>
              <a:t> queens on an </a:t>
            </a:r>
            <a:r>
              <a:rPr lang="en-US" altLang="en-US" i="1"/>
              <a:t>n </a:t>
            </a:r>
            <a:r>
              <a:rPr lang="en-US" altLang="en-US" i="1">
                <a:cs typeface="Arial" panose="020B0604020202020204" pitchFamily="34" charset="0"/>
              </a:rPr>
              <a:t>× </a:t>
            </a:r>
            <a:r>
              <a:rPr lang="en-US" altLang="en-US" i="1"/>
              <a:t>n</a:t>
            </a:r>
            <a:r>
              <a:rPr lang="en-US" altLang="en-US"/>
              <a:t> board with no two queens on the same row, column, or diagonal
</a:t>
            </a:r>
          </a:p>
        </p:txBody>
      </p:sp>
      <p:pic>
        <p:nvPicPr>
          <p:cNvPr id="33796" name="Picture 4" descr="4queens-sequence">
            <a:extLst>
              <a:ext uri="{FF2B5EF4-FFF2-40B4-BE49-F238E27FC236}">
                <a16:creationId xmlns:a16="http://schemas.microsoft.com/office/drawing/2014/main" id="{B0903224-0D76-4B53-9C3E-68A80349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7467600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Best-First Search…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Strategy Is Deﬁned By Picking The Order Of Node Expansion…</a:t>
            </a:r>
          </a:p>
          <a:p>
            <a:pPr>
              <a:lnSpc>
                <a:spcPct val="100000"/>
              </a:lnSpc>
            </a:pPr>
            <a:r>
              <a:rPr lang="en-US" dirty="0"/>
              <a:t>Use An Evaluation Function For Each Node – Estimate Of “Desirability”…</a:t>
            </a:r>
          </a:p>
          <a:p>
            <a:pPr>
              <a:lnSpc>
                <a:spcPct val="100000"/>
              </a:lnSpc>
            </a:pPr>
            <a:r>
              <a:rPr lang="en-US" dirty="0"/>
              <a:t>Expand Most Desirable Unexpanded Node…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Implementation: </a:t>
            </a:r>
            <a:r>
              <a:rPr lang="en-US" b="1" dirty="0"/>
              <a:t>Fringe</a:t>
            </a:r>
            <a:r>
              <a:rPr lang="en-US" dirty="0"/>
              <a:t> Is A Queue Sorted In Decreasing Order Of Desirability…</a:t>
            </a:r>
          </a:p>
          <a:p>
            <a:pPr>
              <a:lnSpc>
                <a:spcPct val="100000"/>
              </a:lnSpc>
            </a:pPr>
            <a:r>
              <a:rPr lang="en-US" dirty="0"/>
              <a:t>Special Cases: Greedy Search and A∗ Search</a:t>
            </a:r>
          </a:p>
        </p:txBody>
      </p:sp>
    </p:spTree>
    <p:extLst>
      <p:ext uri="{BB962C8B-B14F-4D97-AF65-F5344CB8AC3E}">
        <p14:creationId xmlns:p14="http://schemas.microsoft.com/office/powerpoint/2010/main" val="13058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C23D95A-D993-43A3-BAA9-C1CA91F49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Hill-climbing search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7ADB528-7960-481F-9FFF-83917A1B8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"Like climbing Everest in thick fog with amnesia"
</a:t>
            </a:r>
          </a:p>
          <a:p>
            <a:endParaRPr lang="en-US" altLang="en-US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38992B80-EFD7-4B00-ABDC-ED07110A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27083" r="13281" b="36459"/>
          <a:stretch>
            <a:fillRect/>
          </a:stretch>
        </p:blipFill>
        <p:spPr bwMode="auto">
          <a:xfrm>
            <a:off x="2362200" y="2743200"/>
            <a:ext cx="7620000" cy="30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047775F-EA62-4802-A895-50A8A6756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Hill-climbing search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CA58DBE-6038-41F0-A944-FB2B1DB2F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Problem: depending on initial state, can get stuck in local maxima
</a:t>
            </a:r>
          </a:p>
          <a:p>
            <a:endParaRPr lang="en-US" altLang="en-US"/>
          </a:p>
        </p:txBody>
      </p:sp>
      <p:pic>
        <p:nvPicPr>
          <p:cNvPr id="35844" name="Picture 4" descr="hill-climbing">
            <a:extLst>
              <a:ext uri="{FF2B5EF4-FFF2-40B4-BE49-F238E27FC236}">
                <a16:creationId xmlns:a16="http://schemas.microsoft.com/office/drawing/2014/main" id="{FC9D0C2F-1329-480D-B02C-A31100DC3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1"/>
            <a:ext cx="6934200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B9643F-4F59-4E2D-9A72-AF8ED9F42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Hill-climbing search: 8-queens problem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F22C39F-2AC5-49FD-9F34-38A33430E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800601"/>
            <a:ext cx="8229600" cy="1325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 sz="1800" i="1"/>
              <a:t>h</a:t>
            </a:r>
            <a:r>
              <a:rPr lang="en-US" altLang="en-US" sz="1800"/>
              <a:t> = number of pairs of queens that are attacking each other, either directly or indirectly </a:t>
            </a:r>
          </a:p>
          <a:p>
            <a:pPr>
              <a:lnSpc>
                <a:spcPct val="80000"/>
              </a:lnSpc>
            </a:pPr>
            <a:r>
              <a:rPr lang="en-US" altLang="en-US" sz="1800" i="1"/>
              <a:t>h = 17</a:t>
            </a:r>
            <a:r>
              <a:rPr lang="en-US" altLang="en-US" sz="1800"/>
              <a:t> for the above state
</a:t>
            </a:r>
          </a:p>
        </p:txBody>
      </p:sp>
      <p:pic>
        <p:nvPicPr>
          <p:cNvPr id="36869" name="Picture 5" descr="8queens-successors">
            <a:extLst>
              <a:ext uri="{FF2B5EF4-FFF2-40B4-BE49-F238E27FC236}">
                <a16:creationId xmlns:a16="http://schemas.microsoft.com/office/drawing/2014/main" id="{1E811EDA-E508-467D-8250-AC072E61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1C5B184-8AAF-4986-8826-876E7CDE1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Hill-climbing search: 8-queens problem</a:t>
            </a:r>
          </a:p>
        </p:txBody>
      </p:sp>
      <p:pic>
        <p:nvPicPr>
          <p:cNvPr id="37892" name="Picture 4" descr="8queens-local-minimum">
            <a:extLst>
              <a:ext uri="{FF2B5EF4-FFF2-40B4-BE49-F238E27FC236}">
                <a16:creationId xmlns:a16="http://schemas.microsoft.com/office/drawing/2014/main" id="{3AD4B4B8-F244-45BA-8AB1-B1CC83FF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4" name="Rectangle 6">
            <a:extLst>
              <a:ext uri="{FF2B5EF4-FFF2-40B4-BE49-F238E27FC236}">
                <a16:creationId xmlns:a16="http://schemas.microsoft.com/office/drawing/2014/main" id="{AAB16773-FEDA-4288-B8FD-DB18D58F7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1"/>
            <a:ext cx="8229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endParaRPr lang="en-US" altLang="en-US" sz="2800"/>
          </a:p>
          <a:p>
            <a:r>
              <a:rPr lang="en-US" altLang="en-US"/>
              <a:t>A local minimum with </a:t>
            </a:r>
            <a:r>
              <a:rPr lang="en-US" altLang="en-US" i="1"/>
              <a:t>h = 1</a:t>
            </a:r>
            <a:r>
              <a:rPr lang="en-US" altLang="en-US"/>
              <a:t>
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9AFDF23-DD59-4067-8DC2-DB541DD05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Simulated annealing search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80AEED4-EFBB-466C-B1A8-9AF40772E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escape local maxima by allowing some "bad" moves but </a:t>
            </a:r>
            <a:r>
              <a:rPr lang="en-US" altLang="en-US">
                <a:solidFill>
                  <a:srgbClr val="FF0000"/>
                </a:solidFill>
              </a:rPr>
              <a:t>gradually decrease</a:t>
            </a:r>
            <a:r>
              <a:rPr lang="en-US" altLang="en-US"/>
              <a:t> their frequency
</a:t>
            </a:r>
          </a:p>
          <a:p>
            <a:endParaRPr lang="en-US" altLang="en-US"/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B4C3D800-7950-40DA-B7AF-A32BEC166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9" t="31250" r="13281" b="17709"/>
          <a:stretch>
            <a:fillRect/>
          </a:stretch>
        </p:blipFill>
        <p:spPr bwMode="auto">
          <a:xfrm>
            <a:off x="2895600" y="3048000"/>
            <a:ext cx="62484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4B1F4A7-F907-44B1-9610-C4EC21DB0A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simulated annealing search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9109C32-9D82-42A6-A56E-AE72FB07F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One can prove: If </a:t>
            </a:r>
            <a:r>
              <a:rPr lang="en-US" altLang="en-US" i="1"/>
              <a:t>T</a:t>
            </a:r>
            <a:r>
              <a:rPr lang="en-US" altLang="en-US"/>
              <a:t> decreases slowly enough, then simulated annealing search will find a global optimum with probability approaching 1
</a:t>
            </a:r>
          </a:p>
          <a:p>
            <a:endParaRPr lang="en-US" altLang="en-US"/>
          </a:p>
          <a:p>
            <a:r>
              <a:rPr lang="en-US" altLang="en-US"/>
              <a:t>Widely used in VLSI layout, airline scheduling, etc
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60C2792-AA96-44C5-A1B8-8CF43C0A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beam search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E4036BD-FB03-4530-8F1B-DA7C3461E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Keep track of </a:t>
            </a:r>
            <a:r>
              <a:rPr lang="en-US" altLang="en-US" i="1"/>
              <a:t>k</a:t>
            </a:r>
            <a:r>
              <a:rPr lang="en-US" altLang="en-US"/>
              <a:t> states rather than just one
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Start with </a:t>
            </a:r>
            <a:r>
              <a:rPr lang="en-US" altLang="en-US" i="1"/>
              <a:t>k</a:t>
            </a:r>
            <a:r>
              <a:rPr lang="en-US" altLang="en-US"/>
              <a:t> randomly generated states
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At each iteration, all the successors of all </a:t>
            </a:r>
            <a:r>
              <a:rPr lang="en-US" altLang="en-US" i="1"/>
              <a:t>k</a:t>
            </a:r>
            <a:r>
              <a:rPr lang="en-US" altLang="en-US"/>
              <a:t> states are generated
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If any one is a goal state, stop; else select the </a:t>
            </a:r>
            <a:r>
              <a:rPr lang="en-US" altLang="en-US" i="1"/>
              <a:t>k</a:t>
            </a:r>
            <a:r>
              <a:rPr lang="en-US" altLang="en-US"/>
              <a:t> best successors from the complete list and repeat.
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4E99E49-DB28-461C-BDE4-81E6DD1F5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81EA288-6106-4DCF-9735-08A03B8B1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400"/>
              <a:t>A successor state is generated by combining two parent states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Start with </a:t>
            </a:r>
            <a:r>
              <a:rPr lang="en-US" altLang="en-US" sz="2400" i="1"/>
              <a:t>k</a:t>
            </a:r>
            <a:r>
              <a:rPr lang="en-US" altLang="en-US" sz="2400"/>
              <a:t> randomly generated states (</a:t>
            </a:r>
            <a:r>
              <a:rPr lang="en-US" altLang="en-US" sz="2400">
                <a:solidFill>
                  <a:srgbClr val="FF0000"/>
                </a:solidFill>
              </a:rPr>
              <a:t>population</a:t>
            </a:r>
            <a:r>
              <a:rPr lang="en-US" altLang="en-US" sz="2400"/>
              <a:t>)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 state is represented as a string over a finite alphabet (often a string of 0s and 1s)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Evaluation function (</a:t>
            </a:r>
            <a:r>
              <a:rPr lang="en-US" altLang="en-US" sz="2400">
                <a:solidFill>
                  <a:srgbClr val="FF0000"/>
                </a:solidFill>
              </a:rPr>
              <a:t>fitness function</a:t>
            </a:r>
            <a:r>
              <a:rPr lang="en-US" altLang="en-US" sz="2400"/>
              <a:t>). Higher values for better states.
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Produce the next generation of states by selection, crossover, and mutation
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6FB6374-3A61-499D-86C2-4F0442165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11AE70F-D826-4AE0-8898-C80BE3EA0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2400"/>
          </a:p>
          <a:p>
            <a:r>
              <a:rPr lang="en-US" altLang="en-US" sz="2400"/>
              <a:t>Fitness function: number of non-attacking pairs of queens (min = 0, max = 8 </a:t>
            </a:r>
            <a:r>
              <a:rPr lang="en-US" altLang="en-US" sz="2400">
                <a:cs typeface="Arial" panose="020B0604020202020204" pitchFamily="34" charset="0"/>
              </a:rPr>
              <a:t>× </a:t>
            </a:r>
            <a:r>
              <a:rPr lang="en-US" altLang="en-US" sz="2400"/>
              <a:t>7/2 = 28)
</a:t>
            </a:r>
          </a:p>
          <a:p>
            <a:r>
              <a:rPr lang="en-US" altLang="en-US" sz="2400"/>
              <a:t>24/(24+23+20+11) = 31%
</a:t>
            </a:r>
          </a:p>
          <a:p>
            <a:r>
              <a:rPr lang="en-US" altLang="en-US" sz="2400"/>
              <a:t>23/(24+23+20+11) = 29% etc
</a:t>
            </a:r>
          </a:p>
        </p:txBody>
      </p:sp>
      <p:pic>
        <p:nvPicPr>
          <p:cNvPr id="43012" name="Picture 4" descr="genetic">
            <a:extLst>
              <a:ext uri="{FF2B5EF4-FFF2-40B4-BE49-F238E27FC236}">
                <a16:creationId xmlns:a16="http://schemas.microsoft.com/office/drawing/2014/main" id="{DF6DB679-853C-4824-BD7A-C82FB14D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7772400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85ABC12-EECA-4F4E-9D2F-EB9E57258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Genetic algorithms</a:t>
            </a:r>
          </a:p>
        </p:txBody>
      </p:sp>
      <p:pic>
        <p:nvPicPr>
          <p:cNvPr id="44036" name="Picture 4" descr="8queens-crossover">
            <a:extLst>
              <a:ext uri="{FF2B5EF4-FFF2-40B4-BE49-F238E27FC236}">
                <a16:creationId xmlns:a16="http://schemas.microsoft.com/office/drawing/2014/main" id="{DBECF287-9EEF-448F-A850-2CE7358F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433639"/>
            <a:ext cx="68008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354D306-4CFE-4B0A-8286-5175AF068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Romania With Step Costs In km…</a:t>
            </a:r>
          </a:p>
        </p:txBody>
      </p:sp>
      <p:pic>
        <p:nvPicPr>
          <p:cNvPr id="8196" name="Picture 4" descr="romania2">
            <a:extLst>
              <a:ext uri="{FF2B5EF4-FFF2-40B4-BE49-F238E27FC236}">
                <a16:creationId xmlns:a16="http://schemas.microsoft.com/office/drawing/2014/main" id="{EE9D5193-3C2E-4546-8C2C-0F0D0BAC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90" y="1412080"/>
            <a:ext cx="10993816" cy="44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3054DD-1318-4BF5-804A-907B65083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C55ADF2-0422-49EB-950D-2DD04B6C4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9090" y="1124608"/>
            <a:ext cx="10993816" cy="48452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4000" dirty="0"/>
              <a:t>Evaluation Function </a:t>
            </a:r>
            <a:r>
              <a:rPr lang="en-US" altLang="en-US" sz="4000" i="1" dirty="0"/>
              <a:t>h(n) = H(n) </a:t>
            </a:r>
          </a:p>
          <a:p>
            <a:pPr lvl="1">
              <a:lnSpc>
                <a:spcPct val="100000"/>
              </a:lnSpc>
            </a:pPr>
            <a:r>
              <a:rPr lang="en-US" altLang="en-US" sz="3600" dirty="0"/>
              <a:t>(</a:t>
            </a:r>
            <a:r>
              <a:rPr lang="en-US" altLang="en-US" sz="3600" dirty="0">
                <a:solidFill>
                  <a:srgbClr val="FF0000"/>
                </a:solidFill>
              </a:rPr>
              <a:t>H</a:t>
            </a:r>
            <a:r>
              <a:rPr lang="en-US" altLang="en-US" sz="3600" dirty="0"/>
              <a:t>euristic) = Estimate Of Cost From </a:t>
            </a:r>
            <a:r>
              <a:rPr lang="en-US" altLang="en-US" sz="3600" i="1" dirty="0"/>
              <a:t>N</a:t>
            </a:r>
            <a:r>
              <a:rPr lang="en-US" altLang="en-US" sz="3600" dirty="0"/>
              <a:t> To </a:t>
            </a:r>
            <a:r>
              <a:rPr lang="en-US" altLang="en-US" sz="3600" i="1" dirty="0"/>
              <a:t>Goal</a:t>
            </a:r>
          </a:p>
          <a:p>
            <a:pPr>
              <a:lnSpc>
                <a:spcPct val="100000"/>
              </a:lnSpc>
            </a:pPr>
            <a:r>
              <a:rPr lang="en-US" altLang="en-US" sz="4000"/>
              <a:t>E</a:t>
            </a:r>
            <a:r>
              <a:rPr lang="en-US" altLang="en-US" sz="4000" dirty="0"/>
              <a:t>.G., </a:t>
            </a:r>
            <a:r>
              <a:rPr lang="en-US" altLang="en-US" sz="4000" i="1" dirty="0" err="1"/>
              <a:t>H</a:t>
            </a:r>
            <a:r>
              <a:rPr lang="en-US" altLang="en-US" sz="4000" i="1" baseline="-25000" dirty="0" err="1"/>
              <a:t>sld</a:t>
            </a:r>
            <a:r>
              <a:rPr lang="en-US" altLang="en-US" sz="4000" i="1" dirty="0"/>
              <a:t>(n)</a:t>
            </a:r>
            <a:r>
              <a:rPr lang="en-US" altLang="en-US" sz="4000" dirty="0"/>
              <a:t> = Straight-line Distance From </a:t>
            </a:r>
            <a:r>
              <a:rPr lang="en-US" altLang="en-US" sz="4000" i="1" dirty="0"/>
              <a:t>N</a:t>
            </a:r>
            <a:r>
              <a:rPr lang="en-US" altLang="en-US" sz="4000" dirty="0"/>
              <a:t> To Bucharest
Greedy Best-first Search Expands The Node That </a:t>
            </a:r>
            <a:r>
              <a:rPr lang="en-US" altLang="en-US" sz="4000" dirty="0">
                <a:solidFill>
                  <a:srgbClr val="FF0000"/>
                </a:solidFill>
              </a:rPr>
              <a:t>Appears</a:t>
            </a:r>
            <a:r>
              <a:rPr lang="en-US" altLang="en-US" sz="4000" dirty="0"/>
              <a:t> To Be Closest To  Goal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CCCDD1-3EB3-45AD-919D-54320D552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10244" name="Picture 4" descr="greedy-progress01c">
            <a:extLst>
              <a:ext uri="{FF2B5EF4-FFF2-40B4-BE49-F238E27FC236}">
                <a16:creationId xmlns:a16="http://schemas.microsoft.com/office/drawing/2014/main" id="{91346C30-1FD9-4490-97E6-474C2B50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>
            <a:extLst>
              <a:ext uri="{FF2B5EF4-FFF2-40B4-BE49-F238E27FC236}">
                <a16:creationId xmlns:a16="http://schemas.microsoft.com/office/drawing/2014/main" id="{14A453B2-41EE-4678-97F8-9D38DD6E2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>
            <a:extLst>
              <a:ext uri="{FF2B5EF4-FFF2-40B4-BE49-F238E27FC236}">
                <a16:creationId xmlns:a16="http://schemas.microsoft.com/office/drawing/2014/main" id="{3C322607-B7CA-48BA-8DFC-706C95F1D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>
            <a:extLst>
              <a:ext uri="{FF2B5EF4-FFF2-40B4-BE49-F238E27FC236}">
                <a16:creationId xmlns:a16="http://schemas.microsoft.com/office/drawing/2014/main" id="{310FE3A1-463D-43C5-9D65-F90F7A768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>
            <a:extLst>
              <a:ext uri="{FF2B5EF4-FFF2-40B4-BE49-F238E27FC236}">
                <a16:creationId xmlns:a16="http://schemas.microsoft.com/office/drawing/2014/main" id="{3BE3510A-9439-400D-9C71-166C9E1FF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>
            <a:extLst>
              <a:ext uri="{FF2B5EF4-FFF2-40B4-BE49-F238E27FC236}">
                <a16:creationId xmlns:a16="http://schemas.microsoft.com/office/drawing/2014/main" id="{B9F2E5AC-B53C-4DF0-91C9-3AB7D95E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>
            <a:extLst>
              <a:ext uri="{FF2B5EF4-FFF2-40B4-BE49-F238E27FC236}">
                <a16:creationId xmlns:a16="http://schemas.microsoft.com/office/drawing/2014/main" id="{BA6EB527-0404-445F-962A-6DCAA2B66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3455</TotalTime>
  <Words>654</Words>
  <Application>Microsoft Office PowerPoint</Application>
  <PresentationFormat>Widescreen</PresentationFormat>
  <Paragraphs>182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Tahoma</vt:lpstr>
      <vt:lpstr>Wingdings</vt:lpstr>
      <vt:lpstr>Office Theme</vt:lpstr>
      <vt:lpstr>Beyond Classical Search Algorithms</vt:lpstr>
      <vt:lpstr>Informed Search Algorithms…</vt:lpstr>
      <vt:lpstr>Best-First Search…</vt:lpstr>
      <vt:lpstr>Romania With Step Costs In km…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Optimality of A* (proof)</vt:lpstr>
      <vt:lpstr>Consistent heuristics</vt:lpstr>
      <vt:lpstr>Optimality of A*</vt:lpstr>
      <vt:lpstr>Properties of A$^*$</vt:lpstr>
      <vt:lpstr>Admissible heuristics</vt:lpstr>
      <vt:lpstr>Admissible heuristics</vt:lpstr>
      <vt:lpstr>Dominance</vt:lpstr>
      <vt:lpstr>Relaxed problems</vt:lpstr>
      <vt:lpstr>Local search algorithms</vt:lpstr>
      <vt:lpstr>Example: n-queens</vt:lpstr>
      <vt:lpstr>Hill-climbing search</vt:lpstr>
      <vt:lpstr>Hill-climbing search</vt:lpstr>
      <vt:lpstr>Hill-climbing search: 8-queens problem</vt:lpstr>
      <vt:lpstr>Hill-climbing search: 8-queens problem</vt:lpstr>
      <vt:lpstr>Simulated annealing search</vt:lpstr>
      <vt:lpstr>Properties of simulated annealing search</vt:lpstr>
      <vt:lpstr>Local beam search</vt:lpstr>
      <vt:lpstr>Genetic algorithms</vt:lpstr>
      <vt:lpstr>Genetic algorithms</vt:lpstr>
      <vt:lpstr>Genetic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Nardi</dc:creator>
  <cp:lastModifiedBy>Nicholas Nardi</cp:lastModifiedBy>
  <cp:revision>178</cp:revision>
  <dcterms:created xsi:type="dcterms:W3CDTF">2018-04-22T12:47:26Z</dcterms:created>
  <dcterms:modified xsi:type="dcterms:W3CDTF">2018-10-22T02:54:24Z</dcterms:modified>
</cp:coreProperties>
</file>