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51"/>
  </p:notesMasterIdLst>
  <p:sldIdLst>
    <p:sldId id="256" r:id="rId2"/>
    <p:sldId id="307" r:id="rId3"/>
    <p:sldId id="314" r:id="rId4"/>
    <p:sldId id="333" r:id="rId5"/>
    <p:sldId id="334" r:id="rId6"/>
    <p:sldId id="335" r:id="rId7"/>
    <p:sldId id="336" r:id="rId8"/>
    <p:sldId id="337" r:id="rId9"/>
    <p:sldId id="338" r:id="rId10"/>
    <p:sldId id="315" r:id="rId11"/>
    <p:sldId id="311" r:id="rId12"/>
    <p:sldId id="320" r:id="rId13"/>
    <p:sldId id="325" r:id="rId14"/>
    <p:sldId id="326" r:id="rId15"/>
    <p:sldId id="327" r:id="rId16"/>
    <p:sldId id="310" r:id="rId17"/>
    <p:sldId id="313" r:id="rId18"/>
    <p:sldId id="312" r:id="rId19"/>
    <p:sldId id="322" r:id="rId20"/>
    <p:sldId id="295" r:id="rId21"/>
    <p:sldId id="294" r:id="rId22"/>
    <p:sldId id="297" r:id="rId23"/>
    <p:sldId id="298" r:id="rId24"/>
    <p:sldId id="299" r:id="rId25"/>
    <p:sldId id="300" r:id="rId26"/>
    <p:sldId id="301" r:id="rId27"/>
    <p:sldId id="318" r:id="rId28"/>
    <p:sldId id="302" r:id="rId29"/>
    <p:sldId id="303" r:id="rId30"/>
    <p:sldId id="304" r:id="rId31"/>
    <p:sldId id="305" r:id="rId32"/>
    <p:sldId id="306" r:id="rId33"/>
    <p:sldId id="328" r:id="rId34"/>
    <p:sldId id="316" r:id="rId35"/>
    <p:sldId id="323" r:id="rId36"/>
    <p:sldId id="324" r:id="rId37"/>
    <p:sldId id="262" r:id="rId38"/>
    <p:sldId id="258" r:id="rId39"/>
    <p:sldId id="291" r:id="rId40"/>
    <p:sldId id="308" r:id="rId41"/>
    <p:sldId id="260" r:id="rId42"/>
    <p:sldId id="257" r:id="rId43"/>
    <p:sldId id="329" r:id="rId44"/>
    <p:sldId id="330" r:id="rId45"/>
    <p:sldId id="331" r:id="rId46"/>
    <p:sldId id="332" r:id="rId47"/>
    <p:sldId id="319" r:id="rId48"/>
    <p:sldId id="296" r:id="rId49"/>
    <p:sldId id="28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2148" autoAdjust="0"/>
  </p:normalViewPr>
  <p:slideViewPr>
    <p:cSldViewPr snapToGrid="0" showGuides="1">
      <p:cViewPr varScale="1">
        <p:scale>
          <a:sx n="113" d="100"/>
          <a:sy n="113" d="100"/>
        </p:scale>
        <p:origin x="510" y="11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deen Kateregga" userId="d2c4700ac731d1e7" providerId="LiveId" clId="{9C05D31E-0C79-41DD-AD72-ABC164737B59}"/>
    <pc:docChg chg="modSld">
      <pc:chgData name="Noordeen Kateregga" userId="d2c4700ac731d1e7" providerId="LiveId" clId="{9C05D31E-0C79-41DD-AD72-ABC164737B59}" dt="2024-09-07T03:47:34.908" v="5" actId="14100"/>
      <pc:docMkLst>
        <pc:docMk/>
      </pc:docMkLst>
      <pc:sldChg chg="modSp mod">
        <pc:chgData name="Noordeen Kateregga" userId="d2c4700ac731d1e7" providerId="LiveId" clId="{9C05D31E-0C79-41DD-AD72-ABC164737B59}" dt="2024-09-07T03:47:12.868" v="1" actId="1076"/>
        <pc:sldMkLst>
          <pc:docMk/>
          <pc:sldMk cId="328683153" sldId="258"/>
        </pc:sldMkLst>
        <pc:picChg chg="mod">
          <ac:chgData name="Noordeen Kateregga" userId="d2c4700ac731d1e7" providerId="LiveId" clId="{9C05D31E-0C79-41DD-AD72-ABC164737B59}" dt="2024-09-07T03:47:12.868" v="1" actId="1076"/>
          <ac:picMkLst>
            <pc:docMk/>
            <pc:sldMk cId="328683153" sldId="258"/>
            <ac:picMk id="4" creationId="{00000000-0000-0000-0000-000000000000}"/>
          </ac:picMkLst>
        </pc:picChg>
      </pc:sldChg>
      <pc:sldChg chg="modSp mod">
        <pc:chgData name="Noordeen Kateregga" userId="d2c4700ac731d1e7" providerId="LiveId" clId="{9C05D31E-0C79-41DD-AD72-ABC164737B59}" dt="2024-09-07T03:47:18.163" v="2" actId="1076"/>
        <pc:sldMkLst>
          <pc:docMk/>
          <pc:sldMk cId="598162013" sldId="291"/>
        </pc:sldMkLst>
        <pc:spChg chg="mod">
          <ac:chgData name="Noordeen Kateregga" userId="d2c4700ac731d1e7" providerId="LiveId" clId="{9C05D31E-0C79-41DD-AD72-ABC164737B59}" dt="2024-09-07T03:47:18.163" v="2" actId="1076"/>
          <ac:spMkLst>
            <pc:docMk/>
            <pc:sldMk cId="598162013" sldId="291"/>
            <ac:spMk id="2" creationId="{A42048A9-37C3-4C64-B666-65D7D4173B21}"/>
          </ac:spMkLst>
        </pc:spChg>
      </pc:sldChg>
      <pc:sldChg chg="modSp mod">
        <pc:chgData name="Noordeen Kateregga" userId="d2c4700ac731d1e7" providerId="LiveId" clId="{9C05D31E-0C79-41DD-AD72-ABC164737B59}" dt="2024-09-07T03:46:22.597" v="0" actId="1076"/>
        <pc:sldMkLst>
          <pc:docMk/>
          <pc:sldMk cId="3704712491" sldId="306"/>
        </pc:sldMkLst>
        <pc:spChg chg="mod">
          <ac:chgData name="Noordeen Kateregga" userId="d2c4700ac731d1e7" providerId="LiveId" clId="{9C05D31E-0C79-41DD-AD72-ABC164737B59}" dt="2024-09-07T03:46:22.597" v="0" actId="1076"/>
          <ac:spMkLst>
            <pc:docMk/>
            <pc:sldMk cId="3704712491" sldId="306"/>
            <ac:spMk id="2" creationId="{00000000-0000-0000-0000-000000000000}"/>
          </ac:spMkLst>
        </pc:spChg>
      </pc:sldChg>
      <pc:sldChg chg="modSp mod">
        <pc:chgData name="Noordeen Kateregga" userId="d2c4700ac731d1e7" providerId="LiveId" clId="{9C05D31E-0C79-41DD-AD72-ABC164737B59}" dt="2024-09-07T03:47:34.908" v="5" actId="14100"/>
        <pc:sldMkLst>
          <pc:docMk/>
          <pc:sldMk cId="233507054" sldId="308"/>
        </pc:sldMkLst>
        <pc:spChg chg="mod">
          <ac:chgData name="Noordeen Kateregga" userId="d2c4700ac731d1e7" providerId="LiveId" clId="{9C05D31E-0C79-41DD-AD72-ABC164737B59}" dt="2024-09-07T03:47:34.908" v="5" actId="14100"/>
          <ac:spMkLst>
            <pc:docMk/>
            <pc:sldMk cId="233507054" sldId="308"/>
            <ac:spMk id="2" creationId="{A42048A9-37C3-4C64-B666-65D7D4173B2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F12A1-5C0A-449A-AF46-39BC918B1693}"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FBC3A-4E5C-4277-8E78-C3693E3EE443}" type="slidenum">
              <a:rPr lang="en-US" smtClean="0"/>
              <a:t>‹#›</a:t>
            </a:fld>
            <a:endParaRPr lang="en-US" dirty="0"/>
          </a:p>
        </p:txBody>
      </p:sp>
    </p:spTree>
    <p:extLst>
      <p:ext uri="{BB962C8B-B14F-4D97-AF65-F5344CB8AC3E}">
        <p14:creationId xmlns:p14="http://schemas.microsoft.com/office/powerpoint/2010/main" val="2924973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0DFBC3A-4E5C-4277-8E78-C3693E3EE443}" type="slidenum">
              <a:rPr lang="en-US" smtClean="0"/>
              <a:t>2</a:t>
            </a:fld>
            <a:endParaRPr lang="en-US" dirty="0"/>
          </a:p>
        </p:txBody>
      </p:sp>
    </p:spTree>
    <p:extLst>
      <p:ext uri="{BB962C8B-B14F-4D97-AF65-F5344CB8AC3E}">
        <p14:creationId xmlns:p14="http://schemas.microsoft.com/office/powerpoint/2010/main" val="3658003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1F9196-C982-4B01-9384-55A88EC11B89}" type="slidenum">
              <a:rPr lang="en-US" smtClean="0"/>
              <a:t>‹#›</a:t>
            </a:fld>
            <a:endParaRPr lang="en-US" dirty="0"/>
          </a:p>
        </p:txBody>
      </p:sp>
      <p:pic>
        <p:nvPicPr>
          <p:cNvPr id="8" name="Picture 7">
            <a:extLst>
              <a:ext uri="{FF2B5EF4-FFF2-40B4-BE49-F238E27FC236}">
                <a16:creationId xmlns:a16="http://schemas.microsoft.com/office/drawing/2014/main" id="{5C427C64-964E-5D0B-1385-5DA0DAB58B4D}"/>
              </a:ext>
            </a:extLst>
          </p:cNvPr>
          <p:cNvPicPr>
            <a:picLocks noChangeAspect="1"/>
          </p:cNvPicPr>
          <p:nvPr userDrawn="1"/>
        </p:nvPicPr>
        <p:blipFill rotWithShape="1">
          <a:blip r:embed="rId2"/>
          <a:srcRect l="17328" t="18364" r="50000" b="68324"/>
          <a:stretch/>
        </p:blipFill>
        <p:spPr>
          <a:xfrm>
            <a:off x="210206" y="5920169"/>
            <a:ext cx="3983421" cy="872359"/>
          </a:xfrm>
          <a:prstGeom prst="rect">
            <a:avLst/>
          </a:prstGeom>
        </p:spPr>
      </p:pic>
    </p:spTree>
    <p:extLst>
      <p:ext uri="{BB962C8B-B14F-4D97-AF65-F5344CB8AC3E}">
        <p14:creationId xmlns:p14="http://schemas.microsoft.com/office/powerpoint/2010/main" val="266898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58325939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1F9196-C982-4B01-9384-55A88EC11B89}"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94876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9827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1F9196-C982-4B01-9384-55A88EC11B89}"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16420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24019141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1393258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385964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1F9196-C982-4B01-9384-55A88EC11B89}" type="slidenum">
              <a:rPr lang="en-US" smtClean="0"/>
              <a:t>‹#›</a:t>
            </a:fld>
            <a:endParaRPr lang="en-US" dirty="0"/>
          </a:p>
        </p:txBody>
      </p:sp>
      <p:pic>
        <p:nvPicPr>
          <p:cNvPr id="7" name="Picture 6">
            <a:extLst>
              <a:ext uri="{FF2B5EF4-FFF2-40B4-BE49-F238E27FC236}">
                <a16:creationId xmlns:a16="http://schemas.microsoft.com/office/drawing/2014/main" id="{C422A198-CDA9-BEA0-7D71-801FD4B2B2D0}"/>
              </a:ext>
            </a:extLst>
          </p:cNvPr>
          <p:cNvPicPr>
            <a:picLocks noChangeAspect="1"/>
          </p:cNvPicPr>
          <p:nvPr userDrawn="1"/>
        </p:nvPicPr>
        <p:blipFill rotWithShape="1">
          <a:blip r:embed="rId2"/>
          <a:srcRect t="14993" b="16288"/>
          <a:stretch/>
        </p:blipFill>
        <p:spPr>
          <a:xfrm>
            <a:off x="329221" y="6122384"/>
            <a:ext cx="3987130" cy="599091"/>
          </a:xfrm>
          <a:prstGeom prst="rect">
            <a:avLst/>
          </a:prstGeom>
        </p:spPr>
      </p:pic>
    </p:spTree>
    <p:extLst>
      <p:ext uri="{BB962C8B-B14F-4D97-AF65-F5344CB8AC3E}">
        <p14:creationId xmlns:p14="http://schemas.microsoft.com/office/powerpoint/2010/main" val="194592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34243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1959156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396353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419013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180551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98356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320232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1F9196-C982-4B01-9384-55A88EC11B89}" type="slidenum">
              <a:rPr lang="en-US" smtClean="0"/>
              <a:t>‹#›</a:t>
            </a:fld>
            <a:endParaRPr lang="en-US" dirty="0"/>
          </a:p>
        </p:txBody>
      </p:sp>
    </p:spTree>
    <p:extLst>
      <p:ext uri="{BB962C8B-B14F-4D97-AF65-F5344CB8AC3E}">
        <p14:creationId xmlns:p14="http://schemas.microsoft.com/office/powerpoint/2010/main" val="3784489683"/>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tTq6Tofmo7E" TargetMode="External"/><Relationship Id="rId2" Type="http://schemas.openxmlformats.org/officeDocument/2006/relationships/hyperlink" Target="https://www.youtube.com/watch?v=3GSd92zgqAs" TargetMode="External"/><Relationship Id="rId1" Type="http://schemas.openxmlformats.org/officeDocument/2006/relationships/slideLayout" Target="../slideLayouts/slideLayout2.xml"/><Relationship Id="rId6" Type="http://schemas.openxmlformats.org/officeDocument/2006/relationships/hyperlink" Target="https://www.youtube.com/watch?v=g4AEBiyn8Rs" TargetMode="External"/><Relationship Id="rId5" Type="http://schemas.openxmlformats.org/officeDocument/2006/relationships/hyperlink" Target="https://www.youtube.com/watch?v=HwBmPiOmEGQ" TargetMode="External"/><Relationship Id="rId4" Type="http://schemas.openxmlformats.org/officeDocument/2006/relationships/hyperlink" Target="https://www.youtube.com/watch?v=GydbuH4C8QA"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qnMLjxJZm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W1czBcnX1Ww"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P18EdAKuC1U" TargetMode="External"/><Relationship Id="rId2" Type="http://schemas.openxmlformats.org/officeDocument/2006/relationships/hyperlink" Target="https://www.youtube.com/watch?v=vgEFC8Eb6i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youtu.be/uCezICQNgJU"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youtu.be/PgjjAyv567Q"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EEAC-5E87-4F8D-BFFD-509A8A189C64}"/>
              </a:ext>
            </a:extLst>
          </p:cNvPr>
          <p:cNvSpPr>
            <a:spLocks noGrp="1"/>
          </p:cNvSpPr>
          <p:nvPr>
            <p:ph type="ctrTitle"/>
          </p:nvPr>
        </p:nvSpPr>
        <p:spPr>
          <a:xfrm>
            <a:off x="174171" y="164420"/>
            <a:ext cx="9144000" cy="1653494"/>
          </a:xfrm>
        </p:spPr>
        <p:txBody>
          <a:bodyPr>
            <a:normAutofit/>
          </a:bodyPr>
          <a:lstStyle/>
          <a:p>
            <a:r>
              <a:rPr lang="en-US" b="1" dirty="0">
                <a:latin typeface="+mn-lt"/>
              </a:rPr>
              <a:t>Artificial Intelligence</a:t>
            </a:r>
          </a:p>
        </p:txBody>
      </p:sp>
      <p:sp>
        <p:nvSpPr>
          <p:cNvPr id="3" name="Subtitle 2">
            <a:extLst>
              <a:ext uri="{FF2B5EF4-FFF2-40B4-BE49-F238E27FC236}">
                <a16:creationId xmlns:a16="http://schemas.microsoft.com/office/drawing/2014/main" id="{66A17E27-9A2B-457B-B8EF-8303126321D0}"/>
              </a:ext>
            </a:extLst>
          </p:cNvPr>
          <p:cNvSpPr>
            <a:spLocks noGrp="1"/>
          </p:cNvSpPr>
          <p:nvPr>
            <p:ph type="subTitle" idx="1"/>
          </p:nvPr>
        </p:nvSpPr>
        <p:spPr>
          <a:xfrm>
            <a:off x="174171" y="1707924"/>
            <a:ext cx="9144000" cy="763133"/>
          </a:xfrm>
        </p:spPr>
        <p:txBody>
          <a:bodyPr>
            <a:normAutofit/>
          </a:bodyPr>
          <a:lstStyle/>
          <a:p>
            <a:r>
              <a:rPr lang="en-US" sz="4000" dirty="0"/>
              <a:t>An Introduction</a:t>
            </a:r>
          </a:p>
        </p:txBody>
      </p:sp>
      <p:sp>
        <p:nvSpPr>
          <p:cNvPr id="6" name="Slide Number Placeholder 5"/>
          <p:cNvSpPr>
            <a:spLocks noGrp="1"/>
          </p:cNvSpPr>
          <p:nvPr>
            <p:ph type="sldNum" sz="quarter" idx="12"/>
          </p:nvPr>
        </p:nvSpPr>
        <p:spPr/>
        <p:txBody>
          <a:bodyPr/>
          <a:lstStyle/>
          <a:p>
            <a:fld id="{121F9196-C982-4B01-9384-55A88EC11B89}" type="slidenum">
              <a:rPr lang="en-US" smtClean="0"/>
              <a:t>1</a:t>
            </a:fld>
            <a:endParaRPr lang="en-US" dirty="0"/>
          </a:p>
        </p:txBody>
      </p:sp>
      <p:pic>
        <p:nvPicPr>
          <p:cNvPr id="4" name="Picture 3"/>
          <p:cNvPicPr>
            <a:picLocks noChangeAspect="1"/>
          </p:cNvPicPr>
          <p:nvPr/>
        </p:nvPicPr>
        <p:blipFill>
          <a:blip r:embed="rId2"/>
          <a:stretch>
            <a:fillRect/>
          </a:stretch>
        </p:blipFill>
        <p:spPr>
          <a:xfrm>
            <a:off x="5447397" y="2775857"/>
            <a:ext cx="6645270" cy="3871232"/>
          </a:xfrm>
          <a:prstGeom prst="rect">
            <a:avLst/>
          </a:prstGeom>
        </p:spPr>
      </p:pic>
      <p:sp>
        <p:nvSpPr>
          <p:cNvPr id="5" name="Subtitle 2">
            <a:extLst>
              <a:ext uri="{FF2B5EF4-FFF2-40B4-BE49-F238E27FC236}">
                <a16:creationId xmlns:a16="http://schemas.microsoft.com/office/drawing/2014/main" id="{66A17E27-9A2B-457B-B8EF-8303126321D0}"/>
              </a:ext>
            </a:extLst>
          </p:cNvPr>
          <p:cNvSpPr txBox="1">
            <a:spLocks/>
          </p:cNvSpPr>
          <p:nvPr/>
        </p:nvSpPr>
        <p:spPr>
          <a:xfrm>
            <a:off x="174171" y="4928961"/>
            <a:ext cx="4005943" cy="763133"/>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a:t>CS 650 – Artificial Intelligence</a:t>
            </a:r>
          </a:p>
          <a:p>
            <a:pPr algn="l"/>
            <a:r>
              <a:rPr lang="en-US" sz="4000" dirty="0"/>
              <a:t>Mr. Nardi</a:t>
            </a:r>
          </a:p>
        </p:txBody>
      </p:sp>
    </p:spTree>
    <p:extLst>
      <p:ext uri="{BB962C8B-B14F-4D97-AF65-F5344CB8AC3E}">
        <p14:creationId xmlns:p14="http://schemas.microsoft.com/office/powerpoint/2010/main" val="97963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1DA0-52FC-4215-9464-BACD1FE5DFCB}"/>
              </a:ext>
            </a:extLst>
          </p:cNvPr>
          <p:cNvSpPr>
            <a:spLocks noGrp="1"/>
          </p:cNvSpPr>
          <p:nvPr>
            <p:ph type="title"/>
          </p:nvPr>
        </p:nvSpPr>
        <p:spPr/>
        <p:txBody>
          <a:bodyPr/>
          <a:lstStyle/>
          <a:p>
            <a:r>
              <a:rPr lang="en-US" dirty="0"/>
              <a:t>Artificial Intelligence…</a:t>
            </a:r>
          </a:p>
        </p:txBody>
      </p:sp>
      <p:sp>
        <p:nvSpPr>
          <p:cNvPr id="3" name="Content Placeholder 2">
            <a:extLst>
              <a:ext uri="{FF2B5EF4-FFF2-40B4-BE49-F238E27FC236}">
                <a16:creationId xmlns:a16="http://schemas.microsoft.com/office/drawing/2014/main" id="{C314782F-BF9C-4095-AB7D-01781B1C4969}"/>
              </a:ext>
            </a:extLst>
          </p:cNvPr>
          <p:cNvSpPr>
            <a:spLocks noGrp="1"/>
          </p:cNvSpPr>
          <p:nvPr>
            <p:ph idx="1"/>
          </p:nvPr>
        </p:nvSpPr>
        <p:spPr>
          <a:xfrm>
            <a:off x="599090" y="1215341"/>
            <a:ext cx="10993816" cy="4838217"/>
          </a:xfrm>
        </p:spPr>
        <p:txBody>
          <a:bodyPr>
            <a:normAutofit/>
          </a:bodyPr>
          <a:lstStyle/>
          <a:p>
            <a:pPr>
              <a:lnSpc>
                <a:spcPct val="100000"/>
              </a:lnSpc>
            </a:pPr>
            <a:r>
              <a:rPr lang="en-US" dirty="0"/>
              <a:t>By Definition…</a:t>
            </a:r>
          </a:p>
          <a:p>
            <a:pPr lvl="1">
              <a:lnSpc>
                <a:spcPct val="100000"/>
              </a:lnSpc>
            </a:pPr>
            <a:r>
              <a:rPr lang="en-US" b="1" dirty="0"/>
              <a:t>Artificial</a:t>
            </a:r>
            <a:r>
              <a:rPr lang="en-US" dirty="0"/>
              <a:t> : Not Real…Not Natural…Made or Produced By Human Beings Rather Than Occurring Naturally…Typically as a </a:t>
            </a:r>
            <a:r>
              <a:rPr lang="en-US" b="1" i="1" dirty="0"/>
              <a:t>COPY</a:t>
            </a:r>
            <a:r>
              <a:rPr lang="en-US" dirty="0"/>
              <a:t> of Something Natural…</a:t>
            </a:r>
          </a:p>
          <a:p>
            <a:pPr lvl="1">
              <a:lnSpc>
                <a:spcPct val="100000"/>
              </a:lnSpc>
            </a:pPr>
            <a:r>
              <a:rPr lang="en-US" b="1" dirty="0"/>
              <a:t>Intelligence</a:t>
            </a:r>
            <a:r>
              <a:rPr lang="en-US" dirty="0"/>
              <a:t> : the Ability to Deal With </a:t>
            </a:r>
            <a:r>
              <a:rPr lang="en-US" b="1" i="1" dirty="0"/>
              <a:t>New</a:t>
            </a:r>
            <a:r>
              <a:rPr lang="en-US" dirty="0"/>
              <a:t> or Trying Situations…to Learn or Understand…the Ability to Apply Knowledge to Manipulate One's Environment or to Think Abstractly as Measured By Objective Criteria (Such As Tests)…</a:t>
            </a:r>
          </a:p>
          <a:p>
            <a:pPr>
              <a:lnSpc>
                <a:spcPct val="100000"/>
              </a:lnSpc>
            </a:pPr>
            <a:r>
              <a:rPr lang="en-US" dirty="0"/>
              <a:t>How Do I Copy Something That Has Not Happened Yet?!...</a:t>
            </a:r>
          </a:p>
        </p:txBody>
      </p:sp>
      <p:sp>
        <p:nvSpPr>
          <p:cNvPr id="4" name="Slide Number Placeholder 3"/>
          <p:cNvSpPr>
            <a:spLocks noGrp="1"/>
          </p:cNvSpPr>
          <p:nvPr>
            <p:ph type="sldNum" sz="quarter" idx="12"/>
          </p:nvPr>
        </p:nvSpPr>
        <p:spPr/>
        <p:txBody>
          <a:bodyPr/>
          <a:lstStyle/>
          <a:p>
            <a:fld id="{121F9196-C982-4B01-9384-55A88EC11B89}" type="slidenum">
              <a:rPr lang="en-US" smtClean="0"/>
              <a:t>10</a:t>
            </a:fld>
            <a:endParaRPr lang="en-US" dirty="0"/>
          </a:p>
        </p:txBody>
      </p:sp>
    </p:spTree>
    <p:extLst>
      <p:ext uri="{BB962C8B-B14F-4D97-AF65-F5344CB8AC3E}">
        <p14:creationId xmlns:p14="http://schemas.microsoft.com/office/powerpoint/2010/main" val="94501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 Through the Decades…</a:t>
            </a:r>
          </a:p>
        </p:txBody>
      </p:sp>
      <p:sp>
        <p:nvSpPr>
          <p:cNvPr id="3" name="Content Placeholder 2"/>
          <p:cNvSpPr>
            <a:spLocks noGrp="1"/>
          </p:cNvSpPr>
          <p:nvPr>
            <p:ph idx="1"/>
          </p:nvPr>
        </p:nvSpPr>
        <p:spPr>
          <a:xfrm>
            <a:off x="599090" y="1124609"/>
            <a:ext cx="10993816" cy="4863236"/>
          </a:xfrm>
        </p:spPr>
        <p:txBody>
          <a:bodyPr>
            <a:normAutofit/>
          </a:bodyPr>
          <a:lstStyle/>
          <a:p>
            <a:pPr>
              <a:lnSpc>
                <a:spcPct val="120000"/>
              </a:lnSpc>
            </a:pPr>
            <a:r>
              <a:rPr lang="en-US" b="1" dirty="0"/>
              <a:t>Forbidden Planet (1956)</a:t>
            </a:r>
          </a:p>
          <a:p>
            <a:pPr lvl="1">
              <a:lnSpc>
                <a:spcPct val="120000"/>
              </a:lnSpc>
            </a:pPr>
            <a:r>
              <a:rPr lang="en-US" dirty="0">
                <a:hlinkClick r:id="rId2"/>
              </a:rPr>
              <a:t>https://www.youtube.com/watch?v=3GSd92zgqAs</a:t>
            </a:r>
            <a:endParaRPr lang="en-US" dirty="0"/>
          </a:p>
          <a:p>
            <a:pPr>
              <a:lnSpc>
                <a:spcPct val="120000"/>
              </a:lnSpc>
            </a:pPr>
            <a:r>
              <a:rPr lang="en-US" b="1" dirty="0"/>
              <a:t>The Jetsons (1962)</a:t>
            </a:r>
          </a:p>
          <a:p>
            <a:pPr lvl="1">
              <a:lnSpc>
                <a:spcPct val="120000"/>
              </a:lnSpc>
            </a:pPr>
            <a:r>
              <a:rPr lang="en-US" dirty="0">
                <a:hlinkClick r:id="rId3"/>
              </a:rPr>
              <a:t>https://www.youtube.com/watch?v=tTq6Tofmo7E</a:t>
            </a:r>
            <a:endParaRPr lang="en-US" dirty="0"/>
          </a:p>
          <a:p>
            <a:pPr>
              <a:lnSpc>
                <a:spcPct val="120000"/>
              </a:lnSpc>
            </a:pPr>
            <a:r>
              <a:rPr lang="en-US" b="1" dirty="0"/>
              <a:t>Lost in Space (1965)</a:t>
            </a:r>
          </a:p>
          <a:p>
            <a:pPr lvl="1">
              <a:lnSpc>
                <a:spcPct val="120000"/>
              </a:lnSpc>
            </a:pPr>
            <a:r>
              <a:rPr lang="en-US" dirty="0">
                <a:hlinkClick r:id="rId4"/>
              </a:rPr>
              <a:t>https://www.youtube.com/watch?v=GydbuH4C8QA</a:t>
            </a:r>
            <a:endParaRPr lang="en-US" dirty="0"/>
          </a:p>
          <a:p>
            <a:pPr>
              <a:lnSpc>
                <a:spcPct val="120000"/>
              </a:lnSpc>
            </a:pPr>
            <a:r>
              <a:rPr lang="en-US" b="1" dirty="0"/>
              <a:t>2001: A Space Odyssey (1968)</a:t>
            </a:r>
          </a:p>
          <a:p>
            <a:pPr lvl="1">
              <a:lnSpc>
                <a:spcPct val="120000"/>
              </a:lnSpc>
            </a:pPr>
            <a:r>
              <a:rPr lang="en-US" dirty="0">
                <a:hlinkClick r:id="rId5"/>
              </a:rPr>
              <a:t>https://www.youtube.com/watch?v=HwBmPiOmEGQ</a:t>
            </a:r>
            <a:endParaRPr lang="en-US" dirty="0"/>
          </a:p>
          <a:p>
            <a:pPr>
              <a:lnSpc>
                <a:spcPct val="120000"/>
              </a:lnSpc>
            </a:pPr>
            <a:r>
              <a:rPr lang="en-US" b="1" dirty="0"/>
              <a:t>Star Trek: The Next Generation (1987)</a:t>
            </a:r>
          </a:p>
          <a:p>
            <a:pPr lvl="1">
              <a:lnSpc>
                <a:spcPct val="120000"/>
              </a:lnSpc>
            </a:pPr>
            <a:r>
              <a:rPr lang="en-US" dirty="0">
                <a:hlinkClick r:id="rId6"/>
              </a:rPr>
              <a:t>https://www.youtube.com/watch?v=g4AEBiyn8Rs</a:t>
            </a:r>
            <a:endParaRPr lang="en-US" dirty="0"/>
          </a:p>
        </p:txBody>
      </p:sp>
      <p:sp>
        <p:nvSpPr>
          <p:cNvPr id="4" name="Slide Number Placeholder 3"/>
          <p:cNvSpPr>
            <a:spLocks noGrp="1"/>
          </p:cNvSpPr>
          <p:nvPr>
            <p:ph type="sldNum" sz="quarter" idx="12"/>
          </p:nvPr>
        </p:nvSpPr>
        <p:spPr/>
        <p:txBody>
          <a:bodyPr/>
          <a:lstStyle/>
          <a:p>
            <a:fld id="{121F9196-C982-4B01-9384-55A88EC11B89}" type="slidenum">
              <a:rPr lang="en-US" smtClean="0"/>
              <a:t>11</a:t>
            </a:fld>
            <a:endParaRPr lang="en-US" dirty="0"/>
          </a:p>
        </p:txBody>
      </p:sp>
    </p:spTree>
    <p:extLst>
      <p:ext uri="{BB962C8B-B14F-4D97-AF65-F5344CB8AC3E}">
        <p14:creationId xmlns:p14="http://schemas.microsoft.com/office/powerpoint/2010/main" val="36805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Artificial Intelligence…</a:t>
            </a:r>
          </a:p>
        </p:txBody>
      </p:sp>
      <p:sp>
        <p:nvSpPr>
          <p:cNvPr id="3" name="Content Placeholder 2"/>
          <p:cNvSpPr>
            <a:spLocks noGrp="1"/>
          </p:cNvSpPr>
          <p:nvPr>
            <p:ph idx="1"/>
          </p:nvPr>
        </p:nvSpPr>
        <p:spPr/>
        <p:txBody>
          <a:bodyPr/>
          <a:lstStyle/>
          <a:p>
            <a:r>
              <a:rPr lang="en-US" dirty="0">
                <a:hlinkClick r:id="rId2"/>
              </a:rPr>
              <a:t>https://www.youtube.com/watch?v=-qnMLjxJZm0</a:t>
            </a:r>
            <a:endParaRPr lang="en-US" dirty="0"/>
          </a:p>
        </p:txBody>
      </p:sp>
      <p:sp>
        <p:nvSpPr>
          <p:cNvPr id="4" name="Slide Number Placeholder 3"/>
          <p:cNvSpPr>
            <a:spLocks noGrp="1"/>
          </p:cNvSpPr>
          <p:nvPr>
            <p:ph type="sldNum" sz="quarter" idx="12"/>
          </p:nvPr>
        </p:nvSpPr>
        <p:spPr/>
        <p:txBody>
          <a:bodyPr/>
          <a:lstStyle/>
          <a:p>
            <a:fld id="{121F9196-C982-4B01-9384-55A88EC11B89}" type="slidenum">
              <a:rPr lang="en-US" smtClean="0"/>
              <a:t>12</a:t>
            </a:fld>
            <a:endParaRPr lang="en-US" dirty="0"/>
          </a:p>
        </p:txBody>
      </p:sp>
    </p:spTree>
    <p:extLst>
      <p:ext uri="{BB962C8B-B14F-4D97-AF65-F5344CB8AC3E}">
        <p14:creationId xmlns:p14="http://schemas.microsoft.com/office/powerpoint/2010/main" val="392819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DAF4-A990-4DCB-A127-FD3D10694EE6}"/>
              </a:ext>
            </a:extLst>
          </p:cNvPr>
          <p:cNvSpPr>
            <a:spLocks noGrp="1"/>
          </p:cNvSpPr>
          <p:nvPr>
            <p:ph type="title"/>
          </p:nvPr>
        </p:nvSpPr>
        <p:spPr/>
        <p:txBody>
          <a:bodyPr/>
          <a:lstStyle/>
          <a:p>
            <a:r>
              <a:rPr lang="en-US" dirty="0"/>
              <a:t>History of Artificial Intelligence – Part 1…</a:t>
            </a:r>
          </a:p>
        </p:txBody>
      </p:sp>
      <p:sp>
        <p:nvSpPr>
          <p:cNvPr id="3" name="Content Placeholder 2">
            <a:extLst>
              <a:ext uri="{FF2B5EF4-FFF2-40B4-BE49-F238E27FC236}">
                <a16:creationId xmlns:a16="http://schemas.microsoft.com/office/drawing/2014/main" id="{8AD2FE92-E9EF-497F-BB81-E251F04C9B48}"/>
              </a:ext>
            </a:extLst>
          </p:cNvPr>
          <p:cNvSpPr>
            <a:spLocks noGrp="1"/>
          </p:cNvSpPr>
          <p:nvPr>
            <p:ph idx="1"/>
          </p:nvPr>
        </p:nvSpPr>
        <p:spPr>
          <a:xfrm>
            <a:off x="599090" y="1124608"/>
            <a:ext cx="10993816" cy="4867979"/>
          </a:xfrm>
        </p:spPr>
        <p:txBody>
          <a:bodyPr>
            <a:normAutofit fontScale="85000" lnSpcReduction="20000"/>
          </a:bodyPr>
          <a:lstStyle/>
          <a:p>
            <a:pPr>
              <a:lnSpc>
                <a:spcPct val="110000"/>
              </a:lnSpc>
            </a:pPr>
            <a:r>
              <a:rPr lang="en-US" sz="2000" b="1" dirty="0"/>
              <a:t>1943 – The Turing Test: </a:t>
            </a:r>
            <a:r>
              <a:rPr lang="en-US" sz="2000" dirty="0"/>
              <a:t>Alan Turing invented the “Turing Test”…this set the standard for an intelligent machine…a computer that could fool someone into thinking they were talking to a real person…</a:t>
            </a:r>
          </a:p>
          <a:p>
            <a:pPr>
              <a:lnSpc>
                <a:spcPct val="110000"/>
              </a:lnSpc>
            </a:pPr>
            <a:r>
              <a:rPr lang="en-US" sz="2000" b="1" dirty="0"/>
              <a:t>1950 – “I, Robot”: </a:t>
            </a:r>
            <a:r>
              <a:rPr lang="en-US" sz="2000" dirty="0"/>
              <a:t>a collection of short stories by science fiction writer Isaac Asimov was published…</a:t>
            </a:r>
          </a:p>
          <a:p>
            <a:pPr>
              <a:lnSpc>
                <a:spcPct val="110000"/>
              </a:lnSpc>
            </a:pPr>
            <a:r>
              <a:rPr lang="en-US" sz="2000" b="1" dirty="0"/>
              <a:t>1956 – Artificial Intelligence: </a:t>
            </a:r>
            <a:r>
              <a:rPr lang="en-US" sz="2000" dirty="0"/>
              <a:t>John McCarthy coined the term “artificial intelligence”…a “top-down approach” was dominant at the time…pre-programming a computer with rules that govern human behavior…</a:t>
            </a:r>
          </a:p>
          <a:p>
            <a:pPr>
              <a:lnSpc>
                <a:spcPct val="110000"/>
              </a:lnSpc>
            </a:pPr>
            <a:r>
              <a:rPr lang="en-US" sz="2000" b="1" dirty="0"/>
              <a:t>1968 – “2001: A Space Odyssey”: </a:t>
            </a:r>
            <a:r>
              <a:rPr lang="en-US" sz="2000" dirty="0"/>
              <a:t>Marvin Minsky, the founder of the AI Laboratory at MIT, advised Stanley Kubrick on the film “2001: A Space Odyssey” which featuring an intelligent computer, HAL 9000…</a:t>
            </a:r>
          </a:p>
          <a:p>
            <a:pPr>
              <a:lnSpc>
                <a:spcPct val="110000"/>
              </a:lnSpc>
            </a:pPr>
            <a:r>
              <a:rPr lang="en-US" sz="2000" b="1" dirty="0"/>
              <a:t>1969 – </a:t>
            </a:r>
            <a:r>
              <a:rPr lang="en-US" sz="2000" b="1" dirty="0" err="1"/>
              <a:t>Shakey</a:t>
            </a:r>
            <a:r>
              <a:rPr lang="en-US" sz="2000" b="1" dirty="0"/>
              <a:t> the Robot: </a:t>
            </a:r>
            <a:r>
              <a:rPr lang="en-US" sz="2000" dirty="0"/>
              <a:t>the first general purpose mobile robot built…was able to make decisions about its own actions by “reasoning” about its surroundings…</a:t>
            </a:r>
          </a:p>
          <a:p>
            <a:pPr>
              <a:lnSpc>
                <a:spcPct val="110000"/>
              </a:lnSpc>
            </a:pPr>
            <a:r>
              <a:rPr lang="en-US" sz="2000" b="1" dirty="0"/>
              <a:t>1973 – “AI Winter”: </a:t>
            </a:r>
            <a:r>
              <a:rPr lang="en-US" sz="2000" dirty="0"/>
              <a:t>funding in the AI industry was drastically cut as millions had been spent with little to show…</a:t>
            </a:r>
          </a:p>
          <a:p>
            <a:pPr>
              <a:lnSpc>
                <a:spcPct val="110000"/>
              </a:lnSpc>
            </a:pPr>
            <a:r>
              <a:rPr lang="en-US" sz="2000" b="1" dirty="0"/>
              <a:t>1981 – Narrow AI: </a:t>
            </a:r>
            <a:r>
              <a:rPr lang="en-US" sz="2000" dirty="0"/>
              <a:t>instead of trying to create a </a:t>
            </a:r>
            <a:r>
              <a:rPr lang="en-US" sz="2000" i="1" dirty="0"/>
              <a:t>general</a:t>
            </a:r>
            <a:r>
              <a:rPr lang="en-US" sz="2000" dirty="0"/>
              <a:t> intelligence, research shifted toward creating “expert systems” which focused on much narrower tasks…DEC made these systems a commercial success (i.e., calculators, bar code readers), ending the “AI Winter”…</a:t>
            </a:r>
          </a:p>
        </p:txBody>
      </p:sp>
      <p:sp>
        <p:nvSpPr>
          <p:cNvPr id="4" name="Slide Number Placeholder 3"/>
          <p:cNvSpPr>
            <a:spLocks noGrp="1"/>
          </p:cNvSpPr>
          <p:nvPr>
            <p:ph type="sldNum" sz="quarter" idx="12"/>
          </p:nvPr>
        </p:nvSpPr>
        <p:spPr/>
        <p:txBody>
          <a:bodyPr/>
          <a:lstStyle/>
          <a:p>
            <a:fld id="{121F9196-C982-4B01-9384-55A88EC11B89}" type="slidenum">
              <a:rPr lang="en-US" smtClean="0"/>
              <a:t>13</a:t>
            </a:fld>
            <a:endParaRPr lang="en-US" dirty="0"/>
          </a:p>
        </p:txBody>
      </p:sp>
    </p:spTree>
    <p:extLst>
      <p:ext uri="{BB962C8B-B14F-4D97-AF65-F5344CB8AC3E}">
        <p14:creationId xmlns:p14="http://schemas.microsoft.com/office/powerpoint/2010/main" val="204703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DAF4-A990-4DCB-A127-FD3D10694EE6}"/>
              </a:ext>
            </a:extLst>
          </p:cNvPr>
          <p:cNvSpPr>
            <a:spLocks noGrp="1"/>
          </p:cNvSpPr>
          <p:nvPr>
            <p:ph type="title"/>
          </p:nvPr>
        </p:nvSpPr>
        <p:spPr>
          <a:xfrm>
            <a:off x="2152658" y="0"/>
            <a:ext cx="8911687" cy="1280890"/>
          </a:xfrm>
        </p:spPr>
        <p:txBody>
          <a:bodyPr/>
          <a:lstStyle/>
          <a:p>
            <a:r>
              <a:rPr lang="en-US" dirty="0"/>
              <a:t>History of Artificial Intelligence – Part 2…</a:t>
            </a:r>
          </a:p>
        </p:txBody>
      </p:sp>
      <p:sp>
        <p:nvSpPr>
          <p:cNvPr id="3" name="Content Placeholder 2">
            <a:extLst>
              <a:ext uri="{FF2B5EF4-FFF2-40B4-BE49-F238E27FC236}">
                <a16:creationId xmlns:a16="http://schemas.microsoft.com/office/drawing/2014/main" id="{8AD2FE92-E9EF-497F-BB81-E251F04C9B48}"/>
              </a:ext>
            </a:extLst>
          </p:cNvPr>
          <p:cNvSpPr>
            <a:spLocks noGrp="1"/>
          </p:cNvSpPr>
          <p:nvPr>
            <p:ph idx="1"/>
          </p:nvPr>
        </p:nvSpPr>
        <p:spPr>
          <a:xfrm>
            <a:off x="599090" y="1284514"/>
            <a:ext cx="10993816" cy="4756522"/>
          </a:xfrm>
        </p:spPr>
        <p:txBody>
          <a:bodyPr>
            <a:normAutofit lnSpcReduction="10000"/>
          </a:bodyPr>
          <a:lstStyle/>
          <a:p>
            <a:pPr>
              <a:lnSpc>
                <a:spcPct val="120000"/>
              </a:lnSpc>
            </a:pPr>
            <a:r>
              <a:rPr lang="en-US" sz="1800" b="1" dirty="0"/>
              <a:t>1990 – Bottom-Up Approach: </a:t>
            </a:r>
            <a:r>
              <a:rPr lang="en-US" sz="1800" dirty="0"/>
              <a:t>Rodney Brooks spearheaded the “bottom up approach”, aimed at developing neural networks that simulated brain cells and learned new behaviors…</a:t>
            </a:r>
          </a:p>
          <a:p>
            <a:pPr>
              <a:lnSpc>
                <a:spcPct val="120000"/>
              </a:lnSpc>
            </a:pPr>
            <a:r>
              <a:rPr lang="en-US" sz="1800" b="1" dirty="0"/>
              <a:t>1997 – Deep Blue: </a:t>
            </a:r>
            <a:r>
              <a:rPr lang="en-US" sz="1800" dirty="0"/>
              <a:t>IBM supercomputer Deep Blue faced world chess champion Garry Kasparov…Deep Blue won game 1 of a 6-game match against Kasparov…however, Kasparov defeated Deep Blue 4–2…</a:t>
            </a:r>
          </a:p>
          <a:p>
            <a:pPr>
              <a:lnSpc>
                <a:spcPct val="120000"/>
              </a:lnSpc>
            </a:pPr>
            <a:r>
              <a:rPr lang="en-US" sz="1800" b="1" dirty="0"/>
              <a:t>1997 – Deep Blue Part 2: </a:t>
            </a:r>
            <a:r>
              <a:rPr lang="en-US" sz="1800" dirty="0"/>
              <a:t>a heavily upgraded Deep Blue again played Kasparov…Deep Blue became the first computer system to defeat a reigning chess world champion, winning the rematch 3½–2½…Kasparov accused IBM of cheating and demanded a rematch…IBM refused and dismantled Deep Blue…</a:t>
            </a:r>
          </a:p>
          <a:p>
            <a:pPr>
              <a:lnSpc>
                <a:spcPct val="120000"/>
              </a:lnSpc>
            </a:pPr>
            <a:r>
              <a:rPr lang="en-US" sz="1800" b="1" dirty="0"/>
              <a:t>2002 – Roomba: </a:t>
            </a:r>
            <a:r>
              <a:rPr lang="en-US" sz="1800" dirty="0"/>
              <a:t>iRobot created the first commercially successful robot for the home…an autonomous vacuum cleaner called Roomba…</a:t>
            </a:r>
          </a:p>
          <a:p>
            <a:pPr>
              <a:lnSpc>
                <a:spcPct val="120000"/>
              </a:lnSpc>
            </a:pPr>
            <a:r>
              <a:rPr lang="en-US" sz="1800" b="1" dirty="0"/>
              <a:t>2005 – </a:t>
            </a:r>
            <a:r>
              <a:rPr lang="en-US" sz="1800" b="1" dirty="0" err="1"/>
              <a:t>BigDog</a:t>
            </a:r>
            <a:r>
              <a:rPr lang="en-US" sz="1800" b="1" dirty="0"/>
              <a:t>: </a:t>
            </a:r>
            <a:r>
              <a:rPr lang="en-US" sz="1800" dirty="0"/>
              <a:t>the US Military started investing in autonomous robots…</a:t>
            </a:r>
            <a:r>
              <a:rPr lang="en-US" sz="1800" dirty="0" err="1"/>
              <a:t>BigDog</a:t>
            </a:r>
            <a:r>
              <a:rPr lang="en-US" sz="1800" dirty="0"/>
              <a:t>, made by Boston Dynamics was one of the first… </a:t>
            </a:r>
            <a:r>
              <a:rPr lang="en-US" sz="1800" dirty="0">
                <a:hlinkClick r:id="rId2"/>
              </a:rPr>
              <a:t>https://www.youtube.com/watch?v=W1czBcnX1Ww</a:t>
            </a:r>
            <a:endParaRPr lang="en-US" sz="1800" dirty="0"/>
          </a:p>
        </p:txBody>
      </p:sp>
      <p:sp>
        <p:nvSpPr>
          <p:cNvPr id="4" name="Slide Number Placeholder 3"/>
          <p:cNvSpPr>
            <a:spLocks noGrp="1"/>
          </p:cNvSpPr>
          <p:nvPr>
            <p:ph type="sldNum" sz="quarter" idx="12"/>
          </p:nvPr>
        </p:nvSpPr>
        <p:spPr/>
        <p:txBody>
          <a:bodyPr/>
          <a:lstStyle/>
          <a:p>
            <a:fld id="{121F9196-C982-4B01-9384-55A88EC11B89}" type="slidenum">
              <a:rPr lang="en-US" smtClean="0"/>
              <a:t>14</a:t>
            </a:fld>
            <a:endParaRPr lang="en-US" dirty="0"/>
          </a:p>
        </p:txBody>
      </p:sp>
    </p:spTree>
    <p:extLst>
      <p:ext uri="{BB962C8B-B14F-4D97-AF65-F5344CB8AC3E}">
        <p14:creationId xmlns:p14="http://schemas.microsoft.com/office/powerpoint/2010/main" val="653683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BDAF4-A990-4DCB-A127-FD3D10694EE6}"/>
              </a:ext>
            </a:extLst>
          </p:cNvPr>
          <p:cNvSpPr>
            <a:spLocks noGrp="1"/>
          </p:cNvSpPr>
          <p:nvPr>
            <p:ph type="title"/>
          </p:nvPr>
        </p:nvSpPr>
        <p:spPr/>
        <p:txBody>
          <a:bodyPr/>
          <a:lstStyle/>
          <a:p>
            <a:r>
              <a:rPr lang="en-US" dirty="0"/>
              <a:t>History of Artificial Intelligence – Part 3…</a:t>
            </a:r>
          </a:p>
        </p:txBody>
      </p:sp>
      <p:sp>
        <p:nvSpPr>
          <p:cNvPr id="3" name="Content Placeholder 2">
            <a:extLst>
              <a:ext uri="{FF2B5EF4-FFF2-40B4-BE49-F238E27FC236}">
                <a16:creationId xmlns:a16="http://schemas.microsoft.com/office/drawing/2014/main" id="{8AD2FE92-E9EF-497F-BB81-E251F04C9B48}"/>
              </a:ext>
            </a:extLst>
          </p:cNvPr>
          <p:cNvSpPr>
            <a:spLocks noGrp="1"/>
          </p:cNvSpPr>
          <p:nvPr>
            <p:ph idx="1"/>
          </p:nvPr>
        </p:nvSpPr>
        <p:spPr>
          <a:xfrm>
            <a:off x="599090" y="1325573"/>
            <a:ext cx="10993816" cy="4510631"/>
          </a:xfrm>
        </p:spPr>
        <p:txBody>
          <a:bodyPr>
            <a:normAutofit/>
          </a:bodyPr>
          <a:lstStyle/>
          <a:p>
            <a:pPr>
              <a:lnSpc>
                <a:spcPct val="120000"/>
              </a:lnSpc>
            </a:pPr>
            <a:r>
              <a:rPr lang="en-US" sz="1800" b="1" dirty="0"/>
              <a:t>2008 – Google App: </a:t>
            </a:r>
            <a:r>
              <a:rPr lang="en-US" sz="1800" dirty="0"/>
              <a:t>Google launched a speech recognition app on the new iPhone…it was the first step towards Apple’s Siri, Google Assistant, Amazon Alexa, and Microsoft Cortana…</a:t>
            </a:r>
          </a:p>
          <a:p>
            <a:pPr>
              <a:lnSpc>
                <a:spcPct val="120000"/>
              </a:lnSpc>
            </a:pPr>
            <a:r>
              <a:rPr lang="en-US" sz="1800" b="1" dirty="0"/>
              <a:t>2010 – Dancing Nao Robots: </a:t>
            </a:r>
            <a:r>
              <a:rPr lang="en-US" sz="1800" dirty="0"/>
              <a:t>at Shanghai’s 2010 World Expo, 20 NAO robots danced in perfect harmony for 8 minutes… </a:t>
            </a:r>
            <a:r>
              <a:rPr lang="en-US" sz="1800" dirty="0">
                <a:hlinkClick r:id="rId2"/>
              </a:rPr>
              <a:t>https://www.youtube.com/watch?v=vgEFC8Eb6i4</a:t>
            </a:r>
            <a:endParaRPr lang="en-US" sz="1800" dirty="0"/>
          </a:p>
          <a:p>
            <a:pPr>
              <a:lnSpc>
                <a:spcPct val="120000"/>
              </a:lnSpc>
            </a:pPr>
            <a:r>
              <a:rPr lang="en-US" sz="1800" b="1" dirty="0"/>
              <a:t>2011 – Watson: </a:t>
            </a:r>
            <a:r>
              <a:rPr lang="en-US" sz="1800" dirty="0"/>
              <a:t>IBM’s Watson took on the human brain on Jeopardy and won against the two best performers of all time on the show… </a:t>
            </a:r>
            <a:r>
              <a:rPr lang="en-US" sz="1800" dirty="0">
                <a:hlinkClick r:id="rId3"/>
              </a:rPr>
              <a:t>https://www.youtube.com/watch?v=P18EdAKuC1U</a:t>
            </a:r>
            <a:endParaRPr lang="en-US" sz="1800" dirty="0"/>
          </a:p>
          <a:p>
            <a:pPr>
              <a:lnSpc>
                <a:spcPct val="120000"/>
              </a:lnSpc>
            </a:pPr>
            <a:r>
              <a:rPr lang="en-US" sz="1800" b="1" dirty="0"/>
              <a:t>2014 – Eugene </a:t>
            </a:r>
            <a:r>
              <a:rPr lang="en-US" sz="1800" b="1" dirty="0" err="1"/>
              <a:t>Goostman</a:t>
            </a:r>
            <a:r>
              <a:rPr lang="en-US" sz="1800" b="1" dirty="0"/>
              <a:t>: </a:t>
            </a:r>
            <a:r>
              <a:rPr lang="en-US" sz="1800" dirty="0"/>
              <a:t>64 years after the test was conceived, a chatbot called Eugene </a:t>
            </a:r>
            <a:r>
              <a:rPr lang="en-US" sz="1800" dirty="0" err="1"/>
              <a:t>Goostman</a:t>
            </a:r>
            <a:r>
              <a:rPr lang="en-US" sz="1800" dirty="0"/>
              <a:t> passed the Turing Test…additionally, Google invested a billion dollars in driverless cars, and Skype launched real-time voice translation…</a:t>
            </a:r>
          </a:p>
        </p:txBody>
      </p:sp>
      <p:sp>
        <p:nvSpPr>
          <p:cNvPr id="4" name="Slide Number Placeholder 3"/>
          <p:cNvSpPr>
            <a:spLocks noGrp="1"/>
          </p:cNvSpPr>
          <p:nvPr>
            <p:ph type="sldNum" sz="quarter" idx="12"/>
          </p:nvPr>
        </p:nvSpPr>
        <p:spPr/>
        <p:txBody>
          <a:bodyPr/>
          <a:lstStyle/>
          <a:p>
            <a:fld id="{121F9196-C982-4B01-9384-55A88EC11B89}" type="slidenum">
              <a:rPr lang="en-US" smtClean="0"/>
              <a:t>15</a:t>
            </a:fld>
            <a:endParaRPr lang="en-US" dirty="0"/>
          </a:p>
        </p:txBody>
      </p:sp>
    </p:spTree>
    <p:extLst>
      <p:ext uri="{BB962C8B-B14F-4D97-AF65-F5344CB8AC3E}">
        <p14:creationId xmlns:p14="http://schemas.microsoft.com/office/powerpoint/2010/main" val="334980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AI You Use Every Day…</a:t>
            </a:r>
          </a:p>
        </p:txBody>
      </p:sp>
      <p:sp>
        <p:nvSpPr>
          <p:cNvPr id="3" name="Content Placeholder 2"/>
          <p:cNvSpPr>
            <a:spLocks noGrp="1"/>
          </p:cNvSpPr>
          <p:nvPr>
            <p:ph idx="1"/>
          </p:nvPr>
        </p:nvSpPr>
        <p:spPr>
          <a:xfrm>
            <a:off x="599090" y="1250066"/>
            <a:ext cx="10993816" cy="4710895"/>
          </a:xfrm>
        </p:spPr>
        <p:txBody>
          <a:bodyPr>
            <a:normAutofit/>
          </a:bodyPr>
          <a:lstStyle/>
          <a:p>
            <a:pPr>
              <a:lnSpc>
                <a:spcPct val="110000"/>
              </a:lnSpc>
            </a:pPr>
            <a:r>
              <a:rPr lang="en-US" sz="2400" b="1" dirty="0"/>
              <a:t>Virtual Personal Assistants</a:t>
            </a:r>
          </a:p>
          <a:p>
            <a:pPr lvl="1">
              <a:lnSpc>
                <a:spcPct val="110000"/>
              </a:lnSpc>
            </a:pPr>
            <a:r>
              <a:rPr lang="en-US" sz="2000" dirty="0"/>
              <a:t>Alexa, Siri, Google Now, and Cortana Are All Intelligent Digital Personal Assistants…</a:t>
            </a:r>
          </a:p>
          <a:p>
            <a:pPr lvl="1">
              <a:lnSpc>
                <a:spcPct val="110000"/>
              </a:lnSpc>
            </a:pPr>
            <a:r>
              <a:rPr lang="en-US" sz="2000" dirty="0"/>
              <a:t>They Help Find Useful Information When You Ask For It Using Your Voice…</a:t>
            </a:r>
          </a:p>
          <a:p>
            <a:pPr lvl="1">
              <a:lnSpc>
                <a:spcPct val="110000"/>
              </a:lnSpc>
            </a:pPr>
            <a:r>
              <a:rPr lang="en-US" sz="2000" dirty="0"/>
              <a:t>They Collect Information on Your Requests and Use That Information to Better Recognize Your Speech and Serve You Results That Are Tailored to Your Preferences…</a:t>
            </a:r>
          </a:p>
          <a:p>
            <a:pPr lvl="1">
              <a:lnSpc>
                <a:spcPct val="110000"/>
              </a:lnSpc>
            </a:pPr>
            <a:r>
              <a:rPr lang="en-US" sz="2000" dirty="0"/>
              <a:t>“Where’s the Nearest Starbucks?”…“What’s On My Schedule Today?”…“Remind Me To Do My AI Homework At Eight </a:t>
            </a:r>
            <a:r>
              <a:rPr lang="en-US" sz="2000" dirty="0" err="1"/>
              <a:t>O’Clock</a:t>
            </a:r>
            <a:r>
              <a:rPr lang="en-US" sz="2000" dirty="0"/>
              <a:t>”…</a:t>
            </a:r>
          </a:p>
          <a:p>
            <a:pPr>
              <a:lnSpc>
                <a:spcPct val="110000"/>
              </a:lnSpc>
            </a:pPr>
            <a:r>
              <a:rPr lang="en-US" sz="2400" b="1" dirty="0"/>
              <a:t>Video Games</a:t>
            </a:r>
          </a:p>
          <a:p>
            <a:pPr lvl="1">
              <a:lnSpc>
                <a:spcPct val="110000"/>
              </a:lnSpc>
            </a:pPr>
            <a:r>
              <a:rPr lang="en-US" sz="2000" dirty="0" err="1"/>
              <a:t>Nuff</a:t>
            </a:r>
            <a:r>
              <a:rPr lang="en-US" sz="2000" dirty="0"/>
              <a:t> Said!...</a:t>
            </a:r>
            <a:endParaRPr lang="en-US" dirty="0"/>
          </a:p>
        </p:txBody>
      </p:sp>
      <p:sp>
        <p:nvSpPr>
          <p:cNvPr id="4" name="Slide Number Placeholder 3"/>
          <p:cNvSpPr>
            <a:spLocks noGrp="1"/>
          </p:cNvSpPr>
          <p:nvPr>
            <p:ph type="sldNum" sz="quarter" idx="12"/>
          </p:nvPr>
        </p:nvSpPr>
        <p:spPr/>
        <p:txBody>
          <a:bodyPr/>
          <a:lstStyle/>
          <a:p>
            <a:fld id="{121F9196-C982-4B01-9384-55A88EC11B89}" type="slidenum">
              <a:rPr lang="en-US" smtClean="0"/>
              <a:t>16</a:t>
            </a:fld>
            <a:endParaRPr lang="en-US" dirty="0"/>
          </a:p>
        </p:txBody>
      </p:sp>
    </p:spTree>
    <p:extLst>
      <p:ext uri="{BB962C8B-B14F-4D97-AF65-F5344CB8AC3E}">
        <p14:creationId xmlns:p14="http://schemas.microsoft.com/office/powerpoint/2010/main" val="61193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AI You Use Every Day…</a:t>
            </a:r>
          </a:p>
        </p:txBody>
      </p:sp>
      <p:sp>
        <p:nvSpPr>
          <p:cNvPr id="3" name="Content Placeholder 2"/>
          <p:cNvSpPr>
            <a:spLocks noGrp="1"/>
          </p:cNvSpPr>
          <p:nvPr>
            <p:ph idx="1"/>
          </p:nvPr>
        </p:nvSpPr>
        <p:spPr>
          <a:xfrm>
            <a:off x="599090" y="1132961"/>
            <a:ext cx="10993816" cy="4801046"/>
          </a:xfrm>
        </p:spPr>
        <p:txBody>
          <a:bodyPr>
            <a:normAutofit fontScale="92500" lnSpcReduction="20000"/>
          </a:bodyPr>
          <a:lstStyle/>
          <a:p>
            <a:pPr>
              <a:lnSpc>
                <a:spcPct val="110000"/>
              </a:lnSpc>
            </a:pPr>
            <a:r>
              <a:rPr lang="en-US" sz="2400" b="1" dirty="0"/>
              <a:t>Smart Cars…</a:t>
            </a:r>
          </a:p>
          <a:p>
            <a:pPr lvl="1">
              <a:lnSpc>
                <a:spcPct val="110000"/>
              </a:lnSpc>
            </a:pPr>
            <a:r>
              <a:rPr lang="en-US" sz="1800" dirty="0">
                <a:hlinkClick r:id="rId2"/>
              </a:rPr>
              <a:t>https://youtu.be/uCezICQNgJU</a:t>
            </a:r>
            <a:endParaRPr lang="en-US" sz="1800" dirty="0"/>
          </a:p>
          <a:p>
            <a:pPr>
              <a:lnSpc>
                <a:spcPct val="110000"/>
              </a:lnSpc>
            </a:pPr>
            <a:r>
              <a:rPr lang="en-US" sz="2400" b="1" dirty="0"/>
              <a:t>Purchase Prediction…</a:t>
            </a:r>
          </a:p>
          <a:p>
            <a:pPr lvl="1">
              <a:lnSpc>
                <a:spcPct val="110000"/>
              </a:lnSpc>
            </a:pPr>
            <a:r>
              <a:rPr lang="en-US" sz="1800" dirty="0"/>
              <a:t>Large Retailers Like Target and Amazon Stand to Make a Lot of Money If They Can Anticipate Your Needs...</a:t>
            </a:r>
          </a:p>
          <a:p>
            <a:pPr lvl="1">
              <a:lnSpc>
                <a:spcPct val="110000"/>
              </a:lnSpc>
            </a:pPr>
            <a:r>
              <a:rPr lang="en-US" sz="1800" dirty="0"/>
              <a:t>When You Go to the Store, You’re Often Given a Number of Coupons Selected By a Predictive Analytics Algorithm…</a:t>
            </a:r>
          </a:p>
          <a:p>
            <a:pPr lvl="1">
              <a:lnSpc>
                <a:spcPct val="110000"/>
              </a:lnSpc>
            </a:pPr>
            <a:r>
              <a:rPr lang="en-US" sz="1800" dirty="0"/>
              <a:t>Controversial Use of AI…Makes Some People Nervous About Potential Privacy Violations…</a:t>
            </a:r>
          </a:p>
          <a:p>
            <a:pPr>
              <a:lnSpc>
                <a:spcPct val="110000"/>
              </a:lnSpc>
            </a:pPr>
            <a:r>
              <a:rPr lang="en-US" sz="2400" b="1" dirty="0"/>
              <a:t>Fraud Detection…</a:t>
            </a:r>
          </a:p>
          <a:p>
            <a:pPr lvl="1">
              <a:lnSpc>
                <a:spcPct val="110000"/>
              </a:lnSpc>
            </a:pPr>
            <a:r>
              <a:rPr lang="en-US" sz="1800" dirty="0"/>
              <a:t>AI Is The Technology Deployed To Monitor For Fraudulent Transactions…</a:t>
            </a:r>
          </a:p>
          <a:p>
            <a:pPr lvl="1">
              <a:lnSpc>
                <a:spcPct val="110000"/>
              </a:lnSpc>
            </a:pPr>
            <a:r>
              <a:rPr lang="en-US" sz="1800" dirty="0"/>
              <a:t>Many Banks Send Communications If They Think Fraud May Have Been Committed…</a:t>
            </a:r>
          </a:p>
          <a:p>
            <a:pPr lvl="1">
              <a:lnSpc>
                <a:spcPct val="110000"/>
              </a:lnSpc>
            </a:pPr>
            <a:r>
              <a:rPr lang="en-US" sz="1800" dirty="0"/>
              <a:t>Computers Are Given Very Large Sample Of Fraudulent And Non-fraudulent Purchases And Learn To Look For Signs That A Transaction Falls Into One Category Or Another…</a:t>
            </a:r>
          </a:p>
        </p:txBody>
      </p:sp>
      <p:sp>
        <p:nvSpPr>
          <p:cNvPr id="4" name="Slide Number Placeholder 3"/>
          <p:cNvSpPr>
            <a:spLocks noGrp="1"/>
          </p:cNvSpPr>
          <p:nvPr>
            <p:ph type="sldNum" sz="quarter" idx="12"/>
          </p:nvPr>
        </p:nvSpPr>
        <p:spPr/>
        <p:txBody>
          <a:bodyPr/>
          <a:lstStyle/>
          <a:p>
            <a:fld id="{121F9196-C982-4B01-9384-55A88EC11B89}" type="slidenum">
              <a:rPr lang="en-US" smtClean="0"/>
              <a:t>17</a:t>
            </a:fld>
            <a:endParaRPr lang="en-US" dirty="0"/>
          </a:p>
        </p:txBody>
      </p:sp>
    </p:spTree>
    <p:extLst>
      <p:ext uri="{BB962C8B-B14F-4D97-AF65-F5344CB8AC3E}">
        <p14:creationId xmlns:p14="http://schemas.microsoft.com/office/powerpoint/2010/main" val="1414847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AI You Use Every Day…</a:t>
            </a:r>
          </a:p>
        </p:txBody>
      </p:sp>
      <p:sp>
        <p:nvSpPr>
          <p:cNvPr id="3" name="Content Placeholder 2"/>
          <p:cNvSpPr>
            <a:spLocks noGrp="1"/>
          </p:cNvSpPr>
          <p:nvPr>
            <p:ph idx="1"/>
          </p:nvPr>
        </p:nvSpPr>
        <p:spPr>
          <a:xfrm>
            <a:off x="599090" y="1296365"/>
            <a:ext cx="10993816" cy="4675546"/>
          </a:xfrm>
        </p:spPr>
        <p:txBody>
          <a:bodyPr>
            <a:normAutofit/>
          </a:bodyPr>
          <a:lstStyle/>
          <a:p>
            <a:pPr>
              <a:lnSpc>
                <a:spcPct val="120000"/>
              </a:lnSpc>
            </a:pPr>
            <a:r>
              <a:rPr lang="en-US" sz="2400" b="1" dirty="0"/>
              <a:t>Online Customer Support</a:t>
            </a:r>
          </a:p>
          <a:p>
            <a:pPr lvl="1">
              <a:lnSpc>
                <a:spcPct val="120000"/>
              </a:lnSpc>
            </a:pPr>
            <a:r>
              <a:rPr lang="en-US" sz="2000" dirty="0"/>
              <a:t>In Many Cases, You’re Talking to a Chat Bot Able to Extract Knowledge From a Website and Present It to Customers When They Ask For It…</a:t>
            </a:r>
          </a:p>
          <a:p>
            <a:pPr lvl="1">
              <a:lnSpc>
                <a:spcPct val="120000"/>
              </a:lnSpc>
            </a:pPr>
            <a:r>
              <a:rPr lang="en-US" sz="2000" dirty="0"/>
              <a:t>Chat Bots Need to Understand </a:t>
            </a:r>
            <a:r>
              <a:rPr lang="en-US" sz="2000" i="1" dirty="0"/>
              <a:t>Natural Language</a:t>
            </a:r>
            <a:r>
              <a:rPr lang="en-US" sz="2000" dirty="0"/>
              <a:t>…	</a:t>
            </a:r>
          </a:p>
          <a:p>
            <a:pPr>
              <a:lnSpc>
                <a:spcPct val="120000"/>
              </a:lnSpc>
            </a:pPr>
            <a:r>
              <a:rPr lang="en-US" sz="2400" b="1" dirty="0"/>
              <a:t>Movie, Music, News Recommendations…</a:t>
            </a:r>
          </a:p>
          <a:p>
            <a:pPr lvl="1">
              <a:lnSpc>
                <a:spcPct val="120000"/>
              </a:lnSpc>
            </a:pPr>
            <a:r>
              <a:rPr lang="en-US" sz="2000" dirty="0"/>
              <a:t>Based on Choices and Interests You’ve Expressed in the Past…</a:t>
            </a:r>
          </a:p>
          <a:p>
            <a:pPr lvl="1">
              <a:lnSpc>
                <a:spcPct val="120000"/>
              </a:lnSpc>
            </a:pPr>
            <a:r>
              <a:rPr lang="en-US" sz="2000" dirty="0"/>
              <a:t>Monitors Choices You Make and Inserts Them Into a </a:t>
            </a:r>
            <a:r>
              <a:rPr lang="en-US" sz="2000" i="1" dirty="0"/>
              <a:t>Learning Algorithm </a:t>
            </a:r>
            <a:r>
              <a:rPr lang="en-US" sz="2000" dirty="0"/>
              <a:t>to Make Recommendations You’re Likely Interested In…</a:t>
            </a:r>
          </a:p>
          <a:p>
            <a:pPr lvl="1">
              <a:lnSpc>
                <a:spcPct val="120000"/>
              </a:lnSpc>
            </a:pPr>
            <a:r>
              <a:rPr lang="en-US" sz="2000" dirty="0">
                <a:hlinkClick r:id="rId2"/>
              </a:rPr>
              <a:t>https://youtu.be/PgjjAyv567Q</a:t>
            </a:r>
            <a:endParaRPr lang="en-US" sz="2000" dirty="0"/>
          </a:p>
        </p:txBody>
      </p:sp>
      <p:sp>
        <p:nvSpPr>
          <p:cNvPr id="4" name="Slide Number Placeholder 3"/>
          <p:cNvSpPr>
            <a:spLocks noGrp="1"/>
          </p:cNvSpPr>
          <p:nvPr>
            <p:ph type="sldNum" sz="quarter" idx="12"/>
          </p:nvPr>
        </p:nvSpPr>
        <p:spPr/>
        <p:txBody>
          <a:bodyPr/>
          <a:lstStyle/>
          <a:p>
            <a:fld id="{121F9196-C982-4B01-9384-55A88EC11B89}" type="slidenum">
              <a:rPr lang="en-US" smtClean="0"/>
              <a:t>18</a:t>
            </a:fld>
            <a:endParaRPr lang="en-US" dirty="0"/>
          </a:p>
        </p:txBody>
      </p:sp>
    </p:spTree>
    <p:extLst>
      <p:ext uri="{BB962C8B-B14F-4D97-AF65-F5344CB8AC3E}">
        <p14:creationId xmlns:p14="http://schemas.microsoft.com/office/powerpoint/2010/main" val="96043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4C38-11D5-4B7F-8346-2F6B300E79EE}"/>
              </a:ext>
            </a:extLst>
          </p:cNvPr>
          <p:cNvSpPr>
            <a:spLocks noGrp="1"/>
          </p:cNvSpPr>
          <p:nvPr>
            <p:ph type="title"/>
          </p:nvPr>
        </p:nvSpPr>
        <p:spPr/>
        <p:txBody>
          <a:bodyPr>
            <a:normAutofit/>
          </a:bodyPr>
          <a:lstStyle/>
          <a:p>
            <a:r>
              <a:rPr lang="en-US" dirty="0"/>
              <a:t>Other Examples of AI Today…</a:t>
            </a:r>
          </a:p>
        </p:txBody>
      </p:sp>
      <p:sp>
        <p:nvSpPr>
          <p:cNvPr id="3" name="Content Placeholder 2">
            <a:extLst>
              <a:ext uri="{FF2B5EF4-FFF2-40B4-BE49-F238E27FC236}">
                <a16:creationId xmlns:a16="http://schemas.microsoft.com/office/drawing/2014/main" id="{F91D13FE-0FFD-43CA-83F6-475AC93AD0E9}"/>
              </a:ext>
            </a:extLst>
          </p:cNvPr>
          <p:cNvSpPr>
            <a:spLocks noGrp="1"/>
          </p:cNvSpPr>
          <p:nvPr>
            <p:ph idx="1"/>
          </p:nvPr>
        </p:nvSpPr>
        <p:spPr>
          <a:xfrm>
            <a:off x="599090" y="1354239"/>
            <a:ext cx="10993816" cy="4305782"/>
          </a:xfrm>
        </p:spPr>
        <p:txBody>
          <a:bodyPr>
            <a:normAutofit fontScale="85000" lnSpcReduction="10000"/>
          </a:bodyPr>
          <a:lstStyle/>
          <a:p>
            <a:pPr>
              <a:lnSpc>
                <a:spcPct val="120000"/>
              </a:lnSpc>
            </a:pPr>
            <a:r>
              <a:rPr lang="en-US" sz="3200" dirty="0"/>
              <a:t>Drive Safely Along a Curving Mountain Road…</a:t>
            </a:r>
          </a:p>
          <a:p>
            <a:pPr>
              <a:lnSpc>
                <a:spcPct val="120000"/>
              </a:lnSpc>
            </a:pPr>
            <a:r>
              <a:rPr lang="en-US" sz="3200" dirty="0"/>
              <a:t>Buy a Week’s Worth of Groceries on the Web…</a:t>
            </a:r>
          </a:p>
          <a:p>
            <a:pPr>
              <a:lnSpc>
                <a:spcPct val="120000"/>
              </a:lnSpc>
            </a:pPr>
            <a:r>
              <a:rPr lang="en-US" sz="3200" dirty="0"/>
              <a:t>Play a Decent Game of Bridge…</a:t>
            </a:r>
          </a:p>
          <a:p>
            <a:pPr>
              <a:lnSpc>
                <a:spcPct val="120000"/>
              </a:lnSpc>
            </a:pPr>
            <a:r>
              <a:rPr lang="en-US" sz="3200" dirty="0"/>
              <a:t>Give Competent Legal Advice in a Specialized Area of Law…</a:t>
            </a:r>
          </a:p>
          <a:p>
            <a:pPr>
              <a:lnSpc>
                <a:spcPct val="120000"/>
              </a:lnSpc>
            </a:pPr>
            <a:r>
              <a:rPr lang="en-US" sz="3200" dirty="0"/>
              <a:t>Translate Spoken English Into Another Language in Real Time…</a:t>
            </a:r>
          </a:p>
          <a:p>
            <a:pPr>
              <a:lnSpc>
                <a:spcPct val="120000"/>
              </a:lnSpc>
            </a:pPr>
            <a:r>
              <a:rPr lang="en-US" sz="3200" dirty="0"/>
              <a:t>Converse Successfully With Another Person for an Hour…</a:t>
            </a:r>
          </a:p>
          <a:p>
            <a:pPr>
              <a:lnSpc>
                <a:spcPct val="120000"/>
              </a:lnSpc>
            </a:pPr>
            <a:r>
              <a:rPr lang="en-US" sz="3200" dirty="0"/>
              <a:t>Perform a Complex Surgical Operation…</a:t>
            </a:r>
          </a:p>
        </p:txBody>
      </p:sp>
      <p:sp>
        <p:nvSpPr>
          <p:cNvPr id="4" name="Slide Number Placeholder 3"/>
          <p:cNvSpPr>
            <a:spLocks noGrp="1"/>
          </p:cNvSpPr>
          <p:nvPr>
            <p:ph type="sldNum" sz="quarter" idx="12"/>
          </p:nvPr>
        </p:nvSpPr>
        <p:spPr/>
        <p:txBody>
          <a:bodyPr/>
          <a:lstStyle/>
          <a:p>
            <a:fld id="{121F9196-C982-4B01-9384-55A88EC11B89}" type="slidenum">
              <a:rPr lang="en-US" smtClean="0"/>
              <a:t>19</a:t>
            </a:fld>
            <a:endParaRPr lang="en-US" dirty="0"/>
          </a:p>
        </p:txBody>
      </p:sp>
    </p:spTree>
    <p:extLst>
      <p:ext uri="{BB962C8B-B14F-4D97-AF65-F5344CB8AC3E}">
        <p14:creationId xmlns:p14="http://schemas.microsoft.com/office/powerpoint/2010/main" val="21982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lstStyle/>
          <a:p>
            <a:r>
              <a:rPr lang="en-US" i="1" dirty="0"/>
              <a:t>“Progress has never been a bargain. You have to pay for it. Sometimes I think there’s a man who sits behind a counter and says, ‘All right, you can have a telephone but you lose privacy and the charm of distance. You may conquer the air but the birds will lose their wonder and the clouds will smell of gasoline’…</a:t>
            </a:r>
          </a:p>
          <a:p>
            <a:pPr marL="0" indent="0" algn="ctr">
              <a:buNone/>
            </a:pPr>
            <a:r>
              <a:rPr lang="en-US" dirty="0"/>
              <a:t>                                                 </a:t>
            </a:r>
          </a:p>
          <a:p>
            <a:pPr marL="0" indent="0" algn="ctr">
              <a:buNone/>
            </a:pPr>
            <a:r>
              <a:rPr lang="en-US" dirty="0"/>
              <a:t>                                             …Jerome Lawrence, author, </a:t>
            </a:r>
            <a:r>
              <a:rPr lang="en-US" i="1" dirty="0"/>
              <a:t>“Inherit the Wind”</a:t>
            </a:r>
          </a:p>
        </p:txBody>
      </p:sp>
      <p:sp>
        <p:nvSpPr>
          <p:cNvPr id="4" name="Slide Number Placeholder 3"/>
          <p:cNvSpPr>
            <a:spLocks noGrp="1"/>
          </p:cNvSpPr>
          <p:nvPr>
            <p:ph type="sldNum" sz="quarter" idx="12"/>
          </p:nvPr>
        </p:nvSpPr>
        <p:spPr/>
        <p:txBody>
          <a:bodyPr/>
          <a:lstStyle/>
          <a:p>
            <a:fld id="{121F9196-C982-4B01-9384-55A88EC11B89}" type="slidenum">
              <a:rPr lang="en-US" smtClean="0"/>
              <a:t>2</a:t>
            </a:fld>
            <a:endParaRPr lang="en-US" dirty="0"/>
          </a:p>
        </p:txBody>
      </p:sp>
    </p:spTree>
    <p:extLst>
      <p:ext uri="{BB962C8B-B14F-4D97-AF65-F5344CB8AC3E}">
        <p14:creationId xmlns:p14="http://schemas.microsoft.com/office/powerpoint/2010/main" val="2567475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Think?...</a:t>
            </a:r>
          </a:p>
        </p:txBody>
      </p:sp>
      <p:sp>
        <p:nvSpPr>
          <p:cNvPr id="3" name="Content Placeholder 2"/>
          <p:cNvSpPr>
            <a:spLocks noGrp="1"/>
          </p:cNvSpPr>
          <p:nvPr>
            <p:ph idx="1"/>
          </p:nvPr>
        </p:nvSpPr>
        <p:spPr>
          <a:xfrm>
            <a:off x="599090" y="1124608"/>
            <a:ext cx="10993816" cy="4798969"/>
          </a:xfrm>
        </p:spPr>
        <p:txBody>
          <a:bodyPr>
            <a:normAutofit/>
          </a:bodyPr>
          <a:lstStyle/>
          <a:p>
            <a:pPr>
              <a:lnSpc>
                <a:spcPct val="100000"/>
              </a:lnSpc>
            </a:pPr>
            <a:r>
              <a:rPr lang="en-US" dirty="0"/>
              <a:t>Thinking Typically Follows a Process:</a:t>
            </a:r>
          </a:p>
          <a:p>
            <a:pPr marL="914400" lvl="1" indent="-457200">
              <a:lnSpc>
                <a:spcPct val="100000"/>
              </a:lnSpc>
              <a:buFont typeface="+mj-lt"/>
              <a:buAutoNum type="arabicPeriod"/>
            </a:pPr>
            <a:r>
              <a:rPr lang="en-US" dirty="0"/>
              <a:t>Set a Goal Based On What You Need or Want…</a:t>
            </a:r>
          </a:p>
          <a:p>
            <a:pPr marL="914400" lvl="1" indent="-457200">
              <a:lnSpc>
                <a:spcPct val="100000"/>
              </a:lnSpc>
              <a:buFont typeface="+mj-lt"/>
              <a:buAutoNum type="arabicPeriod"/>
            </a:pPr>
            <a:r>
              <a:rPr lang="en-US" dirty="0"/>
              <a:t>Assess Currently Known Information in Support of the Goal…</a:t>
            </a:r>
          </a:p>
          <a:p>
            <a:pPr marL="914400" lvl="1" indent="-457200">
              <a:lnSpc>
                <a:spcPct val="100000"/>
              </a:lnSpc>
              <a:buFont typeface="+mj-lt"/>
              <a:buAutoNum type="arabicPeriod"/>
            </a:pPr>
            <a:r>
              <a:rPr lang="en-US" dirty="0"/>
              <a:t>Gather Additional Information That Could Further Support the Goal…</a:t>
            </a:r>
          </a:p>
          <a:p>
            <a:pPr marL="914400" lvl="1" indent="-457200">
              <a:lnSpc>
                <a:spcPct val="100000"/>
              </a:lnSpc>
              <a:buFont typeface="+mj-lt"/>
              <a:buAutoNum type="arabicPeriod"/>
            </a:pPr>
            <a:r>
              <a:rPr lang="en-US" dirty="0"/>
              <a:t>Manipulate the NEW Data So That It Is Consistent With EXISTING Information…</a:t>
            </a:r>
          </a:p>
          <a:p>
            <a:pPr marL="914400" lvl="1" indent="-457200">
              <a:lnSpc>
                <a:spcPct val="100000"/>
              </a:lnSpc>
              <a:buFont typeface="+mj-lt"/>
              <a:buAutoNum type="arabicPeriod"/>
            </a:pPr>
            <a:r>
              <a:rPr lang="en-US" dirty="0"/>
              <a:t>Define the Relationship Between Existing and New Information…</a:t>
            </a:r>
          </a:p>
          <a:p>
            <a:pPr marL="914400" lvl="1" indent="-457200">
              <a:lnSpc>
                <a:spcPct val="100000"/>
              </a:lnSpc>
              <a:buFont typeface="+mj-lt"/>
              <a:buAutoNum type="arabicPeriod"/>
            </a:pPr>
            <a:r>
              <a:rPr lang="en-US" dirty="0"/>
              <a:t>Determine Whether the Goal is Achieved…</a:t>
            </a:r>
          </a:p>
          <a:p>
            <a:pPr marL="914400" lvl="1" indent="-457200">
              <a:lnSpc>
                <a:spcPct val="100000"/>
              </a:lnSpc>
              <a:buFont typeface="+mj-lt"/>
              <a:buAutoNum type="arabicPeriod"/>
            </a:pPr>
            <a:r>
              <a:rPr lang="en-US" dirty="0"/>
              <a:t>Modify the Goal in Light of the New Data and Its Effect on the Probability of Success…</a:t>
            </a:r>
          </a:p>
          <a:p>
            <a:pPr marL="914400" lvl="1" indent="-457200">
              <a:lnSpc>
                <a:spcPct val="100000"/>
              </a:lnSpc>
              <a:buFont typeface="+mj-lt"/>
              <a:buAutoNum type="arabicPeriod"/>
            </a:pPr>
            <a:r>
              <a:rPr lang="en-US" dirty="0"/>
              <a:t>Repeat Steps 2 Through 7 As Needed Until the Goal is Achieved (Found True) or the Possibilities For Achieving It Are Exhausted (Found False)…</a:t>
            </a:r>
          </a:p>
          <a:p>
            <a:endParaRPr lang="en-US" dirty="0"/>
          </a:p>
        </p:txBody>
      </p:sp>
      <p:sp>
        <p:nvSpPr>
          <p:cNvPr id="4" name="Slide Number Placeholder 3"/>
          <p:cNvSpPr>
            <a:spLocks noGrp="1"/>
          </p:cNvSpPr>
          <p:nvPr>
            <p:ph type="sldNum" sz="quarter" idx="12"/>
          </p:nvPr>
        </p:nvSpPr>
        <p:spPr/>
        <p:txBody>
          <a:bodyPr/>
          <a:lstStyle/>
          <a:p>
            <a:fld id="{121F9196-C982-4B01-9384-55A88EC11B89}" type="slidenum">
              <a:rPr lang="en-US" smtClean="0"/>
              <a:t>20</a:t>
            </a:fld>
            <a:endParaRPr lang="en-US" dirty="0"/>
          </a:p>
        </p:txBody>
      </p:sp>
    </p:spTree>
    <p:extLst>
      <p:ext uri="{BB962C8B-B14F-4D97-AF65-F5344CB8AC3E}">
        <p14:creationId xmlns:p14="http://schemas.microsoft.com/office/powerpoint/2010/main" val="1894961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Technopedia…</a:t>
            </a:r>
          </a:p>
        </p:txBody>
      </p:sp>
      <p:sp>
        <p:nvSpPr>
          <p:cNvPr id="3" name="Content Placeholder 2"/>
          <p:cNvSpPr>
            <a:spLocks noGrp="1"/>
          </p:cNvSpPr>
          <p:nvPr>
            <p:ph idx="1"/>
          </p:nvPr>
        </p:nvSpPr>
        <p:spPr>
          <a:xfrm>
            <a:off x="599090" y="1215339"/>
            <a:ext cx="10993816" cy="4653023"/>
          </a:xfrm>
        </p:spPr>
        <p:txBody>
          <a:bodyPr>
            <a:normAutofit lnSpcReduction="10000"/>
          </a:bodyPr>
          <a:lstStyle/>
          <a:p>
            <a:pPr>
              <a:lnSpc>
                <a:spcPct val="100000"/>
              </a:lnSpc>
            </a:pPr>
            <a:r>
              <a:rPr lang="en-US" sz="3200" dirty="0"/>
              <a:t>Artificial Intelligence (AI) Is An Area Of Computer Science That Emphasizes the Creation of Intelligent Machines That </a:t>
            </a:r>
            <a:r>
              <a:rPr lang="en-US" sz="3200" b="1" i="1" dirty="0"/>
              <a:t>Work </a:t>
            </a:r>
            <a:r>
              <a:rPr lang="en-US" sz="3200" dirty="0"/>
              <a:t>and </a:t>
            </a:r>
            <a:r>
              <a:rPr lang="en-US" sz="3200" b="1" i="1" dirty="0"/>
              <a:t>React</a:t>
            </a:r>
            <a:r>
              <a:rPr lang="en-US" sz="3200" dirty="0"/>
              <a:t> Like Humans…</a:t>
            </a:r>
          </a:p>
          <a:p>
            <a:pPr>
              <a:lnSpc>
                <a:spcPct val="100000"/>
              </a:lnSpc>
            </a:pPr>
            <a:r>
              <a:rPr lang="en-US" sz="3200" dirty="0"/>
              <a:t>Some of the Activities Computers With Artificial Intelligence Are Designed For Include:</a:t>
            </a:r>
          </a:p>
          <a:p>
            <a:pPr lvl="1">
              <a:lnSpc>
                <a:spcPct val="100000"/>
              </a:lnSpc>
            </a:pPr>
            <a:r>
              <a:rPr lang="en-US" sz="2800" dirty="0"/>
              <a:t>Speech Recognition…</a:t>
            </a:r>
          </a:p>
          <a:p>
            <a:pPr lvl="1">
              <a:lnSpc>
                <a:spcPct val="100000"/>
              </a:lnSpc>
            </a:pPr>
            <a:r>
              <a:rPr lang="en-US" sz="2800" dirty="0"/>
              <a:t>Learning…</a:t>
            </a:r>
          </a:p>
          <a:p>
            <a:pPr lvl="1">
              <a:lnSpc>
                <a:spcPct val="100000"/>
              </a:lnSpc>
            </a:pPr>
            <a:r>
              <a:rPr lang="en-US" sz="2800" dirty="0"/>
              <a:t>Planning…</a:t>
            </a:r>
          </a:p>
          <a:p>
            <a:pPr lvl="1">
              <a:lnSpc>
                <a:spcPct val="100000"/>
              </a:lnSpc>
            </a:pPr>
            <a:r>
              <a:rPr lang="en-US" sz="2800" dirty="0"/>
              <a:t>Problem Solving…</a:t>
            </a:r>
          </a:p>
        </p:txBody>
      </p:sp>
      <p:sp>
        <p:nvSpPr>
          <p:cNvPr id="4" name="Slide Number Placeholder 3"/>
          <p:cNvSpPr>
            <a:spLocks noGrp="1"/>
          </p:cNvSpPr>
          <p:nvPr>
            <p:ph type="sldNum" sz="quarter" idx="12"/>
          </p:nvPr>
        </p:nvSpPr>
        <p:spPr/>
        <p:txBody>
          <a:bodyPr/>
          <a:lstStyle/>
          <a:p>
            <a:fld id="{121F9196-C982-4B01-9384-55A88EC11B89}" type="slidenum">
              <a:rPr lang="en-US" smtClean="0"/>
              <a:t>21</a:t>
            </a:fld>
            <a:endParaRPr lang="en-US" dirty="0"/>
          </a:p>
        </p:txBody>
      </p:sp>
    </p:spTree>
    <p:extLst>
      <p:ext uri="{BB962C8B-B14F-4D97-AF65-F5344CB8AC3E}">
        <p14:creationId xmlns:p14="http://schemas.microsoft.com/office/powerpoint/2010/main" val="3445615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Categories of Intelligence…</a:t>
            </a:r>
          </a:p>
        </p:txBody>
      </p:sp>
      <p:sp>
        <p:nvSpPr>
          <p:cNvPr id="5" name="Content Placeholder 2"/>
          <p:cNvSpPr>
            <a:spLocks noGrp="1"/>
          </p:cNvSpPr>
          <p:nvPr>
            <p:ph idx="1"/>
          </p:nvPr>
        </p:nvSpPr>
        <p:spPr>
          <a:xfrm>
            <a:off x="599090" y="1435260"/>
            <a:ext cx="10993816" cy="4534615"/>
          </a:xfrm>
        </p:spPr>
        <p:txBody>
          <a:bodyPr>
            <a:noAutofit/>
          </a:bodyPr>
          <a:lstStyle/>
          <a:p>
            <a:pPr marL="914400" lvl="1" indent="-457200">
              <a:lnSpc>
                <a:spcPct val="100000"/>
              </a:lnSpc>
              <a:buFont typeface="+mj-lt"/>
              <a:buAutoNum type="arabicPeriod"/>
            </a:pPr>
            <a:r>
              <a:rPr lang="en-US" sz="2800" b="1" dirty="0"/>
              <a:t>Visual – Spatial : </a:t>
            </a:r>
            <a:r>
              <a:rPr lang="en-US" sz="2800" dirty="0"/>
              <a:t>Physical Environment…</a:t>
            </a:r>
          </a:p>
          <a:p>
            <a:pPr marL="914400" lvl="1" indent="-457200">
              <a:lnSpc>
                <a:spcPct val="100000"/>
              </a:lnSpc>
              <a:buFont typeface="+mj-lt"/>
              <a:buAutoNum type="arabicPeriod"/>
            </a:pPr>
            <a:r>
              <a:rPr lang="en-US" sz="2800" b="1" dirty="0"/>
              <a:t>Bodily – Kinesthetic : </a:t>
            </a:r>
            <a:r>
              <a:rPr lang="en-US" sz="2800" dirty="0"/>
              <a:t>Body Movements…</a:t>
            </a:r>
          </a:p>
          <a:p>
            <a:pPr marL="914400" lvl="1" indent="-457200">
              <a:lnSpc>
                <a:spcPct val="100000"/>
              </a:lnSpc>
              <a:buFont typeface="+mj-lt"/>
              <a:buAutoNum type="arabicPeriod"/>
            </a:pPr>
            <a:r>
              <a:rPr lang="en-US" sz="2800" b="1" dirty="0"/>
              <a:t>Creative : </a:t>
            </a:r>
            <a:r>
              <a:rPr lang="en-US" sz="2800" dirty="0"/>
              <a:t>New Patterns of Thought Resulting in Unique Output…</a:t>
            </a:r>
          </a:p>
          <a:p>
            <a:pPr marL="914400" lvl="1" indent="-457200">
              <a:lnSpc>
                <a:spcPct val="100000"/>
              </a:lnSpc>
              <a:buFont typeface="+mj-lt"/>
              <a:buAutoNum type="arabicPeriod"/>
            </a:pPr>
            <a:r>
              <a:rPr lang="en-US" sz="2800" b="1" dirty="0"/>
              <a:t>Interpersonal : </a:t>
            </a:r>
            <a:r>
              <a:rPr lang="en-US" sz="2800" dirty="0"/>
              <a:t>Interacting With Others…</a:t>
            </a:r>
          </a:p>
          <a:p>
            <a:pPr marL="914400" lvl="1" indent="-457200">
              <a:lnSpc>
                <a:spcPct val="100000"/>
              </a:lnSpc>
              <a:buFont typeface="+mj-lt"/>
              <a:buAutoNum type="arabicPeriod"/>
            </a:pPr>
            <a:r>
              <a:rPr lang="en-US" sz="2800" b="1" dirty="0"/>
              <a:t>Intrapersonal : </a:t>
            </a:r>
            <a:r>
              <a:rPr lang="en-US" sz="2800" dirty="0"/>
              <a:t>Looking Inward…</a:t>
            </a:r>
          </a:p>
          <a:p>
            <a:pPr marL="914400" lvl="1" indent="-457200">
              <a:lnSpc>
                <a:spcPct val="100000"/>
              </a:lnSpc>
              <a:buFont typeface="+mj-lt"/>
              <a:buAutoNum type="arabicPeriod"/>
            </a:pPr>
            <a:r>
              <a:rPr lang="en-US" sz="2800" b="1" dirty="0"/>
              <a:t>Linguistic : </a:t>
            </a:r>
            <a:r>
              <a:rPr lang="en-US" sz="2800" dirty="0"/>
              <a:t>Working With Words…</a:t>
            </a:r>
          </a:p>
          <a:p>
            <a:pPr marL="914400" lvl="1" indent="-457200">
              <a:lnSpc>
                <a:spcPct val="100000"/>
              </a:lnSpc>
              <a:buFont typeface="+mj-lt"/>
              <a:buAutoNum type="arabicPeriod"/>
            </a:pPr>
            <a:r>
              <a:rPr lang="en-US" sz="2800" b="1" dirty="0"/>
              <a:t>Logical – Mathematical : </a:t>
            </a:r>
            <a:r>
              <a:rPr lang="en-US" sz="2800" dirty="0"/>
              <a:t>Calculating a Result…the Focus of All Computer Intelligence That a Computer Performs…</a:t>
            </a:r>
          </a:p>
        </p:txBody>
      </p:sp>
      <p:sp>
        <p:nvSpPr>
          <p:cNvPr id="3" name="Slide Number Placeholder 2"/>
          <p:cNvSpPr>
            <a:spLocks noGrp="1"/>
          </p:cNvSpPr>
          <p:nvPr>
            <p:ph type="sldNum" sz="quarter" idx="12"/>
          </p:nvPr>
        </p:nvSpPr>
        <p:spPr/>
        <p:txBody>
          <a:bodyPr/>
          <a:lstStyle/>
          <a:p>
            <a:fld id="{121F9196-C982-4B01-9384-55A88EC11B89}" type="slidenum">
              <a:rPr lang="en-US" smtClean="0"/>
              <a:t>22</a:t>
            </a:fld>
            <a:endParaRPr lang="en-US" dirty="0"/>
          </a:p>
        </p:txBody>
      </p:sp>
    </p:spTree>
    <p:extLst>
      <p:ext uri="{BB962C8B-B14F-4D97-AF65-F5344CB8AC3E}">
        <p14:creationId xmlns:p14="http://schemas.microsoft.com/office/powerpoint/2010/main" val="266278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Intelligence: Visual-Spatial…</a:t>
            </a:r>
          </a:p>
        </p:txBody>
      </p:sp>
      <p:sp>
        <p:nvSpPr>
          <p:cNvPr id="3" name="Slide Number Placeholder 2"/>
          <p:cNvSpPr>
            <a:spLocks noGrp="1"/>
          </p:cNvSpPr>
          <p:nvPr>
            <p:ph type="sldNum" sz="quarter" idx="12"/>
          </p:nvPr>
        </p:nvSpPr>
        <p:spPr/>
        <p:txBody>
          <a:bodyPr/>
          <a:lstStyle/>
          <a:p>
            <a:fld id="{121F9196-C982-4B01-9384-55A88EC11B89}" type="slidenum">
              <a:rPr lang="en-US" smtClean="0"/>
              <a:t>23</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71995684"/>
              </p:ext>
            </p:extLst>
          </p:nvPr>
        </p:nvGraphicFramePr>
        <p:xfrm>
          <a:off x="599090" y="1227847"/>
          <a:ext cx="10993816" cy="4491040"/>
        </p:xfrm>
        <a:graphic>
          <a:graphicData uri="http://schemas.openxmlformats.org/drawingml/2006/table">
            <a:tbl>
              <a:tblPr/>
              <a:tblGrid>
                <a:gridCol w="1725313">
                  <a:extLst>
                    <a:ext uri="{9D8B030D-6E8A-4147-A177-3AD203B41FA5}">
                      <a16:colId xmlns:a16="http://schemas.microsoft.com/office/drawing/2014/main" val="20000"/>
                    </a:ext>
                  </a:extLst>
                </a:gridCol>
                <a:gridCol w="2797350">
                  <a:extLst>
                    <a:ext uri="{9D8B030D-6E8A-4147-A177-3AD203B41FA5}">
                      <a16:colId xmlns:a16="http://schemas.microsoft.com/office/drawing/2014/main" val="20001"/>
                    </a:ext>
                  </a:extLst>
                </a:gridCol>
                <a:gridCol w="6471153">
                  <a:extLst>
                    <a:ext uri="{9D8B030D-6E8A-4147-A177-3AD203B41FA5}">
                      <a16:colId xmlns:a16="http://schemas.microsoft.com/office/drawing/2014/main" val="20002"/>
                    </a:ext>
                  </a:extLst>
                </a:gridCol>
              </a:tblGrid>
              <a:tr h="749946">
                <a:tc>
                  <a:txBody>
                    <a:bodyPr/>
                    <a:lstStyle/>
                    <a:p>
                      <a:pPr algn="ctr" fontAlgn="ctr"/>
                      <a:r>
                        <a:rPr lang="en-US" sz="2000" b="1" i="0" u="none" strike="noStrike" dirty="0">
                          <a:solidFill>
                            <a:srgbClr val="000000"/>
                          </a:solidFill>
                          <a:effectLst/>
                          <a:latin typeface="Calibri" panose="020F0502020204030204" pitchFamily="34" charset="0"/>
                        </a:rPr>
                        <a:t>Simulation Potential</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Human Tools</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Description</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1094">
                <a:tc>
                  <a:txBody>
                    <a:bodyPr/>
                    <a:lstStyle/>
                    <a:p>
                      <a:pPr algn="ctr" fontAlgn="t"/>
                      <a:r>
                        <a:rPr lang="en-US" sz="2000" b="0" i="0" u="none" strike="noStrike" dirty="0">
                          <a:solidFill>
                            <a:srgbClr val="000000"/>
                          </a:solidFill>
                          <a:effectLst/>
                          <a:latin typeface="Calibri" panose="020F0502020204030204" pitchFamily="34" charset="0"/>
                        </a:rPr>
                        <a:t>Moderate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effectLst/>
                          <a:latin typeface="Calibri" panose="020F0502020204030204" pitchFamily="34" charset="0"/>
                        </a:rPr>
                        <a:t>Models, Graphics, Charts, Photographs, Drawings, 3-D Modeling, Video, Television, And Multimedia</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Physical Environment Intelligence Used By People Like Sailors And Architects (Among Many Others)…To Move At All, Humans Need To Understand Their Physical Environment…That Is, Its Dimensions And Characteristics…</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0" i="0" u="none" strike="noStrike" dirty="0">
                          <a:solidFill>
                            <a:srgbClr val="000000"/>
                          </a:solidFill>
                          <a:effectLst/>
                          <a:latin typeface="Calibri" panose="020F0502020204030204" pitchFamily="34" charset="0"/>
                        </a:rPr>
                        <a:t>Every Robot Or Portable Computer Intelligence Requires This Capability, But The </a:t>
                      </a:r>
                      <a:r>
                        <a:rPr lang="en-US" sz="2000" b="1" i="1" u="none" strike="noStrike" dirty="0">
                          <a:solidFill>
                            <a:srgbClr val="000000"/>
                          </a:solidFill>
                          <a:effectLst/>
                          <a:latin typeface="Calibri" panose="020F0502020204030204" pitchFamily="34" charset="0"/>
                        </a:rPr>
                        <a:t>Capability Is Often Difficult To Simulate </a:t>
                      </a:r>
                      <a:r>
                        <a:rPr lang="en-US" sz="2000" b="0" i="0" u="none" strike="noStrike" dirty="0">
                          <a:solidFill>
                            <a:srgbClr val="000000"/>
                          </a:solidFill>
                          <a:effectLst/>
                          <a:latin typeface="Calibri" panose="020F0502020204030204" pitchFamily="34" charset="0"/>
                        </a:rPr>
                        <a:t>(As With Self-Driving Cars) </a:t>
                      </a:r>
                      <a:r>
                        <a:rPr lang="en-US" sz="2000" b="1" i="1" u="none" strike="noStrike" dirty="0">
                          <a:solidFill>
                            <a:srgbClr val="000000"/>
                          </a:solidFill>
                          <a:effectLst/>
                          <a:latin typeface="Calibri" panose="020F0502020204030204" pitchFamily="34" charset="0"/>
                        </a:rPr>
                        <a:t>Or Less Than Accurate</a:t>
                      </a:r>
                      <a:r>
                        <a:rPr lang="en-US" sz="2000" b="0" i="0" u="none" strike="noStrike" dirty="0">
                          <a:solidFill>
                            <a:srgbClr val="000000"/>
                          </a:solidFill>
                          <a:effectLst/>
                          <a:latin typeface="Calibri" panose="020F0502020204030204" pitchFamily="34" charset="0"/>
                        </a:rPr>
                        <a:t> (As With Vacuums That Rely As Much On Bumping As They Do Moving Intelligently)…</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7808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Intelligence: Bodily-Kinesthetic…</a:t>
            </a:r>
          </a:p>
        </p:txBody>
      </p:sp>
      <p:sp>
        <p:nvSpPr>
          <p:cNvPr id="3" name="Slide Number Placeholder 2"/>
          <p:cNvSpPr>
            <a:spLocks noGrp="1"/>
          </p:cNvSpPr>
          <p:nvPr>
            <p:ph type="sldNum" sz="quarter" idx="12"/>
          </p:nvPr>
        </p:nvSpPr>
        <p:spPr/>
        <p:txBody>
          <a:bodyPr/>
          <a:lstStyle/>
          <a:p>
            <a:fld id="{121F9196-C982-4B01-9384-55A88EC11B89}" type="slidenum">
              <a:rPr lang="en-US" smtClean="0"/>
              <a:t>24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386795"/>
              </p:ext>
            </p:extLst>
          </p:nvPr>
        </p:nvGraphicFramePr>
        <p:xfrm>
          <a:off x="599089" y="1246083"/>
          <a:ext cx="10993815" cy="4505787"/>
        </p:xfrm>
        <a:graphic>
          <a:graphicData uri="http://schemas.openxmlformats.org/drawingml/2006/table">
            <a:tbl>
              <a:tblPr/>
              <a:tblGrid>
                <a:gridCol w="1794423">
                  <a:extLst>
                    <a:ext uri="{9D8B030D-6E8A-4147-A177-3AD203B41FA5}">
                      <a16:colId xmlns:a16="http://schemas.microsoft.com/office/drawing/2014/main" val="20000"/>
                    </a:ext>
                  </a:extLst>
                </a:gridCol>
                <a:gridCol w="2648081">
                  <a:extLst>
                    <a:ext uri="{9D8B030D-6E8A-4147-A177-3AD203B41FA5}">
                      <a16:colId xmlns:a16="http://schemas.microsoft.com/office/drawing/2014/main" val="20001"/>
                    </a:ext>
                  </a:extLst>
                </a:gridCol>
                <a:gridCol w="6551311">
                  <a:extLst>
                    <a:ext uri="{9D8B030D-6E8A-4147-A177-3AD203B41FA5}">
                      <a16:colId xmlns:a16="http://schemas.microsoft.com/office/drawing/2014/main" val="20002"/>
                    </a:ext>
                  </a:extLst>
                </a:gridCol>
              </a:tblGrid>
              <a:tr h="752277">
                <a:tc>
                  <a:txBody>
                    <a:bodyPr/>
                    <a:lstStyle/>
                    <a:p>
                      <a:pPr algn="ctr" fontAlgn="ctr"/>
                      <a:r>
                        <a:rPr lang="en-US" sz="2000" b="1" i="0" u="none" strike="noStrike" dirty="0">
                          <a:solidFill>
                            <a:srgbClr val="000000"/>
                          </a:solidFill>
                          <a:effectLst/>
                          <a:latin typeface="Calibri" panose="020F0502020204030204" pitchFamily="34" charset="0"/>
                        </a:rPr>
                        <a:t>Simulation Potential</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Human Tools</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Description</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53510">
                <a:tc>
                  <a:txBody>
                    <a:bodyPr/>
                    <a:lstStyle/>
                    <a:p>
                      <a:pPr algn="ctr" fontAlgn="t"/>
                      <a:r>
                        <a:rPr lang="en-US" sz="2000" b="0" i="0" u="none" strike="noStrike" dirty="0">
                          <a:solidFill>
                            <a:srgbClr val="000000"/>
                          </a:solidFill>
                          <a:effectLst/>
                          <a:latin typeface="Calibri" panose="020F0502020204030204" pitchFamily="34" charset="0"/>
                        </a:rPr>
                        <a:t>Moderate To High</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effectLst/>
                          <a:latin typeface="Calibri" panose="020F0502020204030204" pitchFamily="34" charset="0"/>
                        </a:rPr>
                        <a:t>Specialized Equipment And Real Objects</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Body Movements, Such As Those Used By A Surgeon Or A Dancer, Require Precision And Body Awareness…Robots Commonly Use This Kind Of Intelligence To Perform Repetitive Tasks, </a:t>
                      </a:r>
                      <a:r>
                        <a:rPr lang="en-US" sz="2000" b="1" i="1" u="none" strike="noStrike" dirty="0">
                          <a:solidFill>
                            <a:srgbClr val="000000"/>
                          </a:solidFill>
                          <a:effectLst/>
                          <a:latin typeface="Calibri" panose="020F0502020204030204" pitchFamily="34" charset="0"/>
                        </a:rPr>
                        <a:t>Often With Higher Precision Than Humans, But Sometimes With Less Grace</a:t>
                      </a:r>
                      <a:r>
                        <a:rPr lang="en-US" sz="2000" b="0" i="0" u="none" strike="noStrike" dirty="0">
                          <a:solidFill>
                            <a:srgbClr val="000000"/>
                          </a:solidFill>
                          <a:effectLst/>
                          <a:latin typeface="Calibri" panose="020F0502020204030204" pitchFamily="34" charset="0"/>
                        </a:rPr>
                        <a:t>…</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0" i="0" u="none" strike="noStrike" dirty="0">
                          <a:solidFill>
                            <a:srgbClr val="000000"/>
                          </a:solidFill>
                          <a:effectLst/>
                          <a:latin typeface="Calibri" panose="020F0502020204030204" pitchFamily="34" charset="0"/>
                        </a:rPr>
                        <a:t>It's Essential To Differentiate Between Human Augmentation, Such As A Surgical Device That Provides A Surgeon With Enhanced Physical Ability, And True Independent Movement…The Former Is Simply A Demonstration Of Mathematical Ability In That It Depends On The Surgeon For Input…</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6495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Intelligence: Creative…</a:t>
            </a:r>
          </a:p>
        </p:txBody>
      </p:sp>
      <p:sp>
        <p:nvSpPr>
          <p:cNvPr id="3" name="Slide Number Placeholder 2"/>
          <p:cNvSpPr>
            <a:spLocks noGrp="1"/>
          </p:cNvSpPr>
          <p:nvPr>
            <p:ph type="sldNum" sz="quarter" idx="12"/>
          </p:nvPr>
        </p:nvSpPr>
        <p:spPr/>
        <p:txBody>
          <a:bodyPr/>
          <a:lstStyle/>
          <a:p>
            <a:fld id="{121F9196-C982-4B01-9384-55A88EC11B89}" type="slidenum">
              <a:rPr lang="en-US" smtClean="0"/>
              <a:t>25</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3052977"/>
              </p:ext>
            </p:extLst>
          </p:nvPr>
        </p:nvGraphicFramePr>
        <p:xfrm>
          <a:off x="599090" y="1305077"/>
          <a:ext cx="10993816" cy="4594278"/>
        </p:xfrm>
        <a:graphic>
          <a:graphicData uri="http://schemas.openxmlformats.org/drawingml/2006/table">
            <a:tbl>
              <a:tblPr/>
              <a:tblGrid>
                <a:gridCol w="1798735">
                  <a:extLst>
                    <a:ext uri="{9D8B030D-6E8A-4147-A177-3AD203B41FA5}">
                      <a16:colId xmlns:a16="http://schemas.microsoft.com/office/drawing/2014/main" val="20000"/>
                    </a:ext>
                  </a:extLst>
                </a:gridCol>
                <a:gridCol w="2774777">
                  <a:extLst>
                    <a:ext uri="{9D8B030D-6E8A-4147-A177-3AD203B41FA5}">
                      <a16:colId xmlns:a16="http://schemas.microsoft.com/office/drawing/2014/main" val="20001"/>
                    </a:ext>
                  </a:extLst>
                </a:gridCol>
                <a:gridCol w="6420304">
                  <a:extLst>
                    <a:ext uri="{9D8B030D-6E8A-4147-A177-3AD203B41FA5}">
                      <a16:colId xmlns:a16="http://schemas.microsoft.com/office/drawing/2014/main" val="20002"/>
                    </a:ext>
                  </a:extLst>
                </a:gridCol>
              </a:tblGrid>
              <a:tr h="708095">
                <a:tc>
                  <a:txBody>
                    <a:bodyPr/>
                    <a:lstStyle/>
                    <a:p>
                      <a:pPr algn="ctr" fontAlgn="ctr"/>
                      <a:r>
                        <a:rPr lang="en-US" sz="2000" b="1" i="0" u="none" strike="noStrike" dirty="0">
                          <a:solidFill>
                            <a:srgbClr val="000000"/>
                          </a:solidFill>
                          <a:effectLst/>
                          <a:latin typeface="Calibri" panose="020F0502020204030204" pitchFamily="34" charset="0"/>
                        </a:rPr>
                        <a:t>Simulation Potential</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Human Tools</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Description</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86183">
                <a:tc>
                  <a:txBody>
                    <a:bodyPr/>
                    <a:lstStyle/>
                    <a:p>
                      <a:pPr algn="ctr" fontAlgn="t"/>
                      <a:r>
                        <a:rPr lang="en-US" sz="2000" b="0" i="0" u="none" strike="noStrike" dirty="0">
                          <a:solidFill>
                            <a:srgbClr val="000000"/>
                          </a:solidFill>
                          <a:effectLst/>
                          <a:latin typeface="Calibri" panose="020F0502020204030204" pitchFamily="34" charset="0"/>
                        </a:rPr>
                        <a:t>None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effectLst/>
                          <a:latin typeface="Calibri" panose="020F0502020204030204" pitchFamily="34" charset="0"/>
                        </a:rPr>
                        <a:t>Artistic Output, New Patterns Of Thought, Inventions, New Kinds Of Musical Composition</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Creativity Is The Act Of Developing A New Pattern Of Thought That Results In Unique Output In The Form Of Art, Music, And Writing…A Truly New Kind Of Product Is The Result Of Creativity…</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1" i="1" u="none" strike="noStrike" dirty="0">
                          <a:solidFill>
                            <a:srgbClr val="000000"/>
                          </a:solidFill>
                          <a:effectLst/>
                          <a:latin typeface="Calibri" panose="020F0502020204030204" pitchFamily="34" charset="0"/>
                        </a:rPr>
                        <a:t>AI Can Simulate Existing Patterns Of Thought And Even Combine Them To Create What Appears To Be A Unique Presentation But Is Really Just A Mathematically Based Version Of An Existing Pattern</a:t>
                      </a:r>
                      <a:r>
                        <a:rPr lang="en-US" sz="2000" b="0" i="0" u="none" strike="noStrike" dirty="0">
                          <a:solidFill>
                            <a:srgbClr val="000000"/>
                          </a:solidFill>
                          <a:effectLst/>
                          <a:latin typeface="Calibri" panose="020F0502020204030204" pitchFamily="34" charset="0"/>
                        </a:rPr>
                        <a:t>…In Order To Create, An AI Would Need To Possess Self-Awareness, Which Would Require Intrapersonal Intelligence…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09033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Intelligence: Interpersonal…</a:t>
            </a:r>
          </a:p>
        </p:txBody>
      </p:sp>
      <p:sp>
        <p:nvSpPr>
          <p:cNvPr id="3" name="Slide Number Placeholder 2"/>
          <p:cNvSpPr>
            <a:spLocks noGrp="1"/>
          </p:cNvSpPr>
          <p:nvPr>
            <p:ph type="sldNum" sz="quarter" idx="12"/>
          </p:nvPr>
        </p:nvSpPr>
        <p:spPr/>
        <p:txBody>
          <a:bodyPr/>
          <a:lstStyle/>
          <a:p>
            <a:fld id="{121F9196-C982-4B01-9384-55A88EC11B89}" type="slidenum">
              <a:rPr lang="en-US" smtClean="0"/>
              <a:t>26</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06027247"/>
              </p:ext>
            </p:extLst>
          </p:nvPr>
        </p:nvGraphicFramePr>
        <p:xfrm>
          <a:off x="771972" y="1124608"/>
          <a:ext cx="10820934" cy="4715753"/>
        </p:xfrm>
        <a:graphic>
          <a:graphicData uri="http://schemas.openxmlformats.org/drawingml/2006/table">
            <a:tbl>
              <a:tblPr/>
              <a:tblGrid>
                <a:gridCol w="1604704">
                  <a:extLst>
                    <a:ext uri="{9D8B030D-6E8A-4147-A177-3AD203B41FA5}">
                      <a16:colId xmlns:a16="http://schemas.microsoft.com/office/drawing/2014/main" val="20000"/>
                    </a:ext>
                  </a:extLst>
                </a:gridCol>
                <a:gridCol w="2416550">
                  <a:extLst>
                    <a:ext uri="{9D8B030D-6E8A-4147-A177-3AD203B41FA5}">
                      <a16:colId xmlns:a16="http://schemas.microsoft.com/office/drawing/2014/main" val="20001"/>
                    </a:ext>
                  </a:extLst>
                </a:gridCol>
                <a:gridCol w="6799680">
                  <a:extLst>
                    <a:ext uri="{9D8B030D-6E8A-4147-A177-3AD203B41FA5}">
                      <a16:colId xmlns:a16="http://schemas.microsoft.com/office/drawing/2014/main" val="20002"/>
                    </a:ext>
                  </a:extLst>
                </a:gridCol>
              </a:tblGrid>
              <a:tr h="674836">
                <a:tc>
                  <a:txBody>
                    <a:bodyPr/>
                    <a:lstStyle/>
                    <a:p>
                      <a:pPr algn="ctr" fontAlgn="ctr"/>
                      <a:r>
                        <a:rPr lang="en-US" sz="2000" b="1" i="0" u="none" strike="noStrike" dirty="0">
                          <a:solidFill>
                            <a:srgbClr val="000000"/>
                          </a:solidFill>
                          <a:effectLst/>
                          <a:latin typeface="Calibri" panose="020F0502020204030204" pitchFamily="34" charset="0"/>
                        </a:rPr>
                        <a:t>Simulation Potential</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Human Tools</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Description</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40917">
                <a:tc>
                  <a:txBody>
                    <a:bodyPr/>
                    <a:lstStyle/>
                    <a:p>
                      <a:pPr algn="ctr" fontAlgn="t"/>
                      <a:r>
                        <a:rPr lang="en-US" sz="2000" b="0" i="0" u="none" strike="noStrike" dirty="0">
                          <a:solidFill>
                            <a:srgbClr val="000000"/>
                          </a:solidFill>
                          <a:effectLst/>
                          <a:latin typeface="Calibri" panose="020F0502020204030204" pitchFamily="34" charset="0"/>
                        </a:rPr>
                        <a:t>Low To Moderate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effectLst/>
                          <a:latin typeface="Calibri" panose="020F0502020204030204" pitchFamily="34" charset="0"/>
                        </a:rPr>
                        <a:t>Telephone, Audio Conferencing, Video Conferencing, Writing, Computer Conferencing, Email</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Interacting With Others Occurs At Several Levels…The Goal Of This Form Of Intelligence Is To Obtain, Exchange, Give, And Manipulate Information Based On The Experiences Of Others…</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1" i="1" u="none" strike="noStrike" dirty="0">
                          <a:solidFill>
                            <a:srgbClr val="000000"/>
                          </a:solidFill>
                          <a:effectLst/>
                          <a:latin typeface="Calibri" panose="020F0502020204030204" pitchFamily="34" charset="0"/>
                        </a:rPr>
                        <a:t>Computers Can Answer Basic Questions Because Of Keyword Input, Not Because They Understand The Question</a:t>
                      </a:r>
                      <a:r>
                        <a:rPr lang="en-US" sz="2000" b="0" i="0" u="none" strike="noStrike" dirty="0">
                          <a:solidFill>
                            <a:srgbClr val="000000"/>
                          </a:solidFill>
                          <a:effectLst/>
                          <a:latin typeface="Calibri" panose="020F0502020204030204" pitchFamily="34" charset="0"/>
                        </a:rPr>
                        <a:t>…The Intelligence Occurs While Obtaining Information, Locating Suitable Keywords, And Then Giving Information Based On Those Keywords… Cross-Referencing Terms In A Lookup Table And Then Acting On The Instructions Provided By The Table Demonstrates Logical Intelligence, Not Interpersonal Intelligence…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4821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Intelligence: Interpersonal…</a:t>
            </a:r>
          </a:p>
        </p:txBody>
      </p:sp>
      <p:sp>
        <p:nvSpPr>
          <p:cNvPr id="5" name="Slide Number Placeholder 4"/>
          <p:cNvSpPr>
            <a:spLocks noGrp="1"/>
          </p:cNvSpPr>
          <p:nvPr>
            <p:ph type="sldNum" sz="quarter" idx="12"/>
          </p:nvPr>
        </p:nvSpPr>
        <p:spPr/>
        <p:txBody>
          <a:bodyPr/>
          <a:lstStyle/>
          <a:p>
            <a:fld id="{121F9196-C982-4B01-9384-55A88EC11B89}" type="slidenum">
              <a:rPr lang="en-US" smtClean="0"/>
              <a:t>27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4389896"/>
              </p:ext>
            </p:extLst>
          </p:nvPr>
        </p:nvGraphicFramePr>
        <p:xfrm>
          <a:off x="771972" y="1124608"/>
          <a:ext cx="5036073" cy="4755331"/>
        </p:xfrm>
        <a:graphic>
          <a:graphicData uri="http://schemas.openxmlformats.org/drawingml/2006/table">
            <a:tbl>
              <a:tblPr/>
              <a:tblGrid>
                <a:gridCol w="5036073">
                  <a:extLst>
                    <a:ext uri="{9D8B030D-6E8A-4147-A177-3AD203B41FA5}">
                      <a16:colId xmlns:a16="http://schemas.microsoft.com/office/drawing/2014/main" val="20002"/>
                    </a:ext>
                  </a:extLst>
                </a:gridCol>
              </a:tblGrid>
              <a:tr h="4755331">
                <a:tc>
                  <a:txBody>
                    <a:bodyPr/>
                    <a:lstStyle/>
                    <a:p>
                      <a:pPr algn="l" fontAlgn="t"/>
                      <a:r>
                        <a:rPr lang="en-US" sz="2000" b="1" i="1" u="none" strike="noStrike" dirty="0">
                          <a:solidFill>
                            <a:srgbClr val="000000"/>
                          </a:solidFill>
                          <a:effectLst/>
                          <a:latin typeface="Calibri" panose="020F0502020204030204" pitchFamily="34" charset="0"/>
                        </a:rPr>
                        <a:t>Computers Can Answer Basic Questions Because Of Keyword Input, Not Because They Understand The Question</a:t>
                      </a:r>
                      <a:r>
                        <a:rPr lang="en-US" sz="2000" b="0" i="0" u="none" strike="noStrike" dirty="0">
                          <a:solidFill>
                            <a:srgbClr val="000000"/>
                          </a:solidFill>
                          <a:effectLst/>
                          <a:latin typeface="Calibri" panose="020F0502020204030204" pitchFamily="34" charset="0"/>
                        </a:rPr>
                        <a:t>…</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0" i="0" u="none" strike="noStrike" dirty="0">
                          <a:solidFill>
                            <a:srgbClr val="000000"/>
                          </a:solidFill>
                          <a:effectLst/>
                          <a:latin typeface="Calibri" panose="020F0502020204030204" pitchFamily="34" charset="0"/>
                        </a:rPr>
                        <a:t>The Intelligence Occurs While Obtaining Information, Locating Suitable Keywords, And Then Giving Information Based On Those Keywords… </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0" i="0" u="none" strike="noStrike" dirty="0">
                          <a:solidFill>
                            <a:srgbClr val="000000"/>
                          </a:solidFill>
                          <a:effectLst/>
                          <a:latin typeface="Calibri" panose="020F0502020204030204" pitchFamily="34" charset="0"/>
                        </a:rPr>
                        <a:t>Cross-Referencing Terms In A Lookup Table And Then Acting On The Instructions Provided By The Table Demonstrates Logical Intelligence, Not Interpersonal Intelligence…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58A2FCAC-C65D-41B9-85CC-DC736DD34313}"/>
              </a:ext>
            </a:extLst>
          </p:cNvPr>
          <p:cNvPicPr>
            <a:picLocks noChangeAspect="1"/>
          </p:cNvPicPr>
          <p:nvPr/>
        </p:nvPicPr>
        <p:blipFill>
          <a:blip r:embed="rId2"/>
          <a:stretch>
            <a:fillRect/>
          </a:stretch>
        </p:blipFill>
        <p:spPr>
          <a:xfrm>
            <a:off x="6470248" y="1084885"/>
            <a:ext cx="4178803" cy="4795054"/>
          </a:xfrm>
          <a:prstGeom prst="rect">
            <a:avLst/>
          </a:prstGeom>
        </p:spPr>
      </p:pic>
    </p:spTree>
    <p:extLst>
      <p:ext uri="{BB962C8B-B14F-4D97-AF65-F5344CB8AC3E}">
        <p14:creationId xmlns:p14="http://schemas.microsoft.com/office/powerpoint/2010/main" val="2716091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Intelligence: Intrapersonal…</a:t>
            </a:r>
          </a:p>
        </p:txBody>
      </p:sp>
      <p:sp>
        <p:nvSpPr>
          <p:cNvPr id="3" name="Slide Number Placeholder 2"/>
          <p:cNvSpPr>
            <a:spLocks noGrp="1"/>
          </p:cNvSpPr>
          <p:nvPr>
            <p:ph type="sldNum" sz="quarter" idx="12"/>
          </p:nvPr>
        </p:nvSpPr>
        <p:spPr/>
        <p:txBody>
          <a:bodyPr/>
          <a:lstStyle/>
          <a:p>
            <a:fld id="{121F9196-C982-4B01-9384-55A88EC11B89}" type="slidenum">
              <a:rPr lang="en-US" smtClean="0"/>
              <a:t>28</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968036"/>
              </p:ext>
            </p:extLst>
          </p:nvPr>
        </p:nvGraphicFramePr>
        <p:xfrm>
          <a:off x="599089" y="1344908"/>
          <a:ext cx="10993817" cy="4159045"/>
        </p:xfrm>
        <a:graphic>
          <a:graphicData uri="http://schemas.openxmlformats.org/drawingml/2006/table">
            <a:tbl>
              <a:tblPr/>
              <a:tblGrid>
                <a:gridCol w="1630342">
                  <a:extLst>
                    <a:ext uri="{9D8B030D-6E8A-4147-A177-3AD203B41FA5}">
                      <a16:colId xmlns:a16="http://schemas.microsoft.com/office/drawing/2014/main" val="20000"/>
                    </a:ext>
                  </a:extLst>
                </a:gridCol>
                <a:gridCol w="3018345">
                  <a:extLst>
                    <a:ext uri="{9D8B030D-6E8A-4147-A177-3AD203B41FA5}">
                      <a16:colId xmlns:a16="http://schemas.microsoft.com/office/drawing/2014/main" val="20001"/>
                    </a:ext>
                  </a:extLst>
                </a:gridCol>
                <a:gridCol w="6345130">
                  <a:extLst>
                    <a:ext uri="{9D8B030D-6E8A-4147-A177-3AD203B41FA5}">
                      <a16:colId xmlns:a16="http://schemas.microsoft.com/office/drawing/2014/main" val="20002"/>
                    </a:ext>
                  </a:extLst>
                </a:gridCol>
              </a:tblGrid>
              <a:tr h="833117">
                <a:tc>
                  <a:txBody>
                    <a:bodyPr/>
                    <a:lstStyle/>
                    <a:p>
                      <a:pPr algn="ctr" fontAlgn="ctr"/>
                      <a:r>
                        <a:rPr lang="en-US" sz="2000" b="1" i="0" u="none" strike="noStrike" dirty="0">
                          <a:solidFill>
                            <a:srgbClr val="000000"/>
                          </a:solidFill>
                          <a:effectLst/>
                          <a:latin typeface="Calibri" panose="020F0502020204030204" pitchFamily="34" charset="0"/>
                        </a:rPr>
                        <a:t>Simulation Potential</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Human Tools</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Description</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25928">
                <a:tc>
                  <a:txBody>
                    <a:bodyPr/>
                    <a:lstStyle/>
                    <a:p>
                      <a:pPr algn="ctr" fontAlgn="t"/>
                      <a:r>
                        <a:rPr lang="en-US" sz="2000" b="0" i="0" u="none" strike="noStrike" dirty="0">
                          <a:solidFill>
                            <a:srgbClr val="000000"/>
                          </a:solidFill>
                          <a:effectLst/>
                          <a:latin typeface="Calibri" panose="020F0502020204030204" pitchFamily="34" charset="0"/>
                        </a:rPr>
                        <a:t>None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effectLst/>
                          <a:latin typeface="Calibri" panose="020F0502020204030204" pitchFamily="34" charset="0"/>
                        </a:rPr>
                        <a:t>Books, Creative Materials, Diaries, Privacy, And Time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Looking Inward To Understand One's Own Interests And Then Setting Goals Based On Those Interests Is Currently A Human-only Kind Of Intelligence…</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0" i="0" u="none" strike="noStrike" dirty="0">
                          <a:solidFill>
                            <a:srgbClr val="000000"/>
                          </a:solidFill>
                          <a:effectLst/>
                          <a:latin typeface="Calibri" panose="020F0502020204030204" pitchFamily="34" charset="0"/>
                        </a:rPr>
                        <a:t>As Machines, Computers Have No Desires, Interests, Wants, Or Creative Abilities…An AI Processes Numeric Input Using A Set Of Algorithms And Provides An Output…</a:t>
                      </a:r>
                      <a:r>
                        <a:rPr lang="en-US" sz="2000" b="1" i="1" u="none" strike="noStrike" dirty="0">
                          <a:solidFill>
                            <a:srgbClr val="000000"/>
                          </a:solidFill>
                          <a:effectLst/>
                          <a:latin typeface="Calibri" panose="020F0502020204030204" pitchFamily="34" charset="0"/>
                        </a:rPr>
                        <a:t>It Isn't Aware Of Anything That It Does, Nor Does It Understand Anything That It Does</a:t>
                      </a:r>
                      <a:r>
                        <a:rPr lang="en-US" sz="2000" b="0" i="0" u="none" strike="noStrike" dirty="0">
                          <a:solidFill>
                            <a:srgbClr val="000000"/>
                          </a:solidFill>
                          <a:effectLst/>
                          <a:latin typeface="Calibri" panose="020F0502020204030204" pitchFamily="34" charset="0"/>
                        </a:rPr>
                        <a:t>…</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69822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Intelligence: Linguistic…</a:t>
            </a:r>
          </a:p>
        </p:txBody>
      </p:sp>
      <p:sp>
        <p:nvSpPr>
          <p:cNvPr id="3" name="Slide Number Placeholder 2"/>
          <p:cNvSpPr>
            <a:spLocks noGrp="1"/>
          </p:cNvSpPr>
          <p:nvPr>
            <p:ph type="sldNum" sz="quarter" idx="12"/>
          </p:nvPr>
        </p:nvSpPr>
        <p:spPr/>
        <p:txBody>
          <a:bodyPr/>
          <a:lstStyle/>
          <a:p>
            <a:fld id="{121F9196-C982-4B01-9384-55A88EC11B89}" type="slidenum">
              <a:rPr lang="en-US" smtClean="0"/>
              <a:t>29</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40436577"/>
              </p:ext>
            </p:extLst>
          </p:nvPr>
        </p:nvGraphicFramePr>
        <p:xfrm>
          <a:off x="599090" y="1045029"/>
          <a:ext cx="11102758" cy="4985657"/>
        </p:xfrm>
        <a:graphic>
          <a:graphicData uri="http://schemas.openxmlformats.org/drawingml/2006/table">
            <a:tbl>
              <a:tblPr/>
              <a:tblGrid>
                <a:gridCol w="1651980">
                  <a:extLst>
                    <a:ext uri="{9D8B030D-6E8A-4147-A177-3AD203B41FA5}">
                      <a16:colId xmlns:a16="http://schemas.microsoft.com/office/drawing/2014/main" val="20000"/>
                    </a:ext>
                  </a:extLst>
                </a:gridCol>
                <a:gridCol w="3055293">
                  <a:extLst>
                    <a:ext uri="{9D8B030D-6E8A-4147-A177-3AD203B41FA5}">
                      <a16:colId xmlns:a16="http://schemas.microsoft.com/office/drawing/2014/main" val="20001"/>
                    </a:ext>
                  </a:extLst>
                </a:gridCol>
                <a:gridCol w="6395485">
                  <a:extLst>
                    <a:ext uri="{9D8B030D-6E8A-4147-A177-3AD203B41FA5}">
                      <a16:colId xmlns:a16="http://schemas.microsoft.com/office/drawing/2014/main" val="20002"/>
                    </a:ext>
                  </a:extLst>
                </a:gridCol>
              </a:tblGrid>
              <a:tr h="678358">
                <a:tc>
                  <a:txBody>
                    <a:bodyPr/>
                    <a:lstStyle/>
                    <a:p>
                      <a:pPr algn="ctr" fontAlgn="ctr"/>
                      <a:r>
                        <a:rPr lang="en-US" sz="2000" b="1" i="0" u="none" strike="noStrike" dirty="0">
                          <a:solidFill>
                            <a:srgbClr val="000000"/>
                          </a:solidFill>
                          <a:effectLst/>
                          <a:latin typeface="Calibri" panose="020F0502020204030204" pitchFamily="34" charset="0"/>
                        </a:rPr>
                        <a:t>Simulation Potential</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Human Tools</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Description</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07299">
                <a:tc>
                  <a:txBody>
                    <a:bodyPr/>
                    <a:lstStyle/>
                    <a:p>
                      <a:pPr marL="0" algn="ctr" defTabSz="914400" rtl="0" eaLnBrk="1" fontAlgn="t" latinLnBrk="0" hangingPunct="1"/>
                      <a:r>
                        <a:rPr lang="en-US" sz="2000" b="0" i="0" u="none" strike="noStrike" kern="1200" dirty="0">
                          <a:solidFill>
                            <a:srgbClr val="000000"/>
                          </a:solidFill>
                          <a:effectLst/>
                          <a:latin typeface="Calibri" panose="020F0502020204030204" pitchFamily="34" charset="0"/>
                          <a:ea typeface="+mn-ea"/>
                          <a:cs typeface="+mn-cs"/>
                        </a:rPr>
                        <a:t>Low</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r>
                        <a:rPr lang="en-US" sz="2000" b="0" i="0" u="none" strike="noStrike" kern="1200" dirty="0">
                          <a:solidFill>
                            <a:srgbClr val="000000"/>
                          </a:solidFill>
                          <a:effectLst/>
                          <a:latin typeface="Calibri" panose="020F0502020204030204" pitchFamily="34" charset="0"/>
                          <a:ea typeface="+mn-ea"/>
                          <a:cs typeface="+mn-cs"/>
                        </a:rPr>
                        <a:t>Games, Multimedia, Books, Voice Recorders, And Spoken Words</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l" defTabSz="914400" rtl="0" eaLnBrk="1" fontAlgn="t" latinLnBrk="0" hangingPunct="1"/>
                      <a:r>
                        <a:rPr lang="en-US" sz="2000" b="0" i="0" u="none" strike="noStrike" kern="1200" dirty="0">
                          <a:solidFill>
                            <a:srgbClr val="000000"/>
                          </a:solidFill>
                          <a:effectLst/>
                          <a:latin typeface="Calibri" panose="020F0502020204030204" pitchFamily="34" charset="0"/>
                          <a:ea typeface="+mn-ea"/>
                          <a:cs typeface="+mn-cs"/>
                        </a:rPr>
                        <a:t>Working With Words Is An Essential Tool For Communication…Spoken And Written Information Exchange Is Far Faster Than Any Other Form…This Intelligence Includes Understanding Spoken And Written Input, Managing The Input To Develop An Answer, And Providing An Understandable Answer As Output…In Many Cases, </a:t>
                      </a:r>
                      <a:r>
                        <a:rPr lang="en-US" sz="2000" b="1" i="1" u="none" strike="noStrike" kern="1200" dirty="0">
                          <a:solidFill>
                            <a:srgbClr val="000000"/>
                          </a:solidFill>
                          <a:effectLst/>
                          <a:latin typeface="Calibri" panose="020F0502020204030204" pitchFamily="34" charset="0"/>
                          <a:ea typeface="+mn-ea"/>
                          <a:cs typeface="+mn-cs"/>
                        </a:rPr>
                        <a:t>Computers Can Barely Parse Input Into Keywords, Can't Actually Understand The Request At All, And Output Responses That May Not Be Understandable At All</a:t>
                      </a:r>
                      <a:r>
                        <a:rPr lang="en-US" sz="2000" b="0" i="0" u="none" strike="noStrike" kern="1200" dirty="0">
                          <a:solidFill>
                            <a:srgbClr val="000000"/>
                          </a:solidFill>
                          <a:effectLst/>
                          <a:latin typeface="Calibri" panose="020F0502020204030204" pitchFamily="34" charset="0"/>
                          <a:ea typeface="+mn-ea"/>
                          <a:cs typeface="+mn-cs"/>
                        </a:rPr>
                        <a:t>…In Humans, Spoken And Written Linguistic Intelligence Come From Different Areas Of The Brain Which Means That Even With Humans, Someone Who Has High Written Linguistic Intelligence May Not Have Similarly High Spoken Linguistic Intelligence…</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2247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085-5495-4247-9F1F-428844ED50A8}"/>
              </a:ext>
            </a:extLst>
          </p:cNvPr>
          <p:cNvSpPr>
            <a:spLocks noGrp="1"/>
          </p:cNvSpPr>
          <p:nvPr>
            <p:ph type="title"/>
          </p:nvPr>
        </p:nvSpPr>
        <p:spPr/>
        <p:txBody>
          <a:bodyPr/>
          <a:lstStyle/>
          <a:p>
            <a:r>
              <a:rPr lang="en-US" dirty="0"/>
              <a:t>Oxymoron…</a:t>
            </a:r>
          </a:p>
        </p:txBody>
      </p:sp>
      <p:sp>
        <p:nvSpPr>
          <p:cNvPr id="3" name="Content Placeholder 2">
            <a:extLst>
              <a:ext uri="{FF2B5EF4-FFF2-40B4-BE49-F238E27FC236}">
                <a16:creationId xmlns:a16="http://schemas.microsoft.com/office/drawing/2014/main" id="{B4A911FC-81BC-4119-BCB1-BACC15A8268C}"/>
              </a:ext>
            </a:extLst>
          </p:cNvPr>
          <p:cNvSpPr>
            <a:spLocks noGrp="1"/>
          </p:cNvSpPr>
          <p:nvPr>
            <p:ph idx="1"/>
          </p:nvPr>
        </p:nvSpPr>
        <p:spPr>
          <a:xfrm>
            <a:off x="599090" y="1250066"/>
            <a:ext cx="10993816" cy="4719810"/>
          </a:xfrm>
        </p:spPr>
        <p:txBody>
          <a:bodyPr/>
          <a:lstStyle/>
          <a:p>
            <a:r>
              <a:rPr lang="en-US" dirty="0"/>
              <a:t>A Combination of Contradictory or Incongruous Words…</a:t>
            </a:r>
          </a:p>
          <a:p>
            <a:r>
              <a:rPr lang="en-US" dirty="0"/>
              <a:t>Something That Is Made Up of Contradictory or Incongruous Elements…</a:t>
            </a:r>
          </a:p>
        </p:txBody>
      </p:sp>
      <p:sp>
        <p:nvSpPr>
          <p:cNvPr id="4" name="Slide Number Placeholder 3"/>
          <p:cNvSpPr>
            <a:spLocks noGrp="1"/>
          </p:cNvSpPr>
          <p:nvPr>
            <p:ph type="sldNum" sz="quarter" idx="12"/>
          </p:nvPr>
        </p:nvSpPr>
        <p:spPr/>
        <p:txBody>
          <a:bodyPr/>
          <a:lstStyle/>
          <a:p>
            <a:fld id="{121F9196-C982-4B01-9384-55A88EC11B89}" type="slidenum">
              <a:rPr lang="en-US" smtClean="0"/>
              <a:t>3</a:t>
            </a:fld>
            <a:endParaRPr lang="en-US" dirty="0"/>
          </a:p>
        </p:txBody>
      </p:sp>
    </p:spTree>
    <p:extLst>
      <p:ext uri="{BB962C8B-B14F-4D97-AF65-F5344CB8AC3E}">
        <p14:creationId xmlns:p14="http://schemas.microsoft.com/office/powerpoint/2010/main" val="158184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Categories of Intelligence: Logical-Mathematical…</a:t>
            </a:r>
          </a:p>
        </p:txBody>
      </p:sp>
      <p:sp>
        <p:nvSpPr>
          <p:cNvPr id="3" name="Slide Number Placeholder 2"/>
          <p:cNvSpPr>
            <a:spLocks noGrp="1"/>
          </p:cNvSpPr>
          <p:nvPr>
            <p:ph type="sldNum" sz="quarter" idx="12"/>
          </p:nvPr>
        </p:nvSpPr>
        <p:spPr/>
        <p:txBody>
          <a:bodyPr/>
          <a:lstStyle/>
          <a:p>
            <a:fld id="{121F9196-C982-4B01-9384-55A88EC11B89}" type="slidenum">
              <a:rPr lang="en-US" smtClean="0"/>
              <a:t>30</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4186059"/>
              </p:ext>
            </p:extLst>
          </p:nvPr>
        </p:nvGraphicFramePr>
        <p:xfrm>
          <a:off x="771972" y="1305077"/>
          <a:ext cx="10820934" cy="4181324"/>
        </p:xfrm>
        <a:graphic>
          <a:graphicData uri="http://schemas.openxmlformats.org/drawingml/2006/table">
            <a:tbl>
              <a:tblPr/>
              <a:tblGrid>
                <a:gridCol w="1604704">
                  <a:extLst>
                    <a:ext uri="{9D8B030D-6E8A-4147-A177-3AD203B41FA5}">
                      <a16:colId xmlns:a16="http://schemas.microsoft.com/office/drawing/2014/main" val="20000"/>
                    </a:ext>
                  </a:extLst>
                </a:gridCol>
                <a:gridCol w="2970880">
                  <a:extLst>
                    <a:ext uri="{9D8B030D-6E8A-4147-A177-3AD203B41FA5}">
                      <a16:colId xmlns:a16="http://schemas.microsoft.com/office/drawing/2014/main" val="20001"/>
                    </a:ext>
                  </a:extLst>
                </a:gridCol>
                <a:gridCol w="6245350">
                  <a:extLst>
                    <a:ext uri="{9D8B030D-6E8A-4147-A177-3AD203B41FA5}">
                      <a16:colId xmlns:a16="http://schemas.microsoft.com/office/drawing/2014/main" val="20002"/>
                    </a:ext>
                  </a:extLst>
                </a:gridCol>
              </a:tblGrid>
              <a:tr h="849615">
                <a:tc>
                  <a:txBody>
                    <a:bodyPr/>
                    <a:lstStyle/>
                    <a:p>
                      <a:pPr algn="ctr" fontAlgn="ctr"/>
                      <a:r>
                        <a:rPr lang="en-US" sz="2000" b="1" i="0" u="none" strike="noStrike" dirty="0">
                          <a:solidFill>
                            <a:srgbClr val="000000"/>
                          </a:solidFill>
                          <a:effectLst/>
                          <a:latin typeface="Calibri" panose="020F0502020204030204" pitchFamily="34" charset="0"/>
                        </a:rPr>
                        <a:t>Simulation Potential</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Human Tools</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000" b="1" i="0" u="none" strike="noStrike" dirty="0">
                          <a:solidFill>
                            <a:srgbClr val="000000"/>
                          </a:solidFill>
                          <a:effectLst/>
                          <a:latin typeface="Calibri" panose="020F0502020204030204" pitchFamily="34" charset="0"/>
                        </a:rPr>
                        <a:t>Description</a:t>
                      </a:r>
                    </a:p>
                  </a:txBody>
                  <a:tcPr marL="1760" marR="1760" marT="176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31709">
                <a:tc>
                  <a:txBody>
                    <a:bodyPr/>
                    <a:lstStyle/>
                    <a:p>
                      <a:pPr algn="ctr" fontAlgn="t"/>
                      <a:r>
                        <a:rPr lang="en-US" sz="2000" b="0" i="0" u="none" strike="noStrike" dirty="0">
                          <a:solidFill>
                            <a:srgbClr val="000000"/>
                          </a:solidFill>
                          <a:effectLst/>
                          <a:latin typeface="Calibri" panose="020F0502020204030204" pitchFamily="34" charset="0"/>
                        </a:rPr>
                        <a:t>High</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n-US" sz="2000" b="0" i="0" u="none" strike="noStrike" dirty="0">
                          <a:solidFill>
                            <a:srgbClr val="000000"/>
                          </a:solidFill>
                          <a:effectLst/>
                          <a:latin typeface="Calibri" panose="020F0502020204030204" pitchFamily="34" charset="0"/>
                        </a:rPr>
                        <a:t>Logic Games, Investigations, Mysteries, And Brain Teasers</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2000" b="0" i="0" u="none" strike="noStrike" dirty="0">
                          <a:solidFill>
                            <a:srgbClr val="000000"/>
                          </a:solidFill>
                          <a:effectLst/>
                          <a:latin typeface="Calibri" panose="020F0502020204030204" pitchFamily="34" charset="0"/>
                        </a:rPr>
                        <a:t>Calculating A Result, Performing Comparisons, Exploring Patterns, And Considering Relationships Are All Areas In Which Computers Currently Excel…</a:t>
                      </a:r>
                    </a:p>
                    <a:p>
                      <a:pPr algn="l" fontAlgn="t"/>
                      <a:endParaRPr lang="en-US" sz="2000" b="0" i="0" u="none" strike="noStrike" dirty="0">
                        <a:solidFill>
                          <a:srgbClr val="000000"/>
                        </a:solidFill>
                        <a:effectLst/>
                        <a:latin typeface="Calibri" panose="020F0502020204030204" pitchFamily="34" charset="0"/>
                      </a:endParaRPr>
                    </a:p>
                    <a:p>
                      <a:pPr algn="l" fontAlgn="t"/>
                      <a:r>
                        <a:rPr lang="en-US" sz="2000" b="0" i="0" u="none" strike="noStrike" dirty="0">
                          <a:solidFill>
                            <a:srgbClr val="000000"/>
                          </a:solidFill>
                          <a:effectLst/>
                          <a:latin typeface="Calibri" panose="020F0502020204030204" pitchFamily="34" charset="0"/>
                        </a:rPr>
                        <a:t>When You See A Computer Beat A Human On A Game Show, </a:t>
                      </a:r>
                      <a:r>
                        <a:rPr lang="en-US" sz="2000" b="1" i="1" u="none" strike="noStrike" dirty="0">
                          <a:solidFill>
                            <a:srgbClr val="000000"/>
                          </a:solidFill>
                          <a:effectLst/>
                          <a:latin typeface="Calibri" panose="020F0502020204030204" pitchFamily="34" charset="0"/>
                        </a:rPr>
                        <a:t>This Is The Only Form Of Intelligence That You're Actually Seeing</a:t>
                      </a:r>
                      <a:r>
                        <a:rPr lang="en-US" sz="2000" b="0" i="0" u="none" strike="noStrike" dirty="0">
                          <a:solidFill>
                            <a:srgbClr val="000000"/>
                          </a:solidFill>
                          <a:effectLst/>
                          <a:latin typeface="Calibri" panose="020F0502020204030204" pitchFamily="34" charset="0"/>
                        </a:rPr>
                        <a:t>, Out Of Seven…Yes, You Might See Small Bits Of Other Kinds Of Intelligence, But This Is The Focus…Basing An Assessment Of Human Versus Computer Intelligence On Just One Area Isn't A Good Idea…</a:t>
                      </a:r>
                    </a:p>
                  </a:txBody>
                  <a:tcPr marT="176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53597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 ISN’T AI?...</a:t>
            </a:r>
          </a:p>
        </p:txBody>
      </p:sp>
      <p:sp>
        <p:nvSpPr>
          <p:cNvPr id="3" name="Content Placeholder 2"/>
          <p:cNvSpPr>
            <a:spLocks noGrp="1"/>
          </p:cNvSpPr>
          <p:nvPr>
            <p:ph idx="1"/>
          </p:nvPr>
        </p:nvSpPr>
        <p:spPr>
          <a:xfrm>
            <a:off x="599090" y="1219201"/>
            <a:ext cx="10993816" cy="4750676"/>
          </a:xfrm>
        </p:spPr>
        <p:txBody>
          <a:bodyPr>
            <a:normAutofit/>
          </a:bodyPr>
          <a:lstStyle/>
          <a:p>
            <a:pPr>
              <a:lnSpc>
                <a:spcPct val="110000"/>
              </a:lnSpc>
            </a:pPr>
            <a:r>
              <a:rPr lang="en-US" dirty="0"/>
              <a:t>ARTIFICIAL Intelligence Has Nothing to Do with HUMAN Intelligence…</a:t>
            </a:r>
          </a:p>
          <a:p>
            <a:pPr>
              <a:lnSpc>
                <a:spcPct val="110000"/>
              </a:lnSpc>
            </a:pPr>
            <a:r>
              <a:rPr lang="en-US" dirty="0"/>
              <a:t>So While Some AI Is Modeled To SIMULATE Human Intelligence, That Is What It Is: A Simulation…</a:t>
            </a:r>
          </a:p>
          <a:p>
            <a:pPr>
              <a:lnSpc>
                <a:spcPct val="110000"/>
              </a:lnSpc>
            </a:pPr>
            <a:r>
              <a:rPr lang="en-US" dirty="0"/>
              <a:t>Human Thought Involves a Blend of Goal Seeking, Data Processing Used To Achieve That Goal, And Data Acquisition Used To Better Understand The Goal…</a:t>
            </a:r>
          </a:p>
          <a:p>
            <a:pPr>
              <a:lnSpc>
                <a:spcPct val="110000"/>
              </a:lnSpc>
            </a:pPr>
            <a:r>
              <a:rPr lang="en-US" dirty="0"/>
              <a:t>AI Relies On Algorithms To Achieve A Result That May Or May Not Have Anything To Do With Human Goals Or Methods Of Achieving Those Goals…</a:t>
            </a:r>
          </a:p>
          <a:p>
            <a:pPr>
              <a:lnSpc>
                <a:spcPct val="110000"/>
              </a:lnSpc>
            </a:pPr>
            <a:r>
              <a:rPr lang="en-US" dirty="0"/>
              <a:t>HUMAN Thought Process Is NOT RATIONAL Thought Process…</a:t>
            </a:r>
          </a:p>
        </p:txBody>
      </p:sp>
      <p:sp>
        <p:nvSpPr>
          <p:cNvPr id="4" name="Slide Number Placeholder 3"/>
          <p:cNvSpPr>
            <a:spLocks noGrp="1"/>
          </p:cNvSpPr>
          <p:nvPr>
            <p:ph type="sldNum" sz="quarter" idx="12"/>
          </p:nvPr>
        </p:nvSpPr>
        <p:spPr/>
        <p:txBody>
          <a:bodyPr/>
          <a:lstStyle/>
          <a:p>
            <a:fld id="{121F9196-C982-4B01-9384-55A88EC11B89}" type="slidenum">
              <a:rPr lang="en-US" smtClean="0"/>
              <a:t>31</a:t>
            </a:fld>
            <a:endParaRPr lang="en-US" dirty="0"/>
          </a:p>
        </p:txBody>
      </p:sp>
    </p:spTree>
    <p:extLst>
      <p:ext uri="{BB962C8B-B14F-4D97-AF65-F5344CB8AC3E}">
        <p14:creationId xmlns:p14="http://schemas.microsoft.com/office/powerpoint/2010/main" val="2891919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8859" y="-156282"/>
            <a:ext cx="8911687" cy="1280890"/>
          </a:xfrm>
        </p:spPr>
        <p:txBody>
          <a:bodyPr/>
          <a:lstStyle/>
          <a:p>
            <a:r>
              <a:rPr lang="en-US" dirty="0"/>
              <a:t>Human Versus Rational Thought Processes…</a:t>
            </a:r>
          </a:p>
        </p:txBody>
      </p:sp>
      <p:sp>
        <p:nvSpPr>
          <p:cNvPr id="3" name="Content Placeholder 2"/>
          <p:cNvSpPr>
            <a:spLocks noGrp="1"/>
          </p:cNvSpPr>
          <p:nvPr>
            <p:ph idx="1"/>
          </p:nvPr>
        </p:nvSpPr>
        <p:spPr>
          <a:xfrm>
            <a:off x="599090" y="1124608"/>
            <a:ext cx="10993816" cy="4623049"/>
          </a:xfrm>
        </p:spPr>
        <p:txBody>
          <a:bodyPr>
            <a:normAutofit fontScale="85000" lnSpcReduction="10000"/>
          </a:bodyPr>
          <a:lstStyle/>
          <a:p>
            <a:pPr>
              <a:lnSpc>
                <a:spcPct val="120000"/>
              </a:lnSpc>
            </a:pPr>
            <a:r>
              <a:rPr lang="en-US" sz="3000" dirty="0"/>
              <a:t>Human Thought Processes Differ From Rational Thought Processes In Their Outcome… </a:t>
            </a:r>
          </a:p>
          <a:p>
            <a:pPr>
              <a:lnSpc>
                <a:spcPct val="120000"/>
              </a:lnSpc>
            </a:pPr>
            <a:r>
              <a:rPr lang="en-US" sz="3000" dirty="0"/>
              <a:t>A Process Is Rational If It Always Does The Right Thing Based On The Current Information, Given An Ideal Performance Measure…</a:t>
            </a:r>
          </a:p>
          <a:p>
            <a:pPr>
              <a:lnSpc>
                <a:spcPct val="120000"/>
              </a:lnSpc>
            </a:pPr>
            <a:r>
              <a:rPr lang="en-US" sz="3000" dirty="0"/>
              <a:t>Rational Processes Go By “The Book”…And Assumes That “The Book” Is Actually Correct!...</a:t>
            </a:r>
          </a:p>
          <a:p>
            <a:pPr>
              <a:lnSpc>
                <a:spcPct val="120000"/>
              </a:lnSpc>
            </a:pPr>
            <a:r>
              <a:rPr lang="en-US" sz="3000" dirty="0"/>
              <a:t>Human Thought Processes Involve Instinct, Intuition, And Other Variables That Don't Necessarily Reflect “The Book” And May Not Even Consider The Existing Data…</a:t>
            </a:r>
            <a:endParaRPr lang="en-US" sz="2600" dirty="0"/>
          </a:p>
        </p:txBody>
      </p:sp>
      <p:sp>
        <p:nvSpPr>
          <p:cNvPr id="4" name="Slide Number Placeholder 3"/>
          <p:cNvSpPr>
            <a:spLocks noGrp="1"/>
          </p:cNvSpPr>
          <p:nvPr>
            <p:ph type="sldNum" sz="quarter" idx="12"/>
          </p:nvPr>
        </p:nvSpPr>
        <p:spPr/>
        <p:txBody>
          <a:bodyPr/>
          <a:lstStyle/>
          <a:p>
            <a:fld id="{121F9196-C982-4B01-9384-55A88EC11B89}" type="slidenum">
              <a:rPr lang="en-US" smtClean="0"/>
              <a:t>32</a:t>
            </a:fld>
            <a:endParaRPr lang="en-US" dirty="0"/>
          </a:p>
        </p:txBody>
      </p:sp>
    </p:spTree>
    <p:extLst>
      <p:ext uri="{BB962C8B-B14F-4D97-AF65-F5344CB8AC3E}">
        <p14:creationId xmlns:p14="http://schemas.microsoft.com/office/powerpoint/2010/main" val="3704712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Example – Driving a Car…</a:t>
            </a:r>
          </a:p>
        </p:txBody>
      </p:sp>
      <p:sp>
        <p:nvSpPr>
          <p:cNvPr id="3" name="Content Placeholder 2"/>
          <p:cNvSpPr>
            <a:spLocks noGrp="1"/>
          </p:cNvSpPr>
          <p:nvPr>
            <p:ph idx="1"/>
          </p:nvPr>
        </p:nvSpPr>
        <p:spPr>
          <a:xfrm>
            <a:off x="599090" y="1327759"/>
            <a:ext cx="10993816" cy="4419898"/>
          </a:xfrm>
        </p:spPr>
        <p:txBody>
          <a:bodyPr>
            <a:normAutofit/>
          </a:bodyPr>
          <a:lstStyle/>
          <a:p>
            <a:pPr>
              <a:lnSpc>
                <a:spcPct val="120000"/>
              </a:lnSpc>
            </a:pPr>
            <a:r>
              <a:rPr lang="en-US" sz="3000" b="1" dirty="0"/>
              <a:t>Rational: </a:t>
            </a:r>
            <a:r>
              <a:rPr lang="en-US" sz="3000" dirty="0"/>
              <a:t>Everyone</a:t>
            </a:r>
            <a:r>
              <a:rPr lang="en-US" sz="3000" b="1" dirty="0"/>
              <a:t> Always</a:t>
            </a:r>
            <a:r>
              <a:rPr lang="en-US" sz="3000" dirty="0"/>
              <a:t> Follow the Laws </a:t>
            </a:r>
            <a:r>
              <a:rPr lang="en-US" sz="3000" b="1" dirty="0"/>
              <a:t>PRECISELY</a:t>
            </a:r>
            <a:r>
              <a:rPr lang="en-US" sz="3000" dirty="0"/>
              <a:t>…</a:t>
            </a:r>
          </a:p>
          <a:p>
            <a:pPr>
              <a:lnSpc>
                <a:spcPct val="120000"/>
              </a:lnSpc>
            </a:pPr>
            <a:r>
              <a:rPr lang="en-US" sz="3000" b="1" dirty="0"/>
              <a:t>Human: </a:t>
            </a:r>
            <a:r>
              <a:rPr lang="en-US" sz="3000" dirty="0"/>
              <a:t>Everyone Always Follow the Laws PRECISELY…Sort Of…</a:t>
            </a:r>
          </a:p>
          <a:p>
            <a:pPr>
              <a:lnSpc>
                <a:spcPct val="120000"/>
              </a:lnSpc>
            </a:pPr>
            <a:r>
              <a:rPr lang="en-US" sz="3000" dirty="0"/>
              <a:t>All Drivers Do NOT Follow the Laws Precisely….</a:t>
            </a:r>
          </a:p>
          <a:p>
            <a:pPr>
              <a:lnSpc>
                <a:spcPct val="120000"/>
              </a:lnSpc>
            </a:pPr>
            <a:r>
              <a:rPr lang="en-US" sz="3000" dirty="0"/>
              <a:t>A Self-Driving Car Needs to Act HUMANLY…NOT Rationally…</a:t>
            </a:r>
            <a:endParaRPr lang="en-US" dirty="0"/>
          </a:p>
          <a:p>
            <a:pPr>
              <a:lnSpc>
                <a:spcPct val="120000"/>
              </a:lnSpc>
            </a:pPr>
            <a:r>
              <a:rPr lang="en-US" sz="3000" dirty="0"/>
              <a:t>WAZE Anyone?!...</a:t>
            </a:r>
          </a:p>
        </p:txBody>
      </p:sp>
      <p:sp>
        <p:nvSpPr>
          <p:cNvPr id="4" name="Slide Number Placeholder 3"/>
          <p:cNvSpPr>
            <a:spLocks noGrp="1"/>
          </p:cNvSpPr>
          <p:nvPr>
            <p:ph type="sldNum" sz="quarter" idx="12"/>
          </p:nvPr>
        </p:nvSpPr>
        <p:spPr/>
        <p:txBody>
          <a:bodyPr/>
          <a:lstStyle/>
          <a:p>
            <a:fld id="{121F9196-C982-4B01-9384-55A88EC11B89}" type="slidenum">
              <a:rPr lang="en-US" smtClean="0"/>
              <a:t>33</a:t>
            </a:fld>
            <a:endParaRPr lang="en-US" dirty="0"/>
          </a:p>
        </p:txBody>
      </p:sp>
    </p:spTree>
    <p:extLst>
      <p:ext uri="{BB962C8B-B14F-4D97-AF65-F5344CB8AC3E}">
        <p14:creationId xmlns:p14="http://schemas.microsoft.com/office/powerpoint/2010/main" val="3493023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338F-0FA8-4C5F-936D-3AB5AE4FEFE6}"/>
              </a:ext>
            </a:extLst>
          </p:cNvPr>
          <p:cNvSpPr>
            <a:spLocks noGrp="1"/>
          </p:cNvSpPr>
          <p:nvPr>
            <p:ph type="title"/>
          </p:nvPr>
        </p:nvSpPr>
        <p:spPr/>
        <p:txBody>
          <a:bodyPr/>
          <a:lstStyle/>
          <a:p>
            <a:r>
              <a:rPr lang="en-US" dirty="0"/>
              <a:t>Tic-Tac-Toe Anyone?...</a:t>
            </a:r>
          </a:p>
        </p:txBody>
      </p:sp>
      <p:sp>
        <p:nvSpPr>
          <p:cNvPr id="3" name="Content Placeholder 2">
            <a:extLst>
              <a:ext uri="{FF2B5EF4-FFF2-40B4-BE49-F238E27FC236}">
                <a16:creationId xmlns:a16="http://schemas.microsoft.com/office/drawing/2014/main" id="{EA453C9C-98D9-4421-9494-8A1D4BE42045}"/>
              </a:ext>
            </a:extLst>
          </p:cNvPr>
          <p:cNvSpPr>
            <a:spLocks noGrp="1"/>
          </p:cNvSpPr>
          <p:nvPr>
            <p:ph idx="1"/>
          </p:nvPr>
        </p:nvSpPr>
        <p:spPr>
          <a:xfrm>
            <a:off x="599090" y="1124603"/>
            <a:ext cx="5653365" cy="4928949"/>
          </a:xfrm>
          <a:ln w="12700">
            <a:solidFill>
              <a:schemeClr val="tx1"/>
            </a:solidFill>
          </a:ln>
        </p:spPr>
        <p:txBody>
          <a:bodyPr>
            <a:normAutofit fontScale="40000" lnSpcReduction="20000"/>
          </a:bodyPr>
          <a:lstStyle/>
          <a:p>
            <a:pPr marL="0" indent="0">
              <a:buNone/>
            </a:pPr>
            <a:endParaRPr lang="en-US" sz="2900" dirty="0"/>
          </a:p>
          <a:p>
            <a:pPr marL="0" indent="0">
              <a:buNone/>
            </a:pPr>
            <a:r>
              <a:rPr lang="en-US" sz="2900" dirty="0" err="1"/>
              <a:t>def</a:t>
            </a:r>
            <a:r>
              <a:rPr lang="en-US" sz="2900" dirty="0"/>
              <a:t> computer_move(board, computer, human):</a:t>
            </a:r>
          </a:p>
          <a:p>
            <a:pPr marL="0" indent="0">
              <a:buNone/>
            </a:pPr>
            <a:r>
              <a:rPr lang="en-US" sz="2900" dirty="0"/>
              <a:t>    """Make computer move."""</a:t>
            </a:r>
          </a:p>
          <a:p>
            <a:pPr marL="0" indent="0">
              <a:buNone/>
            </a:pPr>
            <a:r>
              <a:rPr lang="en-US" sz="2900" dirty="0"/>
              <a:t>    # make a copy to work with since function will be changing list</a:t>
            </a:r>
          </a:p>
          <a:p>
            <a:pPr marL="0" indent="0">
              <a:buNone/>
            </a:pPr>
            <a:r>
              <a:rPr lang="en-US" sz="2900" dirty="0"/>
              <a:t>    board = board[:]</a:t>
            </a:r>
          </a:p>
          <a:p>
            <a:pPr marL="0" indent="0">
              <a:buNone/>
            </a:pPr>
            <a:r>
              <a:rPr lang="en-US" sz="2900" dirty="0"/>
              <a:t>    # the best positions to have, in order</a:t>
            </a:r>
          </a:p>
          <a:p>
            <a:pPr marL="0" indent="0">
              <a:buNone/>
            </a:pPr>
            <a:r>
              <a:rPr lang="en-US" sz="2900" dirty="0"/>
              <a:t>    BEST_MOVES = (4, 0, 2, 6, 8, 1, 3, 5, 7)</a:t>
            </a:r>
          </a:p>
          <a:p>
            <a:pPr marL="0" indent="0">
              <a:buNone/>
            </a:pPr>
            <a:r>
              <a:rPr lang="en-US" sz="2900" dirty="0"/>
              <a:t>    print("I shall take square number", end=" ")</a:t>
            </a:r>
          </a:p>
          <a:p>
            <a:pPr marL="0" indent="0">
              <a:buNone/>
            </a:pPr>
            <a:r>
              <a:rPr lang="en-US" sz="2900" dirty="0"/>
              <a:t>    </a:t>
            </a:r>
          </a:p>
          <a:p>
            <a:pPr marL="0" indent="0">
              <a:buNone/>
            </a:pPr>
            <a:r>
              <a:rPr lang="en-US" sz="2900" dirty="0"/>
              <a:t>    # if computer can win, take that move</a:t>
            </a:r>
          </a:p>
          <a:p>
            <a:pPr marL="0" indent="0">
              <a:buNone/>
            </a:pPr>
            <a:r>
              <a:rPr lang="en-US" sz="2900" dirty="0"/>
              <a:t>    for move in legal_moves(board):</a:t>
            </a:r>
          </a:p>
          <a:p>
            <a:pPr marL="0" indent="0">
              <a:buNone/>
            </a:pPr>
            <a:r>
              <a:rPr lang="en-US" sz="2900" dirty="0"/>
              <a:t>        board[move] = computer</a:t>
            </a:r>
          </a:p>
          <a:p>
            <a:pPr marL="0" indent="0">
              <a:buNone/>
            </a:pPr>
            <a:r>
              <a:rPr lang="en-US" sz="2900" dirty="0"/>
              <a:t>        if winner(board) == computer:</a:t>
            </a:r>
          </a:p>
          <a:p>
            <a:pPr marL="0" indent="0">
              <a:buNone/>
            </a:pPr>
            <a:r>
              <a:rPr lang="en-US" sz="2900" dirty="0"/>
              <a:t>            print(move)</a:t>
            </a:r>
          </a:p>
          <a:p>
            <a:pPr marL="0" indent="0">
              <a:buNone/>
            </a:pPr>
            <a:r>
              <a:rPr lang="en-US" sz="2900" dirty="0"/>
              <a:t>            return move</a:t>
            </a:r>
          </a:p>
          <a:p>
            <a:pPr marL="0" indent="0">
              <a:buNone/>
            </a:pPr>
            <a:r>
              <a:rPr lang="en-US" sz="2900" dirty="0"/>
              <a:t>        # done checking this move, undo it</a:t>
            </a:r>
          </a:p>
          <a:p>
            <a:pPr marL="0" indent="0">
              <a:buNone/>
            </a:pPr>
            <a:r>
              <a:rPr lang="en-US" sz="2900" dirty="0"/>
              <a:t>        board[move] = EMPTY</a:t>
            </a:r>
            <a:endParaRPr lang="en-US" dirty="0"/>
          </a:p>
        </p:txBody>
      </p:sp>
      <p:sp>
        <p:nvSpPr>
          <p:cNvPr id="5" name="Slide Number Placeholder 4"/>
          <p:cNvSpPr>
            <a:spLocks noGrp="1"/>
          </p:cNvSpPr>
          <p:nvPr>
            <p:ph type="sldNum" sz="quarter" idx="12"/>
          </p:nvPr>
        </p:nvSpPr>
        <p:spPr/>
        <p:txBody>
          <a:bodyPr/>
          <a:lstStyle/>
          <a:p>
            <a:fld id="{121F9196-C982-4B01-9384-55A88EC11B89}" type="slidenum">
              <a:rPr lang="en-US" smtClean="0"/>
              <a:t>34</a:t>
            </a:fld>
            <a:endParaRPr lang="en-US" dirty="0"/>
          </a:p>
        </p:txBody>
      </p:sp>
      <p:sp>
        <p:nvSpPr>
          <p:cNvPr id="4" name="Content Placeholder 2">
            <a:extLst>
              <a:ext uri="{FF2B5EF4-FFF2-40B4-BE49-F238E27FC236}">
                <a16:creationId xmlns:a16="http://schemas.microsoft.com/office/drawing/2014/main" id="{D2AAE531-8516-43C7-9BFE-FD58F6C0058B}"/>
              </a:ext>
            </a:extLst>
          </p:cNvPr>
          <p:cNvSpPr txBox="1">
            <a:spLocks/>
          </p:cNvSpPr>
          <p:nvPr/>
        </p:nvSpPr>
        <p:spPr>
          <a:xfrm>
            <a:off x="6252455" y="1124604"/>
            <a:ext cx="5482540" cy="4928950"/>
          </a:xfrm>
          <a:prstGeom prst="rect">
            <a:avLst/>
          </a:prstGeom>
          <a:ln w="12700">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buNone/>
            </a:pPr>
            <a:r>
              <a:rPr lang="en-US" sz="1800" dirty="0"/>
              <a:t># if human can win, block that move</a:t>
            </a:r>
          </a:p>
          <a:p>
            <a:pPr marL="0" indent="0">
              <a:buNone/>
            </a:pPr>
            <a:r>
              <a:rPr lang="en-US" sz="1800" dirty="0"/>
              <a:t>    for move in legal_moves(board):</a:t>
            </a:r>
          </a:p>
          <a:p>
            <a:pPr marL="0" indent="0">
              <a:buNone/>
            </a:pPr>
            <a:r>
              <a:rPr lang="en-US" sz="1800" dirty="0"/>
              <a:t>        board[move] = human</a:t>
            </a:r>
          </a:p>
          <a:p>
            <a:pPr marL="0" indent="0">
              <a:buNone/>
            </a:pPr>
            <a:r>
              <a:rPr lang="en-US" sz="1800" dirty="0"/>
              <a:t>        if winner(board) == human:</a:t>
            </a:r>
          </a:p>
          <a:p>
            <a:pPr marL="0" indent="0">
              <a:buNone/>
            </a:pPr>
            <a:r>
              <a:rPr lang="en-US" sz="1800" dirty="0"/>
              <a:t>            print(move)</a:t>
            </a:r>
          </a:p>
          <a:p>
            <a:pPr marL="0" indent="0">
              <a:buNone/>
            </a:pPr>
            <a:r>
              <a:rPr lang="en-US" sz="1800" dirty="0"/>
              <a:t>            return move</a:t>
            </a:r>
          </a:p>
          <a:p>
            <a:pPr marL="0" indent="0">
              <a:buNone/>
            </a:pPr>
            <a:r>
              <a:rPr lang="en-US" sz="1800" dirty="0"/>
              <a:t>        # done checking this move, undo it</a:t>
            </a:r>
          </a:p>
          <a:p>
            <a:pPr marL="0" indent="0">
              <a:buNone/>
            </a:pPr>
            <a:r>
              <a:rPr lang="en-US" sz="1800" dirty="0"/>
              <a:t>        board[move] = EMPTY</a:t>
            </a:r>
          </a:p>
          <a:p>
            <a:pPr marL="0" indent="0">
              <a:buNone/>
            </a:pPr>
            <a:endParaRPr lang="en-US" sz="1800" dirty="0"/>
          </a:p>
          <a:p>
            <a:pPr marL="0" indent="0">
              <a:buNone/>
            </a:pPr>
            <a:r>
              <a:rPr lang="en-US" sz="1800" dirty="0"/>
              <a:t># since no one can win on next move, pick best open square</a:t>
            </a:r>
          </a:p>
          <a:p>
            <a:pPr marL="0" indent="0">
              <a:buNone/>
            </a:pPr>
            <a:r>
              <a:rPr lang="en-US" sz="1800" dirty="0"/>
              <a:t>    for move in BEST_MOVES:</a:t>
            </a:r>
          </a:p>
          <a:p>
            <a:pPr marL="0" indent="0">
              <a:buNone/>
            </a:pPr>
            <a:r>
              <a:rPr lang="en-US" sz="1800" dirty="0"/>
              <a:t>        if move in legal_moves(board):</a:t>
            </a:r>
          </a:p>
          <a:p>
            <a:pPr marL="0" indent="0">
              <a:buNone/>
            </a:pPr>
            <a:r>
              <a:rPr lang="en-US" sz="1800" dirty="0"/>
              <a:t>            print(move)</a:t>
            </a:r>
          </a:p>
          <a:p>
            <a:pPr marL="0" indent="0">
              <a:buNone/>
            </a:pPr>
            <a:r>
              <a:rPr lang="en-US" sz="1800" dirty="0"/>
              <a:t>            return move</a:t>
            </a:r>
          </a:p>
          <a:p>
            <a:endParaRPr lang="en-US" dirty="0"/>
          </a:p>
        </p:txBody>
      </p:sp>
    </p:spTree>
    <p:extLst>
      <p:ext uri="{BB962C8B-B14F-4D97-AF65-F5344CB8AC3E}">
        <p14:creationId xmlns:p14="http://schemas.microsoft.com/office/powerpoint/2010/main" val="1175657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of Relationships…</a:t>
            </a:r>
          </a:p>
        </p:txBody>
      </p:sp>
      <p:sp>
        <p:nvSpPr>
          <p:cNvPr id="3" name="Content Placeholder 2"/>
          <p:cNvSpPr>
            <a:spLocks noGrp="1"/>
          </p:cNvSpPr>
          <p:nvPr>
            <p:ph idx="1"/>
          </p:nvPr>
        </p:nvSpPr>
        <p:spPr>
          <a:xfrm>
            <a:off x="599090" y="1431758"/>
            <a:ext cx="10993816" cy="4538118"/>
          </a:xfrm>
        </p:spPr>
        <p:txBody>
          <a:bodyPr>
            <a:normAutofit/>
          </a:bodyPr>
          <a:lstStyle/>
          <a:p>
            <a:pPr marL="0" indent="0">
              <a:buNone/>
            </a:pPr>
            <a:r>
              <a:rPr lang="en-US" dirty="0"/>
              <a:t>dog (</a:t>
            </a:r>
            <a:r>
              <a:rPr lang="en-US" dirty="0" err="1"/>
              <a:t>fido</a:t>
            </a:r>
            <a:r>
              <a:rPr lang="en-US" dirty="0"/>
              <a:t>).			FACT</a:t>
            </a:r>
          </a:p>
          <a:p>
            <a:pPr marL="0" indent="0">
              <a:buNone/>
            </a:pPr>
            <a:r>
              <a:rPr lang="en-US" dirty="0"/>
              <a:t>cat (</a:t>
            </a:r>
            <a:r>
              <a:rPr lang="en-US" dirty="0" err="1"/>
              <a:t>felix</a:t>
            </a:r>
            <a:r>
              <a:rPr lang="en-US" dirty="0"/>
              <a:t>).			FACT</a:t>
            </a:r>
          </a:p>
          <a:p>
            <a:pPr marL="0" indent="0">
              <a:buNone/>
            </a:pPr>
            <a:r>
              <a:rPr lang="en-US" dirty="0"/>
              <a:t>animal(X) :- dog(X).	RULE: “X” Is an Animal If “X” Is a Dog…</a:t>
            </a:r>
          </a:p>
          <a:p>
            <a:pPr marL="0" indent="0">
              <a:buNone/>
            </a:pPr>
            <a:endParaRPr lang="en-US" dirty="0"/>
          </a:p>
          <a:p>
            <a:pPr marL="0" indent="0">
              <a:buNone/>
            </a:pPr>
            <a:r>
              <a:rPr lang="en-US" dirty="0"/>
              <a:t>?- animal(</a:t>
            </a:r>
            <a:r>
              <a:rPr lang="en-US" dirty="0" err="1"/>
              <a:t>fido</a:t>
            </a:r>
            <a:r>
              <a:rPr lang="en-US" dirty="0"/>
              <a:t>).</a:t>
            </a:r>
          </a:p>
          <a:p>
            <a:pPr marL="0" indent="0">
              <a:buNone/>
            </a:pPr>
            <a:r>
              <a:rPr lang="en-US" dirty="0"/>
              <a:t>true.</a:t>
            </a:r>
          </a:p>
          <a:p>
            <a:pPr marL="0" indent="0">
              <a:buNone/>
            </a:pPr>
            <a:endParaRPr lang="en-US" dirty="0"/>
          </a:p>
          <a:p>
            <a:pPr marL="0" indent="0">
              <a:buNone/>
            </a:pPr>
            <a:r>
              <a:rPr lang="en-US" dirty="0"/>
              <a:t>?-animal(</a:t>
            </a:r>
            <a:r>
              <a:rPr lang="en-US" dirty="0" err="1"/>
              <a:t>felix</a:t>
            </a:r>
            <a:r>
              <a:rPr lang="en-US" dirty="0"/>
              <a:t>)</a:t>
            </a:r>
          </a:p>
          <a:p>
            <a:pPr marL="0" indent="0">
              <a:buNone/>
            </a:pPr>
            <a:r>
              <a:rPr lang="en-US" dirty="0"/>
              <a:t>false.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21F9196-C982-4B01-9384-55A88EC11B89}" type="slidenum">
              <a:rPr lang="en-US" smtClean="0"/>
              <a:t>35</a:t>
            </a:fld>
            <a:endParaRPr lang="en-US" dirty="0"/>
          </a:p>
        </p:txBody>
      </p:sp>
    </p:spTree>
    <p:extLst>
      <p:ext uri="{BB962C8B-B14F-4D97-AF65-F5344CB8AC3E}">
        <p14:creationId xmlns:p14="http://schemas.microsoft.com/office/powerpoint/2010/main" val="4148087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B5A8-1BAD-4EC2-A508-4D03F105FE3E}"/>
              </a:ext>
            </a:extLst>
          </p:cNvPr>
          <p:cNvSpPr>
            <a:spLocks noGrp="1"/>
          </p:cNvSpPr>
          <p:nvPr>
            <p:ph type="title"/>
          </p:nvPr>
        </p:nvSpPr>
        <p:spPr/>
        <p:txBody>
          <a:bodyPr/>
          <a:lstStyle/>
          <a:p>
            <a:r>
              <a:rPr lang="en-US" b="1" dirty="0">
                <a:latin typeface="+mn-lt"/>
              </a:rPr>
              <a:t>Rational Agents...</a:t>
            </a:r>
          </a:p>
        </p:txBody>
      </p:sp>
      <p:sp>
        <p:nvSpPr>
          <p:cNvPr id="3" name="Content Placeholder 2">
            <a:extLst>
              <a:ext uri="{FF2B5EF4-FFF2-40B4-BE49-F238E27FC236}">
                <a16:creationId xmlns:a16="http://schemas.microsoft.com/office/drawing/2014/main" id="{CB9F61D1-4B26-4C71-959E-965ED59854D8}"/>
              </a:ext>
            </a:extLst>
          </p:cNvPr>
          <p:cNvSpPr>
            <a:spLocks noGrp="1"/>
          </p:cNvSpPr>
          <p:nvPr>
            <p:ph idx="1"/>
          </p:nvPr>
        </p:nvSpPr>
        <p:spPr>
          <a:xfrm>
            <a:off x="599090" y="1354015"/>
            <a:ext cx="10993816" cy="4615861"/>
          </a:xfrm>
        </p:spPr>
        <p:txBody>
          <a:bodyPr/>
          <a:lstStyle/>
          <a:p>
            <a:pPr>
              <a:lnSpc>
                <a:spcPct val="100000"/>
              </a:lnSpc>
            </a:pPr>
            <a:r>
              <a:rPr lang="en-US" dirty="0"/>
              <a:t>An Agent Is An Entity That Perceives And Acts…</a:t>
            </a:r>
          </a:p>
          <a:p>
            <a:pPr>
              <a:lnSpc>
                <a:spcPct val="100000"/>
              </a:lnSpc>
            </a:pPr>
            <a:r>
              <a:rPr lang="en-US" dirty="0"/>
              <a:t>This Course Is Really About Rational Agents…</a:t>
            </a:r>
          </a:p>
          <a:p>
            <a:pPr>
              <a:lnSpc>
                <a:spcPct val="100000"/>
              </a:lnSpc>
            </a:pPr>
            <a:r>
              <a:rPr lang="en-US" dirty="0"/>
              <a:t>An Agent Is A Function That Converts History To Actions…</a:t>
            </a:r>
          </a:p>
          <a:p>
            <a:pPr>
              <a:lnSpc>
                <a:spcPct val="100000"/>
              </a:lnSpc>
            </a:pPr>
            <a:r>
              <a:rPr lang="en-US" dirty="0"/>
              <a:t>For Any Given Class Of Environments And Tasks, We Seek The Agent (Or Class Of Agents) With The Best Performance…</a:t>
            </a:r>
          </a:p>
        </p:txBody>
      </p:sp>
      <p:sp>
        <p:nvSpPr>
          <p:cNvPr id="4" name="Slide Number Placeholder 3"/>
          <p:cNvSpPr>
            <a:spLocks noGrp="1"/>
          </p:cNvSpPr>
          <p:nvPr>
            <p:ph type="sldNum" sz="quarter" idx="12"/>
          </p:nvPr>
        </p:nvSpPr>
        <p:spPr/>
        <p:txBody>
          <a:bodyPr/>
          <a:lstStyle/>
          <a:p>
            <a:fld id="{121F9196-C982-4B01-9384-55A88EC11B89}" type="slidenum">
              <a:rPr lang="en-US" smtClean="0"/>
              <a:t>36</a:t>
            </a:fld>
            <a:endParaRPr lang="en-US" dirty="0"/>
          </a:p>
        </p:txBody>
      </p:sp>
    </p:spTree>
    <p:extLst>
      <p:ext uri="{BB962C8B-B14F-4D97-AF65-F5344CB8AC3E}">
        <p14:creationId xmlns:p14="http://schemas.microsoft.com/office/powerpoint/2010/main" val="788426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D2FC-AF1A-4A3C-8E82-9F4E74D50C78}"/>
              </a:ext>
            </a:extLst>
          </p:cNvPr>
          <p:cNvSpPr>
            <a:spLocks noGrp="1"/>
          </p:cNvSpPr>
          <p:nvPr>
            <p:ph type="title"/>
          </p:nvPr>
        </p:nvSpPr>
        <p:spPr/>
        <p:txBody>
          <a:bodyPr/>
          <a:lstStyle/>
          <a:p>
            <a:r>
              <a:rPr lang="en-US" b="1" dirty="0">
                <a:latin typeface="+mn-lt"/>
              </a:rPr>
              <a:t>So What Is AI?…</a:t>
            </a:r>
          </a:p>
        </p:txBody>
      </p:sp>
      <p:sp>
        <p:nvSpPr>
          <p:cNvPr id="3" name="Content Placeholder 2">
            <a:extLst>
              <a:ext uri="{FF2B5EF4-FFF2-40B4-BE49-F238E27FC236}">
                <a16:creationId xmlns:a16="http://schemas.microsoft.com/office/drawing/2014/main" id="{402A2BBE-86A9-4C69-BF92-A6E116AEA93A}"/>
              </a:ext>
            </a:extLst>
          </p:cNvPr>
          <p:cNvSpPr>
            <a:spLocks noGrp="1"/>
          </p:cNvSpPr>
          <p:nvPr>
            <p:ph idx="1"/>
          </p:nvPr>
        </p:nvSpPr>
        <p:spPr>
          <a:xfrm>
            <a:off x="599090" y="1642188"/>
            <a:ext cx="10993816" cy="4327688"/>
          </a:xfrm>
        </p:spPr>
        <p:txBody>
          <a:bodyPr>
            <a:normAutofit/>
          </a:bodyPr>
          <a:lstStyle/>
          <a:p>
            <a:pPr>
              <a:lnSpc>
                <a:spcPct val="100000"/>
              </a:lnSpc>
            </a:pPr>
            <a:r>
              <a:rPr lang="en-US" sz="4000" dirty="0"/>
              <a:t>Categorize AI Systems Four Ways:</a:t>
            </a:r>
          </a:p>
          <a:p>
            <a:pPr lvl="1">
              <a:lnSpc>
                <a:spcPct val="100000"/>
              </a:lnSpc>
            </a:pPr>
            <a:r>
              <a:rPr lang="en-US" sz="3600" dirty="0"/>
              <a:t>Systems That THINK Like Humans…</a:t>
            </a:r>
          </a:p>
          <a:p>
            <a:pPr lvl="1">
              <a:lnSpc>
                <a:spcPct val="100000"/>
              </a:lnSpc>
            </a:pPr>
            <a:r>
              <a:rPr lang="en-US" sz="3600" dirty="0"/>
              <a:t>Systems That Think RATIONALLY…</a:t>
            </a:r>
          </a:p>
          <a:p>
            <a:pPr lvl="1">
              <a:lnSpc>
                <a:spcPct val="100000"/>
              </a:lnSpc>
            </a:pPr>
            <a:r>
              <a:rPr lang="en-US" sz="3600" dirty="0"/>
              <a:t>Systems That ACT Like Humans…</a:t>
            </a:r>
          </a:p>
          <a:p>
            <a:pPr lvl="1">
              <a:lnSpc>
                <a:spcPct val="100000"/>
              </a:lnSpc>
            </a:pPr>
            <a:r>
              <a:rPr lang="en-US" sz="3600" dirty="0"/>
              <a:t>Systems That Act RATIONALLY…</a:t>
            </a:r>
          </a:p>
        </p:txBody>
      </p:sp>
      <p:sp>
        <p:nvSpPr>
          <p:cNvPr id="4" name="Slide Number Placeholder 3"/>
          <p:cNvSpPr>
            <a:spLocks noGrp="1"/>
          </p:cNvSpPr>
          <p:nvPr>
            <p:ph type="sldNum" sz="quarter" idx="12"/>
          </p:nvPr>
        </p:nvSpPr>
        <p:spPr/>
        <p:txBody>
          <a:bodyPr/>
          <a:lstStyle/>
          <a:p>
            <a:fld id="{121F9196-C982-4B01-9384-55A88EC11B89}" type="slidenum">
              <a:rPr lang="en-US" smtClean="0"/>
              <a:t>37</a:t>
            </a:fld>
            <a:endParaRPr lang="en-US" dirty="0"/>
          </a:p>
        </p:txBody>
      </p:sp>
    </p:spTree>
    <p:extLst>
      <p:ext uri="{BB962C8B-B14F-4D97-AF65-F5344CB8AC3E}">
        <p14:creationId xmlns:p14="http://schemas.microsoft.com/office/powerpoint/2010/main" val="1320400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48A9-37C3-4C64-B666-65D7D4173B21}"/>
              </a:ext>
            </a:extLst>
          </p:cNvPr>
          <p:cNvSpPr>
            <a:spLocks noGrp="1"/>
          </p:cNvSpPr>
          <p:nvPr>
            <p:ph type="title"/>
          </p:nvPr>
        </p:nvSpPr>
        <p:spPr/>
        <p:txBody>
          <a:bodyPr/>
          <a:lstStyle/>
          <a:p>
            <a:r>
              <a:rPr lang="en-US" b="1" dirty="0"/>
              <a:t>ACTING Humanly: The Turing Test...</a:t>
            </a:r>
          </a:p>
        </p:txBody>
      </p:sp>
      <p:sp>
        <p:nvSpPr>
          <p:cNvPr id="3" name="Content Placeholder 2">
            <a:extLst>
              <a:ext uri="{FF2B5EF4-FFF2-40B4-BE49-F238E27FC236}">
                <a16:creationId xmlns:a16="http://schemas.microsoft.com/office/drawing/2014/main" id="{B8B9B78B-521E-4B61-A8A4-5A372D5DD5FF}"/>
              </a:ext>
            </a:extLst>
          </p:cNvPr>
          <p:cNvSpPr>
            <a:spLocks noGrp="1"/>
          </p:cNvSpPr>
          <p:nvPr>
            <p:ph idx="1"/>
          </p:nvPr>
        </p:nvSpPr>
        <p:spPr>
          <a:xfrm>
            <a:off x="599090" y="1259174"/>
            <a:ext cx="10993816" cy="4710702"/>
          </a:xfrm>
        </p:spPr>
        <p:txBody>
          <a:bodyPr>
            <a:normAutofit/>
          </a:bodyPr>
          <a:lstStyle/>
          <a:p>
            <a:r>
              <a:rPr lang="en-US" sz="3200" dirty="0"/>
              <a:t>Turing (1950) “Computing Machinery And Intelligence”… </a:t>
            </a:r>
          </a:p>
          <a:p>
            <a:pPr lvl="1"/>
            <a:r>
              <a:rPr lang="en-US" sz="2800" dirty="0"/>
              <a:t>“Can Machines Think?”…</a:t>
            </a:r>
          </a:p>
          <a:p>
            <a:pPr lvl="1"/>
            <a:r>
              <a:rPr lang="en-US" sz="2800" dirty="0"/>
              <a:t>“Can Machines Behave Intelligently?”…</a:t>
            </a:r>
          </a:p>
          <a:p>
            <a:r>
              <a:rPr lang="en-US" sz="3200" dirty="0"/>
              <a:t>Operational Test For Intelligent Behavior: The Imitation Game…</a:t>
            </a:r>
          </a:p>
        </p:txBody>
      </p:sp>
      <p:sp>
        <p:nvSpPr>
          <p:cNvPr id="5" name="Slide Number Placeholder 4"/>
          <p:cNvSpPr>
            <a:spLocks noGrp="1"/>
          </p:cNvSpPr>
          <p:nvPr>
            <p:ph type="sldNum" sz="quarter" idx="12"/>
          </p:nvPr>
        </p:nvSpPr>
        <p:spPr/>
        <p:txBody>
          <a:bodyPr/>
          <a:lstStyle/>
          <a:p>
            <a:fld id="{121F9196-C982-4B01-9384-55A88EC11B89}" type="slidenum">
              <a:rPr lang="en-US" smtClean="0"/>
              <a:t>38</a:t>
            </a:fld>
            <a:endParaRPr lang="en-US" dirty="0"/>
          </a:p>
        </p:txBody>
      </p:sp>
      <p:pic>
        <p:nvPicPr>
          <p:cNvPr id="4" name="Picture 3"/>
          <p:cNvPicPr>
            <a:picLocks noChangeAspect="1"/>
          </p:cNvPicPr>
          <p:nvPr/>
        </p:nvPicPr>
        <p:blipFill rotWithShape="1">
          <a:blip r:embed="rId2"/>
          <a:srcRect l="19795" t="32787" r="24754" b="37267"/>
          <a:stretch/>
        </p:blipFill>
        <p:spPr>
          <a:xfrm>
            <a:off x="4555206" y="4105084"/>
            <a:ext cx="6760564" cy="2053652"/>
          </a:xfrm>
          <a:prstGeom prst="rect">
            <a:avLst/>
          </a:prstGeom>
        </p:spPr>
      </p:pic>
    </p:spTree>
    <p:extLst>
      <p:ext uri="{BB962C8B-B14F-4D97-AF65-F5344CB8AC3E}">
        <p14:creationId xmlns:p14="http://schemas.microsoft.com/office/powerpoint/2010/main" val="328683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48A9-37C3-4C64-B666-65D7D4173B21}"/>
              </a:ext>
            </a:extLst>
          </p:cNvPr>
          <p:cNvSpPr>
            <a:spLocks noGrp="1"/>
          </p:cNvSpPr>
          <p:nvPr>
            <p:ph type="title"/>
          </p:nvPr>
        </p:nvSpPr>
        <p:spPr>
          <a:xfrm>
            <a:off x="2347391" y="65310"/>
            <a:ext cx="8911687" cy="1280890"/>
          </a:xfrm>
        </p:spPr>
        <p:txBody>
          <a:bodyPr/>
          <a:lstStyle/>
          <a:p>
            <a:r>
              <a:rPr lang="en-US" b="1" dirty="0"/>
              <a:t>ACTING Humanly: After The Turing Test...</a:t>
            </a:r>
          </a:p>
        </p:txBody>
      </p:sp>
      <p:sp>
        <p:nvSpPr>
          <p:cNvPr id="3" name="Content Placeholder 2">
            <a:extLst>
              <a:ext uri="{FF2B5EF4-FFF2-40B4-BE49-F238E27FC236}">
                <a16:creationId xmlns:a16="http://schemas.microsoft.com/office/drawing/2014/main" id="{B8B9B78B-521E-4B61-A8A4-5A372D5DD5FF}"/>
              </a:ext>
            </a:extLst>
          </p:cNvPr>
          <p:cNvSpPr>
            <a:spLocks noGrp="1"/>
          </p:cNvSpPr>
          <p:nvPr>
            <p:ph idx="1"/>
          </p:nvPr>
        </p:nvSpPr>
        <p:spPr>
          <a:xfrm>
            <a:off x="599090" y="1175195"/>
            <a:ext cx="10993816" cy="4710702"/>
          </a:xfrm>
        </p:spPr>
        <p:txBody>
          <a:bodyPr>
            <a:normAutofit fontScale="92500" lnSpcReduction="20000"/>
          </a:bodyPr>
          <a:lstStyle/>
          <a:p>
            <a:pPr>
              <a:lnSpc>
                <a:spcPct val="120000"/>
              </a:lnSpc>
            </a:pPr>
            <a:r>
              <a:rPr lang="en-US" sz="2400" dirty="0"/>
              <a:t>The Turing Test Is Best Reflected When There Is No Physical Contact And You Cannot Tell The Difference Between The Computer And A Human…</a:t>
            </a:r>
          </a:p>
          <a:p>
            <a:pPr>
              <a:lnSpc>
                <a:spcPct val="120000"/>
              </a:lnSpc>
            </a:pPr>
            <a:r>
              <a:rPr lang="en-US" sz="2400" dirty="0"/>
              <a:t>The Newer, Total Turing Test Does Include Physical Contact In The Form Of “Perceptual Ability Interrogation”, Meaning The Computer Must Employ Both Computer Vision And Robotics To Succeed…</a:t>
            </a:r>
          </a:p>
          <a:p>
            <a:pPr>
              <a:lnSpc>
                <a:spcPct val="120000"/>
              </a:lnSpc>
            </a:pPr>
            <a:r>
              <a:rPr lang="en-US" sz="2400" dirty="0"/>
              <a:t>Modern Techniques Include The Idea Of Achieving The Goal Rather Than Mimicking Humans Completely…More of an </a:t>
            </a:r>
            <a:r>
              <a:rPr lang="en-US" sz="2400" b="1" i="1" dirty="0"/>
              <a:t>“Object Oriented” </a:t>
            </a:r>
            <a:r>
              <a:rPr lang="en-US" sz="2400" dirty="0"/>
              <a:t>Approach…</a:t>
            </a:r>
          </a:p>
          <a:p>
            <a:pPr>
              <a:lnSpc>
                <a:spcPct val="120000"/>
              </a:lnSpc>
            </a:pPr>
            <a:r>
              <a:rPr lang="en-US" sz="2400" dirty="0"/>
              <a:t>For Example:</a:t>
            </a:r>
          </a:p>
          <a:p>
            <a:pPr lvl="1">
              <a:lnSpc>
                <a:spcPct val="120000"/>
              </a:lnSpc>
            </a:pPr>
            <a:r>
              <a:rPr lang="en-US" sz="1800" dirty="0"/>
              <a:t>The Wright Brothers Didn't Succeed In Creating An Airplane By Precisely Copying The Flight Of Birds…Rather, The Birds Provided Ideas That Led To Aerodynamics That Eventually Led To Human Flight…</a:t>
            </a:r>
          </a:p>
          <a:p>
            <a:pPr lvl="1">
              <a:lnSpc>
                <a:spcPct val="120000"/>
              </a:lnSpc>
            </a:pPr>
            <a:r>
              <a:rPr lang="en-US" sz="1800" dirty="0"/>
              <a:t>The Goal Is To Fly…Both Birds And Humans Achieve This Goal, But They Use Different Approaches…</a:t>
            </a:r>
          </a:p>
        </p:txBody>
      </p:sp>
      <p:sp>
        <p:nvSpPr>
          <p:cNvPr id="4" name="Slide Number Placeholder 3"/>
          <p:cNvSpPr>
            <a:spLocks noGrp="1"/>
          </p:cNvSpPr>
          <p:nvPr>
            <p:ph type="sldNum" sz="quarter" idx="12"/>
          </p:nvPr>
        </p:nvSpPr>
        <p:spPr/>
        <p:txBody>
          <a:bodyPr/>
          <a:lstStyle/>
          <a:p>
            <a:fld id="{121F9196-C982-4B01-9384-55A88EC11B89}" type="slidenum">
              <a:rPr lang="en-US" smtClean="0"/>
              <a:t>39</a:t>
            </a:fld>
            <a:endParaRPr lang="en-US" dirty="0"/>
          </a:p>
        </p:txBody>
      </p:sp>
    </p:spTree>
    <p:extLst>
      <p:ext uri="{BB962C8B-B14F-4D97-AF65-F5344CB8AC3E}">
        <p14:creationId xmlns:p14="http://schemas.microsoft.com/office/powerpoint/2010/main" val="59816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085-5495-4247-9F1F-428844ED50A8}"/>
              </a:ext>
            </a:extLst>
          </p:cNvPr>
          <p:cNvSpPr>
            <a:spLocks noGrp="1"/>
          </p:cNvSpPr>
          <p:nvPr>
            <p:ph type="title"/>
          </p:nvPr>
        </p:nvSpPr>
        <p:spPr/>
        <p:txBody>
          <a:bodyPr/>
          <a:lstStyle/>
          <a:p>
            <a:r>
              <a:rPr lang="en-US" dirty="0"/>
              <a:t>Oxymoron…</a:t>
            </a:r>
          </a:p>
        </p:txBody>
      </p:sp>
      <p:sp>
        <p:nvSpPr>
          <p:cNvPr id="3" name="Content Placeholder 2">
            <a:extLst>
              <a:ext uri="{FF2B5EF4-FFF2-40B4-BE49-F238E27FC236}">
                <a16:creationId xmlns:a16="http://schemas.microsoft.com/office/drawing/2014/main" id="{B4A911FC-81BC-4119-BCB1-BACC15A8268C}"/>
              </a:ext>
            </a:extLst>
          </p:cNvPr>
          <p:cNvSpPr>
            <a:spLocks noGrp="1"/>
          </p:cNvSpPr>
          <p:nvPr>
            <p:ph idx="1"/>
          </p:nvPr>
        </p:nvSpPr>
        <p:spPr>
          <a:xfrm>
            <a:off x="599090" y="1250066"/>
            <a:ext cx="10993816" cy="4719810"/>
          </a:xfrm>
        </p:spPr>
        <p:txBody>
          <a:bodyPr/>
          <a:lstStyle/>
          <a:p>
            <a:r>
              <a:rPr lang="en-US" dirty="0"/>
              <a:t>A Combination of Contradictory or Incongruous Words…</a:t>
            </a:r>
          </a:p>
          <a:p>
            <a:r>
              <a:rPr lang="en-US" dirty="0"/>
              <a:t>Something That Is Made Up of Contradictory or Incongruous Elements…</a:t>
            </a:r>
          </a:p>
          <a:p>
            <a:r>
              <a:rPr lang="en-US" dirty="0"/>
              <a:t>For Example:</a:t>
            </a:r>
          </a:p>
          <a:p>
            <a:pPr lvl="1"/>
            <a:r>
              <a:rPr lang="en-US" dirty="0"/>
              <a:t>Jumbo Shrimp…</a:t>
            </a:r>
            <a:endParaRPr lang="en-US" sz="4000" b="1" i="1" dirty="0"/>
          </a:p>
        </p:txBody>
      </p:sp>
      <p:sp>
        <p:nvSpPr>
          <p:cNvPr id="4" name="Slide Number Placeholder 3"/>
          <p:cNvSpPr>
            <a:spLocks noGrp="1"/>
          </p:cNvSpPr>
          <p:nvPr>
            <p:ph type="sldNum" sz="quarter" idx="12"/>
          </p:nvPr>
        </p:nvSpPr>
        <p:spPr/>
        <p:txBody>
          <a:bodyPr/>
          <a:lstStyle/>
          <a:p>
            <a:fld id="{121F9196-C982-4B01-9384-55A88EC11B89}" type="slidenum">
              <a:rPr lang="en-US" smtClean="0"/>
              <a:t>4</a:t>
            </a:fld>
            <a:endParaRPr lang="en-US" dirty="0"/>
          </a:p>
        </p:txBody>
      </p:sp>
    </p:spTree>
    <p:extLst>
      <p:ext uri="{BB962C8B-B14F-4D97-AF65-F5344CB8AC3E}">
        <p14:creationId xmlns:p14="http://schemas.microsoft.com/office/powerpoint/2010/main" val="411392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48A9-37C3-4C64-B666-65D7D4173B21}"/>
              </a:ext>
            </a:extLst>
          </p:cNvPr>
          <p:cNvSpPr>
            <a:spLocks noGrp="1"/>
          </p:cNvSpPr>
          <p:nvPr>
            <p:ph type="title"/>
          </p:nvPr>
        </p:nvSpPr>
        <p:spPr>
          <a:xfrm>
            <a:off x="1710268" y="247678"/>
            <a:ext cx="9675812" cy="793722"/>
          </a:xfrm>
        </p:spPr>
        <p:txBody>
          <a:bodyPr/>
          <a:lstStyle/>
          <a:p>
            <a:r>
              <a:rPr lang="en-US" b="1" dirty="0"/>
              <a:t>THINKING Humanly: Cognitive Science...</a:t>
            </a:r>
          </a:p>
        </p:txBody>
      </p:sp>
      <p:sp>
        <p:nvSpPr>
          <p:cNvPr id="3" name="Content Placeholder 2">
            <a:extLst>
              <a:ext uri="{FF2B5EF4-FFF2-40B4-BE49-F238E27FC236}">
                <a16:creationId xmlns:a16="http://schemas.microsoft.com/office/drawing/2014/main" id="{B8B9B78B-521E-4B61-A8A4-5A372D5DD5FF}"/>
              </a:ext>
            </a:extLst>
          </p:cNvPr>
          <p:cNvSpPr>
            <a:spLocks noGrp="1"/>
          </p:cNvSpPr>
          <p:nvPr>
            <p:ph idx="1"/>
          </p:nvPr>
        </p:nvSpPr>
        <p:spPr>
          <a:xfrm>
            <a:off x="599090" y="1124608"/>
            <a:ext cx="10993816" cy="4845269"/>
          </a:xfrm>
        </p:spPr>
        <p:txBody>
          <a:bodyPr>
            <a:normAutofit fontScale="70000" lnSpcReduction="20000"/>
          </a:bodyPr>
          <a:lstStyle/>
          <a:p>
            <a:pPr>
              <a:lnSpc>
                <a:spcPct val="120000"/>
              </a:lnSpc>
            </a:pPr>
            <a:r>
              <a:rPr lang="en-US" sz="2400" dirty="0"/>
              <a:t>Performs Tasks That Require Intelligence (Not Rote Procedures) From A Human To Succeed…</a:t>
            </a:r>
          </a:p>
          <a:p>
            <a:pPr>
              <a:lnSpc>
                <a:spcPct val="120000"/>
              </a:lnSpc>
            </a:pPr>
            <a:r>
              <a:rPr lang="en-US" sz="2400" dirty="0"/>
              <a:t>To Determine Whether A Program Thinks Like A Human, Need Some Cognitive Method Of Determining How Humans Think…</a:t>
            </a:r>
          </a:p>
          <a:p>
            <a:pPr lvl="1">
              <a:lnSpc>
                <a:spcPct val="120000"/>
              </a:lnSpc>
            </a:pPr>
            <a:r>
              <a:rPr lang="en-US" sz="2000" b="1" dirty="0"/>
              <a:t>Introspection: </a:t>
            </a:r>
            <a:r>
              <a:rPr lang="en-US" sz="2000" dirty="0"/>
              <a:t>Detecting And Documenting Techniques Used To Achieve Goals By Monitoring One's Own Thought Processes…</a:t>
            </a:r>
          </a:p>
          <a:p>
            <a:pPr lvl="1">
              <a:lnSpc>
                <a:spcPct val="120000"/>
              </a:lnSpc>
            </a:pPr>
            <a:r>
              <a:rPr lang="en-US" sz="2000" b="1" dirty="0"/>
              <a:t>Psychological Testing: </a:t>
            </a:r>
            <a:r>
              <a:rPr lang="en-US" sz="2000" dirty="0"/>
              <a:t>Observing A Person's Behavior…Adding It To A Database Of Similar Behaviors From Other Persons Given A Similar Set Of Circumstances, Goals, Resources, And Environmental Conditions…</a:t>
            </a:r>
          </a:p>
          <a:p>
            <a:pPr lvl="1">
              <a:lnSpc>
                <a:spcPct val="120000"/>
              </a:lnSpc>
            </a:pPr>
            <a:r>
              <a:rPr lang="en-US" sz="2000" b="1" dirty="0"/>
              <a:t>Brain Imaging: </a:t>
            </a:r>
            <a:r>
              <a:rPr lang="en-US" sz="2000" dirty="0"/>
              <a:t>Monitoring Brain Activity Directly Through Various Mechanical Means…</a:t>
            </a:r>
          </a:p>
          <a:p>
            <a:pPr>
              <a:lnSpc>
                <a:spcPct val="120000"/>
              </a:lnSpc>
            </a:pPr>
            <a:r>
              <a:rPr lang="en-US" sz="2400" dirty="0"/>
              <a:t>After Creating A Model, You Can Write A Program That </a:t>
            </a:r>
            <a:r>
              <a:rPr lang="en-US" sz="2400" b="1" i="1" dirty="0"/>
              <a:t>SIMULATES</a:t>
            </a:r>
            <a:r>
              <a:rPr lang="en-US" sz="2400" dirty="0"/>
              <a:t> The Model….</a:t>
            </a:r>
          </a:p>
          <a:p>
            <a:pPr>
              <a:lnSpc>
                <a:spcPct val="120000"/>
              </a:lnSpc>
            </a:pPr>
            <a:r>
              <a:rPr lang="en-US" sz="2400" dirty="0"/>
              <a:t>Given The Amount Of Variability Among Human Thought Processes And The Difficulty Of Accurately Representing These Thought Processes As Part Of A Program, The Results Are Experimental At Best… </a:t>
            </a:r>
          </a:p>
          <a:p>
            <a:pPr>
              <a:lnSpc>
                <a:spcPct val="120000"/>
              </a:lnSpc>
            </a:pPr>
            <a:r>
              <a:rPr lang="en-US" sz="2400" dirty="0"/>
              <a:t>This Category Of Thinking Humanly Is Often Used In Psychology And Other Fields In Which Modeling The Human Thought Process To Create Realistic Simulations Is Essential…</a:t>
            </a:r>
          </a:p>
        </p:txBody>
      </p:sp>
      <p:sp>
        <p:nvSpPr>
          <p:cNvPr id="4" name="Slide Number Placeholder 3"/>
          <p:cNvSpPr>
            <a:spLocks noGrp="1"/>
          </p:cNvSpPr>
          <p:nvPr>
            <p:ph type="sldNum" sz="quarter" idx="12"/>
          </p:nvPr>
        </p:nvSpPr>
        <p:spPr/>
        <p:txBody>
          <a:bodyPr/>
          <a:lstStyle/>
          <a:p>
            <a:fld id="{121F9196-C982-4B01-9384-55A88EC11B89}" type="slidenum">
              <a:rPr lang="en-US" smtClean="0"/>
              <a:t>40</a:t>
            </a:fld>
            <a:endParaRPr lang="en-US" dirty="0"/>
          </a:p>
        </p:txBody>
      </p:sp>
    </p:spTree>
    <p:extLst>
      <p:ext uri="{BB962C8B-B14F-4D97-AF65-F5344CB8AC3E}">
        <p14:creationId xmlns:p14="http://schemas.microsoft.com/office/powerpoint/2010/main" val="233507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48A9-37C3-4C64-B666-65D7D4173B21}"/>
              </a:ext>
            </a:extLst>
          </p:cNvPr>
          <p:cNvSpPr>
            <a:spLocks noGrp="1"/>
          </p:cNvSpPr>
          <p:nvPr>
            <p:ph type="title"/>
          </p:nvPr>
        </p:nvSpPr>
        <p:spPr/>
        <p:txBody>
          <a:bodyPr/>
          <a:lstStyle/>
          <a:p>
            <a:r>
              <a:rPr lang="en-US" b="1" dirty="0"/>
              <a:t>Thinking RATIONALLY : Laws of Thought...</a:t>
            </a:r>
          </a:p>
        </p:txBody>
      </p:sp>
      <p:sp>
        <p:nvSpPr>
          <p:cNvPr id="3" name="Content Placeholder 2">
            <a:extLst>
              <a:ext uri="{FF2B5EF4-FFF2-40B4-BE49-F238E27FC236}">
                <a16:creationId xmlns:a16="http://schemas.microsoft.com/office/drawing/2014/main" id="{B8B9B78B-521E-4B61-A8A4-5A372D5DD5FF}"/>
              </a:ext>
            </a:extLst>
          </p:cNvPr>
          <p:cNvSpPr>
            <a:spLocks noGrp="1"/>
          </p:cNvSpPr>
          <p:nvPr>
            <p:ph idx="1"/>
          </p:nvPr>
        </p:nvSpPr>
        <p:spPr>
          <a:xfrm>
            <a:off x="599090" y="1250302"/>
            <a:ext cx="10993816" cy="4758611"/>
          </a:xfrm>
        </p:spPr>
        <p:txBody>
          <a:bodyPr>
            <a:normAutofit/>
          </a:bodyPr>
          <a:lstStyle/>
          <a:p>
            <a:pPr>
              <a:lnSpc>
                <a:spcPct val="120000"/>
              </a:lnSpc>
            </a:pPr>
            <a:r>
              <a:rPr lang="en-US" dirty="0"/>
              <a:t>Normative (Or Prescriptive) Rather Than Descriptive…</a:t>
            </a:r>
          </a:p>
          <a:p>
            <a:pPr>
              <a:lnSpc>
                <a:spcPct val="120000"/>
              </a:lnSpc>
            </a:pPr>
            <a:r>
              <a:rPr lang="en-US" dirty="0"/>
              <a:t>Creation of Guidelines That Describe </a:t>
            </a:r>
            <a:r>
              <a:rPr lang="en-US" b="1" i="1" dirty="0"/>
              <a:t>TYPICAL</a:t>
            </a:r>
            <a:r>
              <a:rPr lang="en-US" dirty="0"/>
              <a:t> Human Behavior…</a:t>
            </a:r>
          </a:p>
          <a:p>
            <a:pPr>
              <a:lnSpc>
                <a:spcPct val="120000"/>
              </a:lnSpc>
            </a:pPr>
            <a:r>
              <a:rPr lang="en-US" dirty="0"/>
              <a:t>Creation of Guidelines As To How To Interact With An Environment Based On The Data At Hand…</a:t>
            </a:r>
          </a:p>
          <a:p>
            <a:pPr>
              <a:lnSpc>
                <a:spcPct val="120000"/>
              </a:lnSpc>
            </a:pPr>
            <a:r>
              <a:rPr lang="en-US" dirty="0"/>
              <a:t>Goal Of This Approach Is To Solve Problems </a:t>
            </a:r>
            <a:r>
              <a:rPr lang="en-US" b="1" i="1" dirty="0"/>
              <a:t>LOGICALLY</a:t>
            </a:r>
            <a:r>
              <a:rPr lang="en-US" dirty="0"/>
              <a:t>, When Possible….However, Not All Intelligent Behavior is Mediated by Logical Deliberation…</a:t>
            </a:r>
          </a:p>
          <a:p>
            <a:pPr>
              <a:lnSpc>
                <a:spcPct val="120000"/>
              </a:lnSpc>
            </a:pPr>
            <a:r>
              <a:rPr lang="en-US" dirty="0"/>
              <a:t>This Approach Would Enable The Creation Of A </a:t>
            </a:r>
            <a:r>
              <a:rPr lang="en-US" b="1" i="1" dirty="0"/>
              <a:t>Baseline</a:t>
            </a:r>
            <a:r>
              <a:rPr lang="en-US" dirty="0"/>
              <a:t> Technique For Solving A Problem, Which Would Then Be Modified To Actually Solve The Problem…That Is, Solving A Problem In Principle Is Often Different From Solving It In Practice...</a:t>
            </a:r>
          </a:p>
        </p:txBody>
      </p:sp>
      <p:sp>
        <p:nvSpPr>
          <p:cNvPr id="4" name="Slide Number Placeholder 3"/>
          <p:cNvSpPr>
            <a:spLocks noGrp="1"/>
          </p:cNvSpPr>
          <p:nvPr>
            <p:ph type="sldNum" sz="quarter" idx="12"/>
          </p:nvPr>
        </p:nvSpPr>
        <p:spPr/>
        <p:txBody>
          <a:bodyPr/>
          <a:lstStyle/>
          <a:p>
            <a:fld id="{121F9196-C982-4B01-9384-55A88EC11B89}" type="slidenum">
              <a:rPr lang="en-US" smtClean="0"/>
              <a:t>41</a:t>
            </a:fld>
            <a:endParaRPr lang="en-US" dirty="0"/>
          </a:p>
        </p:txBody>
      </p:sp>
    </p:spTree>
    <p:extLst>
      <p:ext uri="{BB962C8B-B14F-4D97-AF65-F5344CB8AC3E}">
        <p14:creationId xmlns:p14="http://schemas.microsoft.com/office/powerpoint/2010/main" val="2195633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3C8C-9854-4C80-91FA-53596C056A1D}"/>
              </a:ext>
            </a:extLst>
          </p:cNvPr>
          <p:cNvSpPr>
            <a:spLocks noGrp="1"/>
          </p:cNvSpPr>
          <p:nvPr>
            <p:ph type="title"/>
          </p:nvPr>
        </p:nvSpPr>
        <p:spPr>
          <a:xfrm>
            <a:off x="599089" y="196966"/>
            <a:ext cx="11160519" cy="927642"/>
          </a:xfrm>
        </p:spPr>
        <p:txBody>
          <a:bodyPr>
            <a:normAutofit/>
          </a:bodyPr>
          <a:lstStyle/>
          <a:p>
            <a:r>
              <a:rPr lang="en-US" b="1" dirty="0">
                <a:latin typeface="+mn-lt"/>
              </a:rPr>
              <a:t>Acting RATIONALLY : Doing the Right Thing...</a:t>
            </a:r>
          </a:p>
        </p:txBody>
      </p:sp>
      <p:sp>
        <p:nvSpPr>
          <p:cNvPr id="3" name="Content Placeholder 2">
            <a:extLst>
              <a:ext uri="{FF2B5EF4-FFF2-40B4-BE49-F238E27FC236}">
                <a16:creationId xmlns:a16="http://schemas.microsoft.com/office/drawing/2014/main" id="{90E5CA62-8FE4-4E06-9A9B-099D2C15AC7A}"/>
              </a:ext>
            </a:extLst>
          </p:cNvPr>
          <p:cNvSpPr>
            <a:spLocks noGrp="1"/>
          </p:cNvSpPr>
          <p:nvPr>
            <p:ph idx="1"/>
          </p:nvPr>
        </p:nvSpPr>
        <p:spPr>
          <a:xfrm>
            <a:off x="599090" y="1454045"/>
            <a:ext cx="11160518" cy="4468289"/>
          </a:xfrm>
        </p:spPr>
        <p:txBody>
          <a:bodyPr>
            <a:normAutofit/>
          </a:bodyPr>
          <a:lstStyle/>
          <a:p>
            <a:pPr>
              <a:lnSpc>
                <a:spcPct val="100000"/>
              </a:lnSpc>
            </a:pPr>
            <a:r>
              <a:rPr lang="en-US" dirty="0"/>
              <a:t>The Right Thing: That Which Is Expected To Maximize Goal Achievement, Given The Available Information…</a:t>
            </a:r>
          </a:p>
          <a:p>
            <a:pPr>
              <a:lnSpc>
                <a:spcPct val="100000"/>
              </a:lnSpc>
            </a:pPr>
            <a:r>
              <a:rPr lang="en-US" dirty="0"/>
              <a:t>Doesn’t Necessarily Involve Thinking (e.g., Blinking Reﬂex)…But Thinking SHOULD Be In The Service Of Rational Action…</a:t>
            </a:r>
          </a:p>
          <a:p>
            <a:pPr>
              <a:lnSpc>
                <a:spcPct val="100000"/>
              </a:lnSpc>
            </a:pPr>
            <a:r>
              <a:rPr lang="en-US" dirty="0"/>
              <a:t>Rational Acts Depend On a Solution in PRINCIPLE Which May Not Prove Useful in Practice…</a:t>
            </a:r>
          </a:p>
          <a:p>
            <a:pPr>
              <a:lnSpc>
                <a:spcPct val="100000"/>
              </a:lnSpc>
            </a:pPr>
            <a:r>
              <a:rPr lang="en-US" dirty="0"/>
              <a:t>Aristotle (Nicomachean Ethics): Every Art And Every Inquiry, And Similarly Every Action And Pursuit, Is Thought To Aim At Some Good…</a:t>
            </a:r>
          </a:p>
        </p:txBody>
      </p:sp>
      <p:sp>
        <p:nvSpPr>
          <p:cNvPr id="4" name="Slide Number Placeholder 3"/>
          <p:cNvSpPr>
            <a:spLocks noGrp="1"/>
          </p:cNvSpPr>
          <p:nvPr>
            <p:ph type="sldNum" sz="quarter" idx="12"/>
          </p:nvPr>
        </p:nvSpPr>
        <p:spPr/>
        <p:txBody>
          <a:bodyPr/>
          <a:lstStyle/>
          <a:p>
            <a:fld id="{121F9196-C982-4B01-9384-55A88EC11B89}" type="slidenum">
              <a:rPr lang="en-US" smtClean="0"/>
              <a:t>42</a:t>
            </a:fld>
            <a:endParaRPr lang="en-US" dirty="0"/>
          </a:p>
        </p:txBody>
      </p:sp>
    </p:spTree>
    <p:extLst>
      <p:ext uri="{BB962C8B-B14F-4D97-AF65-F5344CB8AC3E}">
        <p14:creationId xmlns:p14="http://schemas.microsoft.com/office/powerpoint/2010/main" val="1457231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A94B-1AF3-4952-88C8-F73155C912C3}"/>
              </a:ext>
            </a:extLst>
          </p:cNvPr>
          <p:cNvSpPr>
            <a:spLocks noGrp="1"/>
          </p:cNvSpPr>
          <p:nvPr>
            <p:ph type="title"/>
          </p:nvPr>
        </p:nvSpPr>
        <p:spPr/>
        <p:txBody>
          <a:bodyPr/>
          <a:lstStyle/>
          <a:p>
            <a:r>
              <a:rPr lang="en-US" dirty="0"/>
              <a:t>Let’s Take Another Look at Tic-Tac-Toe…</a:t>
            </a:r>
          </a:p>
        </p:txBody>
      </p:sp>
      <p:sp>
        <p:nvSpPr>
          <p:cNvPr id="4" name="Slide Number Placeholder 3">
            <a:extLst>
              <a:ext uri="{FF2B5EF4-FFF2-40B4-BE49-F238E27FC236}">
                <a16:creationId xmlns:a16="http://schemas.microsoft.com/office/drawing/2014/main" id="{67B2173F-3CBB-4638-9CE0-87FAB8F45252}"/>
              </a:ext>
            </a:extLst>
          </p:cNvPr>
          <p:cNvSpPr>
            <a:spLocks noGrp="1"/>
          </p:cNvSpPr>
          <p:nvPr>
            <p:ph type="sldNum" sz="quarter" idx="12"/>
          </p:nvPr>
        </p:nvSpPr>
        <p:spPr/>
        <p:txBody>
          <a:bodyPr/>
          <a:lstStyle/>
          <a:p>
            <a:fld id="{121F9196-C982-4B01-9384-55A88EC11B89}" type="slidenum">
              <a:rPr lang="en-US" smtClean="0"/>
              <a:t>43</a:t>
            </a:fld>
            <a:endParaRPr lang="en-US" dirty="0"/>
          </a:p>
        </p:txBody>
      </p:sp>
      <p:pic>
        <p:nvPicPr>
          <p:cNvPr id="6" name="Picture 5">
            <a:extLst>
              <a:ext uri="{FF2B5EF4-FFF2-40B4-BE49-F238E27FC236}">
                <a16:creationId xmlns:a16="http://schemas.microsoft.com/office/drawing/2014/main" id="{C7BC3235-37D0-4733-A0EA-457643F58E3C}"/>
              </a:ext>
            </a:extLst>
          </p:cNvPr>
          <p:cNvPicPr>
            <a:picLocks noChangeAspect="1"/>
          </p:cNvPicPr>
          <p:nvPr/>
        </p:nvPicPr>
        <p:blipFill rotWithShape="1">
          <a:blip r:embed="rId2"/>
          <a:srcRect t="5854" r="33254" b="9268"/>
          <a:stretch/>
        </p:blipFill>
        <p:spPr>
          <a:xfrm>
            <a:off x="599090" y="1124608"/>
            <a:ext cx="4800224" cy="4643951"/>
          </a:xfrm>
          <a:prstGeom prst="rect">
            <a:avLst/>
          </a:prstGeom>
          <a:ln>
            <a:solidFill>
              <a:schemeClr val="tx1"/>
            </a:solidFill>
          </a:ln>
        </p:spPr>
      </p:pic>
      <p:pic>
        <p:nvPicPr>
          <p:cNvPr id="8" name="Picture 7">
            <a:extLst>
              <a:ext uri="{FF2B5EF4-FFF2-40B4-BE49-F238E27FC236}">
                <a16:creationId xmlns:a16="http://schemas.microsoft.com/office/drawing/2014/main" id="{434693BA-E816-4D26-977E-251E86F64C81}"/>
              </a:ext>
            </a:extLst>
          </p:cNvPr>
          <p:cNvPicPr>
            <a:picLocks noChangeAspect="1"/>
          </p:cNvPicPr>
          <p:nvPr/>
        </p:nvPicPr>
        <p:blipFill rotWithShape="1">
          <a:blip r:embed="rId3"/>
          <a:srcRect t="8564" r="24776" b="23720"/>
          <a:stretch/>
        </p:blipFill>
        <p:spPr>
          <a:xfrm>
            <a:off x="5746967" y="1124608"/>
            <a:ext cx="5498286" cy="4643951"/>
          </a:xfrm>
          <a:prstGeom prst="rect">
            <a:avLst/>
          </a:prstGeom>
          <a:ln>
            <a:solidFill>
              <a:schemeClr val="tx1"/>
            </a:solidFill>
          </a:ln>
        </p:spPr>
      </p:pic>
    </p:spTree>
    <p:extLst>
      <p:ext uri="{BB962C8B-B14F-4D97-AF65-F5344CB8AC3E}">
        <p14:creationId xmlns:p14="http://schemas.microsoft.com/office/powerpoint/2010/main" val="9978136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11AD-FB84-4DC7-88EA-CB83D82CEA5D}"/>
              </a:ext>
            </a:extLst>
          </p:cNvPr>
          <p:cNvSpPr>
            <a:spLocks noGrp="1"/>
          </p:cNvSpPr>
          <p:nvPr>
            <p:ph type="title"/>
          </p:nvPr>
        </p:nvSpPr>
        <p:spPr/>
        <p:txBody>
          <a:bodyPr/>
          <a:lstStyle/>
          <a:p>
            <a:r>
              <a:rPr lang="en-US" dirty="0"/>
              <a:t>Tic-Tac-Toe Part 2…</a:t>
            </a:r>
          </a:p>
        </p:txBody>
      </p:sp>
      <p:sp>
        <p:nvSpPr>
          <p:cNvPr id="4" name="Slide Number Placeholder 3">
            <a:extLst>
              <a:ext uri="{FF2B5EF4-FFF2-40B4-BE49-F238E27FC236}">
                <a16:creationId xmlns:a16="http://schemas.microsoft.com/office/drawing/2014/main" id="{50B0C557-3E84-4D04-A114-D63C43B8635C}"/>
              </a:ext>
            </a:extLst>
          </p:cNvPr>
          <p:cNvSpPr>
            <a:spLocks noGrp="1"/>
          </p:cNvSpPr>
          <p:nvPr>
            <p:ph type="sldNum" sz="quarter" idx="12"/>
          </p:nvPr>
        </p:nvSpPr>
        <p:spPr/>
        <p:txBody>
          <a:bodyPr/>
          <a:lstStyle/>
          <a:p>
            <a:fld id="{121F9196-C982-4B01-9384-55A88EC11B89}" type="slidenum">
              <a:rPr lang="en-US" smtClean="0"/>
              <a:t>44</a:t>
            </a:fld>
            <a:endParaRPr lang="en-US" dirty="0"/>
          </a:p>
        </p:txBody>
      </p:sp>
      <p:pic>
        <p:nvPicPr>
          <p:cNvPr id="6" name="Picture 5">
            <a:extLst>
              <a:ext uri="{FF2B5EF4-FFF2-40B4-BE49-F238E27FC236}">
                <a16:creationId xmlns:a16="http://schemas.microsoft.com/office/drawing/2014/main" id="{90876177-8904-4BBE-972A-F2500CEB78C2}"/>
              </a:ext>
            </a:extLst>
          </p:cNvPr>
          <p:cNvPicPr>
            <a:picLocks noChangeAspect="1"/>
          </p:cNvPicPr>
          <p:nvPr/>
        </p:nvPicPr>
        <p:blipFill rotWithShape="1">
          <a:blip r:embed="rId2"/>
          <a:srcRect t="6984" r="26618" b="7315"/>
          <a:stretch/>
        </p:blipFill>
        <p:spPr>
          <a:xfrm>
            <a:off x="7108371" y="1362450"/>
            <a:ext cx="4928591" cy="5176462"/>
          </a:xfrm>
          <a:prstGeom prst="rect">
            <a:avLst/>
          </a:prstGeom>
          <a:ln>
            <a:solidFill>
              <a:schemeClr val="tx1"/>
            </a:solidFill>
          </a:ln>
        </p:spPr>
      </p:pic>
      <p:pic>
        <p:nvPicPr>
          <p:cNvPr id="8" name="Picture 7">
            <a:extLst>
              <a:ext uri="{FF2B5EF4-FFF2-40B4-BE49-F238E27FC236}">
                <a16:creationId xmlns:a16="http://schemas.microsoft.com/office/drawing/2014/main" id="{6976C273-949B-42D5-8433-EB509A3021EE}"/>
              </a:ext>
            </a:extLst>
          </p:cNvPr>
          <p:cNvPicPr>
            <a:picLocks noChangeAspect="1"/>
          </p:cNvPicPr>
          <p:nvPr/>
        </p:nvPicPr>
        <p:blipFill rotWithShape="1">
          <a:blip r:embed="rId3"/>
          <a:srcRect t="8253" r="11540" b="62223"/>
          <a:stretch/>
        </p:blipFill>
        <p:spPr>
          <a:xfrm>
            <a:off x="381375" y="2416628"/>
            <a:ext cx="6465739" cy="2024744"/>
          </a:xfrm>
          <a:prstGeom prst="rect">
            <a:avLst/>
          </a:prstGeom>
          <a:ln>
            <a:solidFill>
              <a:schemeClr val="tx1"/>
            </a:solidFill>
          </a:ln>
        </p:spPr>
      </p:pic>
    </p:spTree>
    <p:extLst>
      <p:ext uri="{BB962C8B-B14F-4D97-AF65-F5344CB8AC3E}">
        <p14:creationId xmlns:p14="http://schemas.microsoft.com/office/powerpoint/2010/main" val="1352437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D3C0-3823-4257-BD59-90B8DF2B7041}"/>
              </a:ext>
            </a:extLst>
          </p:cNvPr>
          <p:cNvSpPr>
            <a:spLocks noGrp="1"/>
          </p:cNvSpPr>
          <p:nvPr>
            <p:ph type="title"/>
          </p:nvPr>
        </p:nvSpPr>
        <p:spPr/>
        <p:txBody>
          <a:bodyPr/>
          <a:lstStyle/>
          <a:p>
            <a:r>
              <a:rPr lang="en-US" dirty="0"/>
              <a:t>Tic-Tac-Toe Part 3…</a:t>
            </a:r>
          </a:p>
        </p:txBody>
      </p:sp>
      <p:sp>
        <p:nvSpPr>
          <p:cNvPr id="4" name="Slide Number Placeholder 3">
            <a:extLst>
              <a:ext uri="{FF2B5EF4-FFF2-40B4-BE49-F238E27FC236}">
                <a16:creationId xmlns:a16="http://schemas.microsoft.com/office/drawing/2014/main" id="{9E4CDC0C-0CF9-465C-B47F-114750BFF20B}"/>
              </a:ext>
            </a:extLst>
          </p:cNvPr>
          <p:cNvSpPr>
            <a:spLocks noGrp="1"/>
          </p:cNvSpPr>
          <p:nvPr>
            <p:ph type="sldNum" sz="quarter" idx="12"/>
          </p:nvPr>
        </p:nvSpPr>
        <p:spPr/>
        <p:txBody>
          <a:bodyPr/>
          <a:lstStyle/>
          <a:p>
            <a:fld id="{121F9196-C982-4B01-9384-55A88EC11B89}" type="slidenum">
              <a:rPr lang="en-US" smtClean="0"/>
              <a:t>45</a:t>
            </a:fld>
            <a:endParaRPr lang="en-US" dirty="0"/>
          </a:p>
        </p:txBody>
      </p:sp>
      <p:pic>
        <p:nvPicPr>
          <p:cNvPr id="6" name="Picture 5">
            <a:extLst>
              <a:ext uri="{FF2B5EF4-FFF2-40B4-BE49-F238E27FC236}">
                <a16:creationId xmlns:a16="http://schemas.microsoft.com/office/drawing/2014/main" id="{6F3B679E-9E24-453F-9025-7B30D0499FD5}"/>
              </a:ext>
            </a:extLst>
          </p:cNvPr>
          <p:cNvPicPr>
            <a:picLocks noChangeAspect="1"/>
          </p:cNvPicPr>
          <p:nvPr/>
        </p:nvPicPr>
        <p:blipFill rotWithShape="1">
          <a:blip r:embed="rId2"/>
          <a:srcRect t="14445" r="31830" b="9841"/>
          <a:stretch/>
        </p:blipFill>
        <p:spPr>
          <a:xfrm>
            <a:off x="6751745" y="1346426"/>
            <a:ext cx="4982675" cy="5192486"/>
          </a:xfrm>
          <a:prstGeom prst="rect">
            <a:avLst/>
          </a:prstGeom>
          <a:ln>
            <a:solidFill>
              <a:schemeClr val="tx1"/>
            </a:solidFill>
          </a:ln>
        </p:spPr>
      </p:pic>
      <p:pic>
        <p:nvPicPr>
          <p:cNvPr id="8" name="Picture 7">
            <a:extLst>
              <a:ext uri="{FF2B5EF4-FFF2-40B4-BE49-F238E27FC236}">
                <a16:creationId xmlns:a16="http://schemas.microsoft.com/office/drawing/2014/main" id="{05E9709B-156C-4283-A13E-F14E4F16D40F}"/>
              </a:ext>
            </a:extLst>
          </p:cNvPr>
          <p:cNvPicPr>
            <a:picLocks noChangeAspect="1"/>
          </p:cNvPicPr>
          <p:nvPr/>
        </p:nvPicPr>
        <p:blipFill rotWithShape="1">
          <a:blip r:embed="rId3"/>
          <a:srcRect t="16399" r="16044" b="20952"/>
          <a:stretch/>
        </p:blipFill>
        <p:spPr>
          <a:xfrm>
            <a:off x="457580" y="1346426"/>
            <a:ext cx="6136561" cy="4296478"/>
          </a:xfrm>
          <a:prstGeom prst="rect">
            <a:avLst/>
          </a:prstGeom>
          <a:ln>
            <a:solidFill>
              <a:schemeClr val="tx1"/>
            </a:solidFill>
          </a:ln>
        </p:spPr>
      </p:pic>
    </p:spTree>
    <p:extLst>
      <p:ext uri="{BB962C8B-B14F-4D97-AF65-F5344CB8AC3E}">
        <p14:creationId xmlns:p14="http://schemas.microsoft.com/office/powerpoint/2010/main" val="3488902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4E33-E0F7-4A71-9539-CDE8ED9883CF}"/>
              </a:ext>
            </a:extLst>
          </p:cNvPr>
          <p:cNvSpPr>
            <a:spLocks noGrp="1"/>
          </p:cNvSpPr>
          <p:nvPr>
            <p:ph type="title"/>
          </p:nvPr>
        </p:nvSpPr>
        <p:spPr/>
        <p:txBody>
          <a:bodyPr/>
          <a:lstStyle/>
          <a:p>
            <a:r>
              <a:rPr lang="en-US" dirty="0"/>
              <a:t>Tic-Tac-Toe Part 4…</a:t>
            </a:r>
          </a:p>
        </p:txBody>
      </p:sp>
      <p:sp>
        <p:nvSpPr>
          <p:cNvPr id="4" name="Slide Number Placeholder 3">
            <a:extLst>
              <a:ext uri="{FF2B5EF4-FFF2-40B4-BE49-F238E27FC236}">
                <a16:creationId xmlns:a16="http://schemas.microsoft.com/office/drawing/2014/main" id="{F86C0834-3761-4C6D-BBFE-D1C9A9AEF377}"/>
              </a:ext>
            </a:extLst>
          </p:cNvPr>
          <p:cNvSpPr>
            <a:spLocks noGrp="1"/>
          </p:cNvSpPr>
          <p:nvPr>
            <p:ph type="sldNum" sz="quarter" idx="12"/>
          </p:nvPr>
        </p:nvSpPr>
        <p:spPr/>
        <p:txBody>
          <a:bodyPr/>
          <a:lstStyle/>
          <a:p>
            <a:fld id="{121F9196-C982-4B01-9384-55A88EC11B89}" type="slidenum">
              <a:rPr lang="en-US" smtClean="0"/>
              <a:t>46</a:t>
            </a:fld>
            <a:endParaRPr lang="en-US" dirty="0"/>
          </a:p>
        </p:txBody>
      </p:sp>
      <p:pic>
        <p:nvPicPr>
          <p:cNvPr id="6" name="Picture 5">
            <a:extLst>
              <a:ext uri="{FF2B5EF4-FFF2-40B4-BE49-F238E27FC236}">
                <a16:creationId xmlns:a16="http://schemas.microsoft.com/office/drawing/2014/main" id="{65C8CE41-BDE9-4BAF-BC1D-BC8C0FA5D603}"/>
              </a:ext>
            </a:extLst>
          </p:cNvPr>
          <p:cNvPicPr>
            <a:picLocks noChangeAspect="1"/>
          </p:cNvPicPr>
          <p:nvPr/>
        </p:nvPicPr>
        <p:blipFill rotWithShape="1">
          <a:blip r:embed="rId2"/>
          <a:srcRect t="37143" r="38979" b="5396"/>
          <a:stretch/>
        </p:blipFill>
        <p:spPr>
          <a:xfrm>
            <a:off x="3554930" y="1240971"/>
            <a:ext cx="5334942" cy="4713514"/>
          </a:xfrm>
          <a:prstGeom prst="rect">
            <a:avLst/>
          </a:prstGeom>
          <a:ln>
            <a:solidFill>
              <a:schemeClr val="tx1"/>
            </a:solidFill>
          </a:ln>
        </p:spPr>
      </p:pic>
    </p:spTree>
    <p:extLst>
      <p:ext uri="{BB962C8B-B14F-4D97-AF65-F5344CB8AC3E}">
        <p14:creationId xmlns:p14="http://schemas.microsoft.com/office/powerpoint/2010/main" val="126056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27265-A05C-41C7-B33C-961F0A150ED8}"/>
              </a:ext>
            </a:extLst>
          </p:cNvPr>
          <p:cNvSpPr>
            <a:spLocks noGrp="1"/>
          </p:cNvSpPr>
          <p:nvPr>
            <p:ph type="title"/>
          </p:nvPr>
        </p:nvSpPr>
        <p:spPr/>
        <p:txBody>
          <a:bodyPr/>
          <a:lstStyle/>
          <a:p>
            <a:r>
              <a:rPr lang="en-US" dirty="0"/>
              <a:t>We Need a Break!...</a:t>
            </a:r>
          </a:p>
        </p:txBody>
      </p:sp>
      <p:sp>
        <p:nvSpPr>
          <p:cNvPr id="3" name="Content Placeholder 2">
            <a:extLst>
              <a:ext uri="{FF2B5EF4-FFF2-40B4-BE49-F238E27FC236}">
                <a16:creationId xmlns:a16="http://schemas.microsoft.com/office/drawing/2014/main" id="{B3AB595A-D845-4F4D-B071-27828D300F4A}"/>
              </a:ext>
            </a:extLst>
          </p:cNvPr>
          <p:cNvSpPr>
            <a:spLocks noGrp="1"/>
          </p:cNvSpPr>
          <p:nvPr>
            <p:ph idx="1"/>
          </p:nvPr>
        </p:nvSpPr>
        <p:spPr>
          <a:xfrm>
            <a:off x="599090" y="2118166"/>
            <a:ext cx="10993816" cy="3851709"/>
          </a:xfrm>
        </p:spPr>
        <p:txBody>
          <a:bodyPr>
            <a:normAutofit/>
          </a:bodyPr>
          <a:lstStyle/>
          <a:p>
            <a:pPr marL="0" indent="0" algn="ctr">
              <a:buNone/>
            </a:pPr>
            <a:r>
              <a:rPr lang="en-US" sz="4800" dirty="0">
                <a:latin typeface="Comic Sans MS" panose="030F0702030302020204" pitchFamily="66" charset="0"/>
              </a:rPr>
              <a:t>Hey I Know…Let’s Play a Game!...</a:t>
            </a:r>
          </a:p>
        </p:txBody>
      </p:sp>
      <p:sp>
        <p:nvSpPr>
          <p:cNvPr id="4" name="Slide Number Placeholder 3"/>
          <p:cNvSpPr>
            <a:spLocks noGrp="1"/>
          </p:cNvSpPr>
          <p:nvPr>
            <p:ph type="sldNum" sz="quarter" idx="12"/>
          </p:nvPr>
        </p:nvSpPr>
        <p:spPr/>
        <p:txBody>
          <a:bodyPr/>
          <a:lstStyle/>
          <a:p>
            <a:fld id="{121F9196-C982-4B01-9384-55A88EC11B89}" type="slidenum">
              <a:rPr lang="en-US" smtClean="0"/>
              <a:t>47</a:t>
            </a:fld>
            <a:endParaRPr lang="en-US" dirty="0"/>
          </a:p>
        </p:txBody>
      </p:sp>
    </p:spTree>
    <p:extLst>
      <p:ext uri="{BB962C8B-B14F-4D97-AF65-F5344CB8AC3E}">
        <p14:creationId xmlns:p14="http://schemas.microsoft.com/office/powerpoint/2010/main" val="2595477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t="17850" b="19145"/>
          <a:stretch/>
        </p:blipFill>
        <p:spPr>
          <a:xfrm>
            <a:off x="9069355" y="4886329"/>
            <a:ext cx="2847392" cy="1834392"/>
          </a:xfrm>
          <a:prstGeom prst="rect">
            <a:avLst/>
          </a:prstGeom>
        </p:spPr>
      </p:pic>
      <p:pic>
        <p:nvPicPr>
          <p:cNvPr id="4" name="Picture 3"/>
          <p:cNvPicPr>
            <a:picLocks noChangeAspect="1"/>
          </p:cNvPicPr>
          <p:nvPr/>
        </p:nvPicPr>
        <p:blipFill>
          <a:blip r:embed="rId3"/>
          <a:stretch>
            <a:fillRect/>
          </a:stretch>
        </p:blipFill>
        <p:spPr>
          <a:xfrm>
            <a:off x="9265298" y="78345"/>
            <a:ext cx="2833787" cy="2833787"/>
          </a:xfrm>
          <a:prstGeom prst="rect">
            <a:avLst/>
          </a:prstGeom>
        </p:spPr>
      </p:pic>
      <p:sp>
        <p:nvSpPr>
          <p:cNvPr id="2" name="Title 1"/>
          <p:cNvSpPr>
            <a:spLocks noGrp="1"/>
          </p:cNvSpPr>
          <p:nvPr>
            <p:ph type="title"/>
          </p:nvPr>
        </p:nvSpPr>
        <p:spPr/>
        <p:txBody>
          <a:bodyPr/>
          <a:lstStyle/>
          <a:p>
            <a:r>
              <a:rPr lang="en-US" dirty="0"/>
              <a:t>Let’s Play a Game!...</a:t>
            </a:r>
          </a:p>
        </p:txBody>
      </p:sp>
      <p:sp>
        <p:nvSpPr>
          <p:cNvPr id="3" name="Content Placeholder 2"/>
          <p:cNvSpPr>
            <a:spLocks noGrp="1"/>
          </p:cNvSpPr>
          <p:nvPr>
            <p:ph idx="1"/>
          </p:nvPr>
        </p:nvSpPr>
        <p:spPr>
          <a:xfrm>
            <a:off x="599090" y="1049960"/>
            <a:ext cx="10993816" cy="4845268"/>
          </a:xfrm>
        </p:spPr>
        <p:txBody>
          <a:bodyPr>
            <a:normAutofit fontScale="92500" lnSpcReduction="10000"/>
          </a:bodyPr>
          <a:lstStyle/>
          <a:p>
            <a:pPr>
              <a:lnSpc>
                <a:spcPct val="120000"/>
              </a:lnSpc>
            </a:pPr>
            <a:r>
              <a:rPr lang="en-US" dirty="0"/>
              <a:t>We Have Talked A Lot About the Philosophy of Artificial Intelligence…</a:t>
            </a:r>
          </a:p>
          <a:p>
            <a:pPr>
              <a:lnSpc>
                <a:spcPct val="120000"/>
              </a:lnSpc>
            </a:pPr>
            <a:r>
              <a:rPr lang="en-US" dirty="0"/>
              <a:t>I Am Sure EVERYONE Has Been Exposed to AI in One Form or Another…</a:t>
            </a:r>
          </a:p>
          <a:p>
            <a:pPr>
              <a:lnSpc>
                <a:spcPct val="120000"/>
              </a:lnSpc>
            </a:pPr>
            <a:r>
              <a:rPr lang="en-US" dirty="0"/>
              <a:t>For Your First Assignment:</a:t>
            </a:r>
          </a:p>
          <a:p>
            <a:pPr lvl="1">
              <a:lnSpc>
                <a:spcPct val="120000"/>
              </a:lnSpc>
              <a:buFont typeface="Wingdings" panose="05000000000000000000" pitchFamily="2" charset="2"/>
              <a:buChar char="ü"/>
            </a:pPr>
            <a:r>
              <a:rPr lang="en-US" dirty="0"/>
              <a:t>Select Your Favorite Video Game or AI “Experience”</a:t>
            </a:r>
          </a:p>
          <a:p>
            <a:pPr lvl="1">
              <a:lnSpc>
                <a:spcPct val="120000"/>
              </a:lnSpc>
              <a:buFont typeface="Wingdings" panose="05000000000000000000" pitchFamily="2" charset="2"/>
              <a:buChar char="ü"/>
            </a:pPr>
            <a:r>
              <a:rPr lang="en-US" dirty="0"/>
              <a:t>Play It (Visit It) For an Hour or So…</a:t>
            </a:r>
          </a:p>
          <a:p>
            <a:pPr lvl="1">
              <a:lnSpc>
                <a:spcPct val="120000"/>
              </a:lnSpc>
              <a:buFont typeface="Wingdings" panose="05000000000000000000" pitchFamily="2" charset="2"/>
              <a:buChar char="ü"/>
            </a:pPr>
            <a:r>
              <a:rPr lang="en-US" dirty="0"/>
              <a:t>Tell Me How the Video Game or “Experience” Represents the Four Categories of AI (i.e., Act Humanly, Think Humanly, Think Rationally, Act Rationally)…</a:t>
            </a:r>
          </a:p>
          <a:p>
            <a:pPr lvl="1">
              <a:lnSpc>
                <a:spcPct val="120000"/>
              </a:lnSpc>
              <a:buFont typeface="Wingdings" panose="05000000000000000000" pitchFamily="2" charset="2"/>
              <a:buChar char="ü"/>
            </a:pPr>
            <a:r>
              <a:rPr lang="en-US" dirty="0"/>
              <a:t>Tell Me How the Video Game or “Experience” Represents the Seven Kinds of Intelligence (i.e., Visual – Spatial, Bodily – Kinesthetic, Creative, Interpersonal, Intrapersonal, Linguistic, Logical – Mathematical)…</a:t>
            </a:r>
          </a:p>
          <a:p>
            <a:pPr lvl="1">
              <a:lnSpc>
                <a:spcPct val="120000"/>
              </a:lnSpc>
              <a:buFont typeface="Wingdings" panose="05000000000000000000" pitchFamily="2" charset="2"/>
              <a:buChar char="ü"/>
            </a:pPr>
            <a:r>
              <a:rPr lang="en-US" dirty="0"/>
              <a:t>If You Think the Video Game or “Experience” Does NOT Represent Any of These Eleven Items, Tell Me Why You Think That and Tell Me How You Would Change the Game or “Experience” So That It Does…</a:t>
            </a:r>
          </a:p>
          <a:p>
            <a:pPr lvl="1">
              <a:lnSpc>
                <a:spcPct val="120000"/>
              </a:lnSpc>
              <a:buFont typeface="Wingdings" panose="05000000000000000000" pitchFamily="2" charset="2"/>
              <a:buChar char="ü"/>
            </a:pPr>
            <a:r>
              <a:rPr lang="en-US" dirty="0"/>
              <a:t>BONUS: Show a Demo to the Class…</a:t>
            </a:r>
          </a:p>
          <a:p>
            <a:pPr>
              <a:lnSpc>
                <a:spcPct val="120000"/>
              </a:lnSpc>
            </a:pPr>
            <a:r>
              <a:rPr lang="en-US" dirty="0"/>
              <a:t>You May Do This Assignment Either Individually OR In Pairs (Meaning TWO)…</a:t>
            </a:r>
          </a:p>
        </p:txBody>
      </p:sp>
      <p:sp>
        <p:nvSpPr>
          <p:cNvPr id="5" name="Slide Number Placeholder 4"/>
          <p:cNvSpPr>
            <a:spLocks noGrp="1"/>
          </p:cNvSpPr>
          <p:nvPr>
            <p:ph type="sldNum" sz="quarter" idx="12"/>
          </p:nvPr>
        </p:nvSpPr>
        <p:spPr/>
        <p:txBody>
          <a:bodyPr/>
          <a:lstStyle/>
          <a:p>
            <a:fld id="{121F9196-C982-4B01-9384-55A88EC11B89}" type="slidenum">
              <a:rPr lang="en-US" smtClean="0"/>
              <a:t>48</a:t>
            </a:fld>
            <a:endParaRPr lang="en-US" dirty="0"/>
          </a:p>
        </p:txBody>
      </p:sp>
    </p:spTree>
    <p:extLst>
      <p:ext uri="{BB962C8B-B14F-4D97-AF65-F5344CB8AC3E}">
        <p14:creationId xmlns:p14="http://schemas.microsoft.com/office/powerpoint/2010/main" val="41542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21F9196-C982-4B01-9384-55A88EC11B89}" type="slidenum">
              <a:rPr lang="en-US" smtClean="0"/>
              <a:t>49</a:t>
            </a:fld>
            <a:endParaRPr lang="en-US" dirty="0"/>
          </a:p>
        </p:txBody>
      </p:sp>
    </p:spTree>
    <p:extLst>
      <p:ext uri="{BB962C8B-B14F-4D97-AF65-F5344CB8AC3E}">
        <p14:creationId xmlns:p14="http://schemas.microsoft.com/office/powerpoint/2010/main" val="32013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085-5495-4247-9F1F-428844ED50A8}"/>
              </a:ext>
            </a:extLst>
          </p:cNvPr>
          <p:cNvSpPr>
            <a:spLocks noGrp="1"/>
          </p:cNvSpPr>
          <p:nvPr>
            <p:ph type="title"/>
          </p:nvPr>
        </p:nvSpPr>
        <p:spPr/>
        <p:txBody>
          <a:bodyPr/>
          <a:lstStyle/>
          <a:p>
            <a:r>
              <a:rPr lang="en-US" dirty="0"/>
              <a:t>Oxymoron…</a:t>
            </a:r>
          </a:p>
        </p:txBody>
      </p:sp>
      <p:sp>
        <p:nvSpPr>
          <p:cNvPr id="3" name="Content Placeholder 2">
            <a:extLst>
              <a:ext uri="{FF2B5EF4-FFF2-40B4-BE49-F238E27FC236}">
                <a16:creationId xmlns:a16="http://schemas.microsoft.com/office/drawing/2014/main" id="{B4A911FC-81BC-4119-BCB1-BACC15A8268C}"/>
              </a:ext>
            </a:extLst>
          </p:cNvPr>
          <p:cNvSpPr>
            <a:spLocks noGrp="1"/>
          </p:cNvSpPr>
          <p:nvPr>
            <p:ph idx="1"/>
          </p:nvPr>
        </p:nvSpPr>
        <p:spPr>
          <a:xfrm>
            <a:off x="599090" y="1250066"/>
            <a:ext cx="10993816" cy="4719810"/>
          </a:xfrm>
        </p:spPr>
        <p:txBody>
          <a:bodyPr/>
          <a:lstStyle/>
          <a:p>
            <a:r>
              <a:rPr lang="en-US" dirty="0"/>
              <a:t>A Combination of Contradictory or Incongruous Words…</a:t>
            </a:r>
          </a:p>
          <a:p>
            <a:r>
              <a:rPr lang="en-US" dirty="0"/>
              <a:t>Something That Is Made Up of Contradictory or Incongruous Elements…</a:t>
            </a:r>
          </a:p>
          <a:p>
            <a:r>
              <a:rPr lang="en-US" dirty="0"/>
              <a:t>For Example:</a:t>
            </a:r>
          </a:p>
          <a:p>
            <a:pPr lvl="1"/>
            <a:r>
              <a:rPr lang="en-US" dirty="0"/>
              <a:t>Jumbo Shrimp…</a:t>
            </a:r>
          </a:p>
          <a:p>
            <a:pPr lvl="1"/>
            <a:r>
              <a:rPr lang="en-US" dirty="0"/>
              <a:t>Clearly Confused…</a:t>
            </a:r>
            <a:endParaRPr lang="en-US" sz="4000" b="1" i="1" dirty="0"/>
          </a:p>
        </p:txBody>
      </p:sp>
      <p:sp>
        <p:nvSpPr>
          <p:cNvPr id="4" name="Slide Number Placeholder 3"/>
          <p:cNvSpPr>
            <a:spLocks noGrp="1"/>
          </p:cNvSpPr>
          <p:nvPr>
            <p:ph type="sldNum" sz="quarter" idx="12"/>
          </p:nvPr>
        </p:nvSpPr>
        <p:spPr/>
        <p:txBody>
          <a:bodyPr/>
          <a:lstStyle/>
          <a:p>
            <a:fld id="{121F9196-C982-4B01-9384-55A88EC11B89}" type="slidenum">
              <a:rPr lang="en-US" smtClean="0"/>
              <a:t>5</a:t>
            </a:fld>
            <a:endParaRPr lang="en-US" dirty="0"/>
          </a:p>
        </p:txBody>
      </p:sp>
    </p:spTree>
    <p:extLst>
      <p:ext uri="{BB962C8B-B14F-4D97-AF65-F5344CB8AC3E}">
        <p14:creationId xmlns:p14="http://schemas.microsoft.com/office/powerpoint/2010/main" val="139628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085-5495-4247-9F1F-428844ED50A8}"/>
              </a:ext>
            </a:extLst>
          </p:cNvPr>
          <p:cNvSpPr>
            <a:spLocks noGrp="1"/>
          </p:cNvSpPr>
          <p:nvPr>
            <p:ph type="title"/>
          </p:nvPr>
        </p:nvSpPr>
        <p:spPr/>
        <p:txBody>
          <a:bodyPr/>
          <a:lstStyle/>
          <a:p>
            <a:r>
              <a:rPr lang="en-US" dirty="0"/>
              <a:t>Oxymoron…</a:t>
            </a:r>
          </a:p>
        </p:txBody>
      </p:sp>
      <p:sp>
        <p:nvSpPr>
          <p:cNvPr id="3" name="Content Placeholder 2">
            <a:extLst>
              <a:ext uri="{FF2B5EF4-FFF2-40B4-BE49-F238E27FC236}">
                <a16:creationId xmlns:a16="http://schemas.microsoft.com/office/drawing/2014/main" id="{B4A911FC-81BC-4119-BCB1-BACC15A8268C}"/>
              </a:ext>
            </a:extLst>
          </p:cNvPr>
          <p:cNvSpPr>
            <a:spLocks noGrp="1"/>
          </p:cNvSpPr>
          <p:nvPr>
            <p:ph idx="1"/>
          </p:nvPr>
        </p:nvSpPr>
        <p:spPr>
          <a:xfrm>
            <a:off x="599090" y="1250066"/>
            <a:ext cx="10993816" cy="4719810"/>
          </a:xfrm>
        </p:spPr>
        <p:txBody>
          <a:bodyPr/>
          <a:lstStyle/>
          <a:p>
            <a:r>
              <a:rPr lang="en-US" dirty="0"/>
              <a:t>A Combination of Contradictory or Incongruous Words…</a:t>
            </a:r>
          </a:p>
          <a:p>
            <a:r>
              <a:rPr lang="en-US" dirty="0"/>
              <a:t>Something That Is Made Up of Contradictory or Incongruous Elements…</a:t>
            </a:r>
          </a:p>
          <a:p>
            <a:r>
              <a:rPr lang="en-US" dirty="0"/>
              <a:t>For Example:</a:t>
            </a:r>
          </a:p>
          <a:p>
            <a:pPr lvl="1"/>
            <a:r>
              <a:rPr lang="en-US" dirty="0"/>
              <a:t>Jumbo Shrimp…</a:t>
            </a:r>
          </a:p>
          <a:p>
            <a:pPr lvl="1"/>
            <a:r>
              <a:rPr lang="en-US" dirty="0"/>
              <a:t>Clearly Confused…</a:t>
            </a:r>
          </a:p>
          <a:p>
            <a:pPr lvl="1"/>
            <a:r>
              <a:rPr lang="en-US" dirty="0"/>
              <a:t>Deafening Silence…</a:t>
            </a:r>
            <a:endParaRPr lang="en-US" sz="4000" b="1" i="1" dirty="0"/>
          </a:p>
        </p:txBody>
      </p:sp>
      <p:sp>
        <p:nvSpPr>
          <p:cNvPr id="4" name="Slide Number Placeholder 3"/>
          <p:cNvSpPr>
            <a:spLocks noGrp="1"/>
          </p:cNvSpPr>
          <p:nvPr>
            <p:ph type="sldNum" sz="quarter" idx="12"/>
          </p:nvPr>
        </p:nvSpPr>
        <p:spPr/>
        <p:txBody>
          <a:bodyPr/>
          <a:lstStyle/>
          <a:p>
            <a:fld id="{121F9196-C982-4B01-9384-55A88EC11B89}" type="slidenum">
              <a:rPr lang="en-US" smtClean="0"/>
              <a:t>6</a:t>
            </a:fld>
            <a:endParaRPr lang="en-US" dirty="0"/>
          </a:p>
        </p:txBody>
      </p:sp>
    </p:spTree>
    <p:extLst>
      <p:ext uri="{BB962C8B-B14F-4D97-AF65-F5344CB8AC3E}">
        <p14:creationId xmlns:p14="http://schemas.microsoft.com/office/powerpoint/2010/main" val="138874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085-5495-4247-9F1F-428844ED50A8}"/>
              </a:ext>
            </a:extLst>
          </p:cNvPr>
          <p:cNvSpPr>
            <a:spLocks noGrp="1"/>
          </p:cNvSpPr>
          <p:nvPr>
            <p:ph type="title"/>
          </p:nvPr>
        </p:nvSpPr>
        <p:spPr/>
        <p:txBody>
          <a:bodyPr/>
          <a:lstStyle/>
          <a:p>
            <a:r>
              <a:rPr lang="en-US" dirty="0"/>
              <a:t>Oxymoron…</a:t>
            </a:r>
          </a:p>
        </p:txBody>
      </p:sp>
      <p:sp>
        <p:nvSpPr>
          <p:cNvPr id="3" name="Content Placeholder 2">
            <a:extLst>
              <a:ext uri="{FF2B5EF4-FFF2-40B4-BE49-F238E27FC236}">
                <a16:creationId xmlns:a16="http://schemas.microsoft.com/office/drawing/2014/main" id="{B4A911FC-81BC-4119-BCB1-BACC15A8268C}"/>
              </a:ext>
            </a:extLst>
          </p:cNvPr>
          <p:cNvSpPr>
            <a:spLocks noGrp="1"/>
          </p:cNvSpPr>
          <p:nvPr>
            <p:ph idx="1"/>
          </p:nvPr>
        </p:nvSpPr>
        <p:spPr>
          <a:xfrm>
            <a:off x="599090" y="1250066"/>
            <a:ext cx="10993816" cy="4719810"/>
          </a:xfrm>
        </p:spPr>
        <p:txBody>
          <a:bodyPr/>
          <a:lstStyle/>
          <a:p>
            <a:r>
              <a:rPr lang="en-US" dirty="0"/>
              <a:t>A Combination of Contradictory or Incongruous Words…</a:t>
            </a:r>
          </a:p>
          <a:p>
            <a:r>
              <a:rPr lang="en-US" dirty="0"/>
              <a:t>Something That Is Made Up of Contradictory or Incongruous Elements…</a:t>
            </a:r>
          </a:p>
          <a:p>
            <a:r>
              <a:rPr lang="en-US" dirty="0"/>
              <a:t>For Example:</a:t>
            </a:r>
          </a:p>
          <a:p>
            <a:pPr lvl="1"/>
            <a:r>
              <a:rPr lang="en-US" dirty="0"/>
              <a:t>Jumbo Shrimp…</a:t>
            </a:r>
          </a:p>
          <a:p>
            <a:pPr lvl="1"/>
            <a:r>
              <a:rPr lang="en-US" dirty="0"/>
              <a:t>Clearly Confused…</a:t>
            </a:r>
          </a:p>
          <a:p>
            <a:pPr lvl="1"/>
            <a:r>
              <a:rPr lang="en-US" dirty="0"/>
              <a:t>Deafening Silence…</a:t>
            </a:r>
          </a:p>
          <a:p>
            <a:pPr lvl="1"/>
            <a:r>
              <a:rPr lang="en-US" dirty="0"/>
              <a:t>Open Secret…</a:t>
            </a:r>
            <a:endParaRPr lang="en-US" sz="4000" b="1" i="1" dirty="0"/>
          </a:p>
        </p:txBody>
      </p:sp>
      <p:sp>
        <p:nvSpPr>
          <p:cNvPr id="4" name="Slide Number Placeholder 3"/>
          <p:cNvSpPr>
            <a:spLocks noGrp="1"/>
          </p:cNvSpPr>
          <p:nvPr>
            <p:ph type="sldNum" sz="quarter" idx="12"/>
          </p:nvPr>
        </p:nvSpPr>
        <p:spPr/>
        <p:txBody>
          <a:bodyPr/>
          <a:lstStyle/>
          <a:p>
            <a:fld id="{121F9196-C982-4B01-9384-55A88EC11B89}" type="slidenum">
              <a:rPr lang="en-US" smtClean="0"/>
              <a:t>7</a:t>
            </a:fld>
            <a:endParaRPr lang="en-US" dirty="0"/>
          </a:p>
        </p:txBody>
      </p:sp>
    </p:spTree>
    <p:extLst>
      <p:ext uri="{BB962C8B-B14F-4D97-AF65-F5344CB8AC3E}">
        <p14:creationId xmlns:p14="http://schemas.microsoft.com/office/powerpoint/2010/main" val="283210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085-5495-4247-9F1F-428844ED50A8}"/>
              </a:ext>
            </a:extLst>
          </p:cNvPr>
          <p:cNvSpPr>
            <a:spLocks noGrp="1"/>
          </p:cNvSpPr>
          <p:nvPr>
            <p:ph type="title"/>
          </p:nvPr>
        </p:nvSpPr>
        <p:spPr/>
        <p:txBody>
          <a:bodyPr/>
          <a:lstStyle/>
          <a:p>
            <a:r>
              <a:rPr lang="en-US" dirty="0"/>
              <a:t>Oxymoron…</a:t>
            </a:r>
          </a:p>
        </p:txBody>
      </p:sp>
      <p:sp>
        <p:nvSpPr>
          <p:cNvPr id="3" name="Content Placeholder 2">
            <a:extLst>
              <a:ext uri="{FF2B5EF4-FFF2-40B4-BE49-F238E27FC236}">
                <a16:creationId xmlns:a16="http://schemas.microsoft.com/office/drawing/2014/main" id="{B4A911FC-81BC-4119-BCB1-BACC15A8268C}"/>
              </a:ext>
            </a:extLst>
          </p:cNvPr>
          <p:cNvSpPr>
            <a:spLocks noGrp="1"/>
          </p:cNvSpPr>
          <p:nvPr>
            <p:ph idx="1"/>
          </p:nvPr>
        </p:nvSpPr>
        <p:spPr>
          <a:xfrm>
            <a:off x="599090" y="1250066"/>
            <a:ext cx="10993816" cy="4719810"/>
          </a:xfrm>
        </p:spPr>
        <p:txBody>
          <a:bodyPr/>
          <a:lstStyle/>
          <a:p>
            <a:r>
              <a:rPr lang="en-US" dirty="0"/>
              <a:t>A Combination of Contradictory or Incongruous Words…</a:t>
            </a:r>
          </a:p>
          <a:p>
            <a:r>
              <a:rPr lang="en-US" dirty="0"/>
              <a:t>Something That Is Made Up of Contradictory or Incongruous Elements…</a:t>
            </a:r>
          </a:p>
          <a:p>
            <a:r>
              <a:rPr lang="en-US" dirty="0"/>
              <a:t>For Example:</a:t>
            </a:r>
          </a:p>
          <a:p>
            <a:pPr lvl="1"/>
            <a:r>
              <a:rPr lang="en-US" dirty="0"/>
              <a:t>Jumbo Shrimp…</a:t>
            </a:r>
          </a:p>
          <a:p>
            <a:pPr lvl="1"/>
            <a:r>
              <a:rPr lang="en-US" dirty="0"/>
              <a:t>Clearly Confused…</a:t>
            </a:r>
          </a:p>
          <a:p>
            <a:pPr lvl="1"/>
            <a:r>
              <a:rPr lang="en-US" dirty="0"/>
              <a:t>Deafening Silence…</a:t>
            </a:r>
          </a:p>
          <a:p>
            <a:pPr lvl="1"/>
            <a:r>
              <a:rPr lang="en-US" dirty="0"/>
              <a:t>Open Secret…</a:t>
            </a:r>
          </a:p>
          <a:p>
            <a:pPr lvl="1"/>
            <a:r>
              <a:rPr lang="en-US" dirty="0"/>
              <a:t>Artificial Intelligence…</a:t>
            </a:r>
            <a:endParaRPr lang="en-US" sz="4000" b="1" i="1" dirty="0"/>
          </a:p>
        </p:txBody>
      </p:sp>
      <p:sp>
        <p:nvSpPr>
          <p:cNvPr id="4" name="Slide Number Placeholder 3"/>
          <p:cNvSpPr>
            <a:spLocks noGrp="1"/>
          </p:cNvSpPr>
          <p:nvPr>
            <p:ph type="sldNum" sz="quarter" idx="12"/>
          </p:nvPr>
        </p:nvSpPr>
        <p:spPr/>
        <p:txBody>
          <a:bodyPr/>
          <a:lstStyle/>
          <a:p>
            <a:fld id="{121F9196-C982-4B01-9384-55A88EC11B89}" type="slidenum">
              <a:rPr lang="en-US" smtClean="0"/>
              <a:t>8</a:t>
            </a:fld>
            <a:endParaRPr lang="en-US" dirty="0"/>
          </a:p>
        </p:txBody>
      </p:sp>
    </p:spTree>
    <p:extLst>
      <p:ext uri="{BB962C8B-B14F-4D97-AF65-F5344CB8AC3E}">
        <p14:creationId xmlns:p14="http://schemas.microsoft.com/office/powerpoint/2010/main" val="139918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A085-5495-4247-9F1F-428844ED50A8}"/>
              </a:ext>
            </a:extLst>
          </p:cNvPr>
          <p:cNvSpPr>
            <a:spLocks noGrp="1"/>
          </p:cNvSpPr>
          <p:nvPr>
            <p:ph type="title"/>
          </p:nvPr>
        </p:nvSpPr>
        <p:spPr/>
        <p:txBody>
          <a:bodyPr/>
          <a:lstStyle/>
          <a:p>
            <a:r>
              <a:rPr lang="en-US" dirty="0"/>
              <a:t>Oxymoron…</a:t>
            </a:r>
          </a:p>
        </p:txBody>
      </p:sp>
      <p:sp>
        <p:nvSpPr>
          <p:cNvPr id="3" name="Content Placeholder 2">
            <a:extLst>
              <a:ext uri="{FF2B5EF4-FFF2-40B4-BE49-F238E27FC236}">
                <a16:creationId xmlns:a16="http://schemas.microsoft.com/office/drawing/2014/main" id="{B4A911FC-81BC-4119-BCB1-BACC15A8268C}"/>
              </a:ext>
            </a:extLst>
          </p:cNvPr>
          <p:cNvSpPr>
            <a:spLocks noGrp="1"/>
          </p:cNvSpPr>
          <p:nvPr>
            <p:ph idx="1"/>
          </p:nvPr>
        </p:nvSpPr>
        <p:spPr>
          <a:xfrm>
            <a:off x="599090" y="1250066"/>
            <a:ext cx="10993816" cy="4719810"/>
          </a:xfrm>
        </p:spPr>
        <p:txBody>
          <a:bodyPr/>
          <a:lstStyle/>
          <a:p>
            <a:r>
              <a:rPr lang="en-US" dirty="0"/>
              <a:t>A Combination of Contradictory or Incongruous Words…</a:t>
            </a:r>
          </a:p>
          <a:p>
            <a:r>
              <a:rPr lang="en-US" dirty="0"/>
              <a:t>Something That Is Made Up of Contradictory or Incongruous Elements…</a:t>
            </a:r>
          </a:p>
          <a:p>
            <a:r>
              <a:rPr lang="en-US" dirty="0"/>
              <a:t>For Example:</a:t>
            </a:r>
          </a:p>
          <a:p>
            <a:pPr lvl="1"/>
            <a:r>
              <a:rPr lang="en-US" dirty="0"/>
              <a:t>Jumbo Shrimp…</a:t>
            </a:r>
          </a:p>
          <a:p>
            <a:pPr lvl="1"/>
            <a:r>
              <a:rPr lang="en-US" dirty="0"/>
              <a:t>Clearly Confused…</a:t>
            </a:r>
          </a:p>
          <a:p>
            <a:pPr lvl="1"/>
            <a:r>
              <a:rPr lang="en-US" dirty="0"/>
              <a:t>Deafening Silence…</a:t>
            </a:r>
          </a:p>
          <a:p>
            <a:pPr lvl="1"/>
            <a:r>
              <a:rPr lang="en-US" dirty="0"/>
              <a:t>Open Secret…</a:t>
            </a:r>
          </a:p>
          <a:p>
            <a:pPr lvl="1"/>
            <a:r>
              <a:rPr lang="en-US" dirty="0"/>
              <a:t>Artificial Intelligence…</a:t>
            </a:r>
          </a:p>
          <a:p>
            <a:pPr lvl="1"/>
            <a:endParaRPr lang="en-US" sz="1200" dirty="0"/>
          </a:p>
          <a:p>
            <a:pPr marL="0" indent="0" algn="ctr">
              <a:buNone/>
            </a:pPr>
            <a:r>
              <a:rPr lang="en-US" sz="4000" b="1" i="1" dirty="0"/>
              <a:t>ARTIFICIAL INTELLIGENCE?!...</a:t>
            </a:r>
          </a:p>
        </p:txBody>
      </p:sp>
      <p:sp>
        <p:nvSpPr>
          <p:cNvPr id="4" name="Slide Number Placeholder 3"/>
          <p:cNvSpPr>
            <a:spLocks noGrp="1"/>
          </p:cNvSpPr>
          <p:nvPr>
            <p:ph type="sldNum" sz="quarter" idx="12"/>
          </p:nvPr>
        </p:nvSpPr>
        <p:spPr/>
        <p:txBody>
          <a:bodyPr/>
          <a:lstStyle/>
          <a:p>
            <a:fld id="{121F9196-C982-4B01-9384-55A88EC11B89}" type="slidenum">
              <a:rPr lang="en-US" smtClean="0"/>
              <a:t>9</a:t>
            </a:fld>
            <a:endParaRPr lang="en-US" dirty="0"/>
          </a:p>
        </p:txBody>
      </p:sp>
    </p:spTree>
    <p:extLst>
      <p:ext uri="{BB962C8B-B14F-4D97-AF65-F5344CB8AC3E}">
        <p14:creationId xmlns:p14="http://schemas.microsoft.com/office/powerpoint/2010/main" val="55896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barn(inVertical)">
                                      <p:cBhvr>
                                        <p:cTn id="5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5341</TotalTime>
  <Words>4100</Words>
  <Application>Microsoft Office PowerPoint</Application>
  <PresentationFormat>Widescreen</PresentationFormat>
  <Paragraphs>392</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Century Gothic</vt:lpstr>
      <vt:lpstr>Comic Sans MS</vt:lpstr>
      <vt:lpstr>Wingdings</vt:lpstr>
      <vt:lpstr>Wingdings 3</vt:lpstr>
      <vt:lpstr>Wisp</vt:lpstr>
      <vt:lpstr>Artificial Intelligence</vt:lpstr>
      <vt:lpstr>Progress…</vt:lpstr>
      <vt:lpstr>Oxymoron…</vt:lpstr>
      <vt:lpstr>Oxymoron…</vt:lpstr>
      <vt:lpstr>Oxymoron…</vt:lpstr>
      <vt:lpstr>Oxymoron…</vt:lpstr>
      <vt:lpstr>Oxymoron…</vt:lpstr>
      <vt:lpstr>Oxymoron…</vt:lpstr>
      <vt:lpstr>Oxymoron…</vt:lpstr>
      <vt:lpstr>Artificial Intelligence…</vt:lpstr>
      <vt:lpstr>AI Through the Decades…</vt:lpstr>
      <vt:lpstr>History of Artificial Intelligence…</vt:lpstr>
      <vt:lpstr>History of Artificial Intelligence – Part 1…</vt:lpstr>
      <vt:lpstr>History of Artificial Intelligence – Part 2…</vt:lpstr>
      <vt:lpstr>History of Artificial Intelligence – Part 3…</vt:lpstr>
      <vt:lpstr>Examples of AI You Use Every Day…</vt:lpstr>
      <vt:lpstr>Examples of AI You Use Every Day…</vt:lpstr>
      <vt:lpstr>Examples of AI You Use Every Day…</vt:lpstr>
      <vt:lpstr>Other Examples of AI Today…</vt:lpstr>
      <vt:lpstr>How Do YOU Think?...</vt:lpstr>
      <vt:lpstr>According to Technopedia…</vt:lpstr>
      <vt:lpstr>7 Categories of Intelligence…</vt:lpstr>
      <vt:lpstr>Categories of Intelligence: Visual-Spatial…</vt:lpstr>
      <vt:lpstr>Categories of Intelligence: Bodily-Kinesthetic…</vt:lpstr>
      <vt:lpstr>Categories of Intelligence: Creative…</vt:lpstr>
      <vt:lpstr>Categories of Intelligence: Interpersonal…</vt:lpstr>
      <vt:lpstr>Categories of Intelligence: Interpersonal…</vt:lpstr>
      <vt:lpstr>Categories of Intelligence: Intrapersonal…</vt:lpstr>
      <vt:lpstr>Categories of Intelligence: Linguistic…</vt:lpstr>
      <vt:lpstr>Categories of Intelligence: Logical-Mathematical…</vt:lpstr>
      <vt:lpstr>So What ISN’T AI?...</vt:lpstr>
      <vt:lpstr>Human Versus Rational Thought Processes…</vt:lpstr>
      <vt:lpstr>For Example – Driving a Car…</vt:lpstr>
      <vt:lpstr>Tic-Tac-Toe Anyone?...</vt:lpstr>
      <vt:lpstr>Logic of Relationships…</vt:lpstr>
      <vt:lpstr>Rational Agents...</vt:lpstr>
      <vt:lpstr>So What Is AI?…</vt:lpstr>
      <vt:lpstr>ACTING Humanly: The Turing Test...</vt:lpstr>
      <vt:lpstr>ACTING Humanly: After The Turing Test...</vt:lpstr>
      <vt:lpstr>THINKING Humanly: Cognitive Science...</vt:lpstr>
      <vt:lpstr>Thinking RATIONALLY : Laws of Thought...</vt:lpstr>
      <vt:lpstr>Acting RATIONALLY : Doing the Right Thing...</vt:lpstr>
      <vt:lpstr>Let’s Take Another Look at Tic-Tac-Toe…</vt:lpstr>
      <vt:lpstr>Tic-Tac-Toe Part 2…</vt:lpstr>
      <vt:lpstr>Tic-Tac-Toe Part 3…</vt:lpstr>
      <vt:lpstr>Tic-Tac-Toe Part 4…</vt:lpstr>
      <vt:lpstr>We Need a Break!...</vt:lpstr>
      <vt:lpstr>Let’s Play a Game!...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Nardi</dc:creator>
  <cp:lastModifiedBy>Noordeen Kateregga</cp:lastModifiedBy>
  <cp:revision>129</cp:revision>
  <dcterms:created xsi:type="dcterms:W3CDTF">2018-04-22T12:47:26Z</dcterms:created>
  <dcterms:modified xsi:type="dcterms:W3CDTF">2024-09-07T03:47:38Z</dcterms:modified>
</cp:coreProperties>
</file>