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Default Extension="png" ContentType="image/png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0623" y="6121908"/>
            <a:ext cx="3816096" cy="598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976" y="243077"/>
            <a:ext cx="1083604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527" y="1118235"/>
            <a:ext cx="11014710" cy="4699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568" y="5920738"/>
            <a:ext cx="3869479" cy="7952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3905" y="1266444"/>
            <a:ext cx="4524654" cy="48478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609" y="1428750"/>
            <a:ext cx="557403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30"/>
              <a:t>Intelligent</a:t>
            </a:r>
            <a:r>
              <a:rPr dirty="0" sz="6000" spc="-25"/>
              <a:t> Agents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67957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Rationality</a:t>
            </a:r>
            <a:r>
              <a:rPr dirty="0" spc="-55"/>
              <a:t> </a:t>
            </a:r>
            <a:r>
              <a:rPr dirty="0" spc="-5"/>
              <a:t>vs.</a:t>
            </a:r>
            <a:r>
              <a:rPr dirty="0" spc="-40"/>
              <a:t> </a:t>
            </a:r>
            <a:r>
              <a:rPr dirty="0" spc="-5"/>
              <a:t>Omniscience…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297051"/>
            <a:ext cx="9862820" cy="4268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ts val="296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Rationality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 </a:t>
            </a:r>
            <a:r>
              <a:rPr dirty="0" sz="2600" spc="-5">
                <a:latin typeface="Calibri"/>
                <a:cs typeface="Calibri"/>
              </a:rPr>
              <a:t>Distinct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From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Omniscience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(All-Knowing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With </a:t>
            </a:r>
            <a:r>
              <a:rPr dirty="0" sz="2600" spc="-5">
                <a:latin typeface="Calibri"/>
                <a:cs typeface="Calibri"/>
              </a:rPr>
              <a:t>Infinite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965"/>
              </a:lnSpc>
            </a:pPr>
            <a:r>
              <a:rPr dirty="0" sz="2600" spc="-10">
                <a:latin typeface="Calibri"/>
                <a:cs typeface="Calibri"/>
              </a:rPr>
              <a:t>Knowledge)…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965"/>
              </a:lnSpc>
              <a:spcBef>
                <a:spcPts val="6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Rationality is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Concerned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 spc="-5">
                <a:latin typeface="Calibri"/>
                <a:cs typeface="Calibri"/>
              </a:rPr>
              <a:t> Expected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Success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Given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What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Has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Been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965"/>
              </a:lnSpc>
            </a:pPr>
            <a:r>
              <a:rPr dirty="0" sz="2600" spc="-15">
                <a:latin typeface="Calibri"/>
                <a:cs typeface="Calibri"/>
              </a:rPr>
              <a:t>Perceived…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965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">
                <a:latin typeface="Calibri"/>
                <a:cs typeface="Calibri"/>
              </a:rPr>
              <a:t>Agents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Can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Perform </a:t>
            </a:r>
            <a:r>
              <a:rPr dirty="0" sz="2600">
                <a:latin typeface="Calibri"/>
                <a:cs typeface="Calibri"/>
              </a:rPr>
              <a:t>Actions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 </a:t>
            </a:r>
            <a:r>
              <a:rPr dirty="0" sz="2600" spc="-10">
                <a:latin typeface="Calibri"/>
                <a:cs typeface="Calibri"/>
              </a:rPr>
              <a:t>Order </a:t>
            </a:r>
            <a:r>
              <a:rPr dirty="0" sz="2600" spc="-15">
                <a:latin typeface="Calibri"/>
                <a:cs typeface="Calibri"/>
              </a:rPr>
              <a:t>to</a:t>
            </a:r>
            <a:r>
              <a:rPr dirty="0" sz="2600">
                <a:latin typeface="Calibri"/>
                <a:cs typeface="Calibri"/>
              </a:rPr>
              <a:t> Modify</a:t>
            </a:r>
            <a:r>
              <a:rPr dirty="0" sz="2600" spc="-10">
                <a:latin typeface="Calibri"/>
                <a:cs typeface="Calibri"/>
              </a:rPr>
              <a:t> Future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Percepts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So</a:t>
            </a:r>
            <a:r>
              <a:rPr dirty="0" sz="2600">
                <a:latin typeface="Calibri"/>
                <a:cs typeface="Calibri"/>
              </a:rPr>
              <a:t> as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965"/>
              </a:lnSpc>
            </a:pPr>
            <a:r>
              <a:rPr dirty="0" sz="2600" spc="-10">
                <a:latin typeface="Calibri"/>
                <a:cs typeface="Calibri"/>
              </a:rPr>
              <a:t>Obtain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Useful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Information (Information </a:t>
            </a:r>
            <a:r>
              <a:rPr dirty="0" sz="2600">
                <a:latin typeface="Calibri"/>
                <a:cs typeface="Calibri"/>
              </a:rPr>
              <a:t>Gathering,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Exploration)…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Omniscience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55">
                <a:latin typeface="Calibri"/>
                <a:cs typeface="Calibri"/>
              </a:rPr>
              <a:t>“All</a:t>
            </a:r>
            <a:r>
              <a:rPr dirty="0" sz="2600" spc="5">
                <a:latin typeface="Calibri"/>
                <a:cs typeface="Calibri"/>
              </a:rPr>
              <a:t> Knowing”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Finite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Knowledge…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965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Omniscient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Agents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Know</a:t>
            </a:r>
            <a:r>
              <a:rPr dirty="0" sz="2600">
                <a:latin typeface="Calibri"/>
                <a:cs typeface="Calibri"/>
              </a:rPr>
              <a:t> 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Actual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Outcome </a:t>
            </a:r>
            <a:r>
              <a:rPr dirty="0" sz="2600" spc="-5">
                <a:latin typeface="Calibri"/>
                <a:cs typeface="Calibri"/>
              </a:rPr>
              <a:t>of </a:t>
            </a:r>
            <a:r>
              <a:rPr dirty="0" sz="2600">
                <a:latin typeface="Calibri"/>
                <a:cs typeface="Calibri"/>
              </a:rPr>
              <a:t>Its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Actions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Can </a:t>
            </a:r>
            <a:r>
              <a:rPr dirty="0" sz="2600">
                <a:latin typeface="Calibri"/>
                <a:cs typeface="Calibri"/>
              </a:rPr>
              <a:t>Act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965"/>
              </a:lnSpc>
            </a:pPr>
            <a:r>
              <a:rPr dirty="0" sz="2600" spc="-10">
                <a:latin typeface="Calibri"/>
                <a:cs typeface="Calibri"/>
              </a:rPr>
              <a:t>Accordingly…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Rational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Agents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Observe,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Explore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Learn…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512000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Ideal</a:t>
            </a:r>
            <a:r>
              <a:rPr dirty="0" spc="-35"/>
              <a:t> </a:t>
            </a:r>
            <a:r>
              <a:rPr dirty="0" spc="-10"/>
              <a:t>Rational</a:t>
            </a:r>
            <a:r>
              <a:rPr dirty="0" spc="-35"/>
              <a:t> </a:t>
            </a:r>
            <a:r>
              <a:rPr dirty="0" spc="-15"/>
              <a:t>Agent…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393317"/>
            <a:ext cx="10553065" cy="3944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Each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Possible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Percept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Sequence,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Ideal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Rational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Agent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Should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Do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Whatever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Action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Expected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Maximize</a:t>
            </a:r>
            <a:r>
              <a:rPr dirty="0" sz="2800" spc="30" i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Performance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Measure,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Basis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Evidence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Provided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Percept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Sequence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Whatever</a:t>
            </a:r>
            <a:r>
              <a:rPr dirty="0" sz="2800" spc="-5">
                <a:latin typeface="Calibri"/>
                <a:cs typeface="Calibri"/>
              </a:rPr>
              <a:t> Built-In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Knowledge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Agent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Has…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2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Clock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Owner </a:t>
            </a:r>
            <a:r>
              <a:rPr dirty="0" sz="2400" spc="-70">
                <a:latin typeface="Calibri"/>
                <a:cs typeface="Calibri"/>
              </a:rPr>
              <a:t>Take</a:t>
            </a:r>
            <a:r>
              <a:rPr dirty="0" sz="2400">
                <a:latin typeface="Calibri"/>
                <a:cs typeface="Calibri"/>
              </a:rPr>
              <a:t> 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Trip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From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California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Australia…</a:t>
            </a:r>
            <a:endParaRPr sz="24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“Right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Thing”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For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Clock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Do </a:t>
            </a:r>
            <a:r>
              <a:rPr dirty="0" sz="2400" spc="-25">
                <a:latin typeface="Calibri"/>
                <a:cs typeface="Calibri"/>
              </a:rPr>
              <a:t>Would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Turn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Itself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Back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Six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Hours…</a:t>
            </a:r>
            <a:endParaRPr sz="24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400" spc="-45">
                <a:latin typeface="Calibri"/>
                <a:cs typeface="Calibri"/>
              </a:rPr>
              <a:t>We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Get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Upset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Clocks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For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Failing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Do </a:t>
            </a:r>
            <a:r>
              <a:rPr dirty="0" sz="2400" spc="-10">
                <a:latin typeface="Calibri"/>
                <a:cs typeface="Calibri"/>
              </a:rPr>
              <a:t>This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Because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We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Realize</a:t>
            </a:r>
            <a:endParaRPr sz="24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That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They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Are </a:t>
            </a:r>
            <a:r>
              <a:rPr dirty="0" sz="2400">
                <a:latin typeface="Calibri"/>
                <a:cs typeface="Calibri"/>
              </a:rPr>
              <a:t>Acting</a:t>
            </a:r>
            <a:r>
              <a:rPr dirty="0" sz="2400" spc="-20">
                <a:latin typeface="Calibri"/>
                <a:cs typeface="Calibri"/>
              </a:rPr>
              <a:t> Rationally,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Given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Their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Lack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Perceptual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Equipment…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45599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Percept</a:t>
            </a:r>
            <a:r>
              <a:rPr dirty="0" spc="-80"/>
              <a:t> </a:t>
            </a:r>
            <a:r>
              <a:rPr dirty="0"/>
              <a:t>Sequence…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375613"/>
            <a:ext cx="10683875" cy="4307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6261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10">
                <a:latin typeface="Calibri"/>
                <a:cs typeface="Calibri"/>
              </a:rPr>
              <a:t>What </a:t>
            </a:r>
            <a:r>
              <a:rPr dirty="0" sz="3600">
                <a:latin typeface="Calibri"/>
                <a:cs typeface="Calibri"/>
              </a:rPr>
              <a:t>Is </a:t>
            </a:r>
            <a:r>
              <a:rPr dirty="0" sz="3600" spc="-5">
                <a:latin typeface="Calibri"/>
                <a:cs typeface="Calibri"/>
              </a:rPr>
              <a:t>Rational </a:t>
            </a:r>
            <a:r>
              <a:rPr dirty="0" sz="3600" spc="-50">
                <a:latin typeface="Calibri"/>
                <a:cs typeface="Calibri"/>
              </a:rPr>
              <a:t>At </a:t>
            </a:r>
            <a:r>
              <a:rPr dirty="0" sz="3600" spc="-25">
                <a:latin typeface="Calibri"/>
                <a:cs typeface="Calibri"/>
              </a:rPr>
              <a:t>Any </a:t>
            </a:r>
            <a:r>
              <a:rPr dirty="0" sz="3600" spc="-10">
                <a:latin typeface="Calibri"/>
                <a:cs typeface="Calibri"/>
              </a:rPr>
              <a:t>Given </a:t>
            </a:r>
            <a:r>
              <a:rPr dirty="0" sz="3600" spc="-5">
                <a:latin typeface="Calibri"/>
                <a:cs typeface="Calibri"/>
              </a:rPr>
              <a:t>Time Depends On </a:t>
            </a:r>
            <a:r>
              <a:rPr dirty="0" sz="3600" spc="-20">
                <a:latin typeface="Calibri"/>
                <a:cs typeface="Calibri"/>
              </a:rPr>
              <a:t>Four </a:t>
            </a:r>
            <a:r>
              <a:rPr dirty="0" sz="3600" spc="-80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Things:</a:t>
            </a:r>
            <a:endParaRPr sz="3600">
              <a:latin typeface="Calibri"/>
              <a:cs typeface="Calibri"/>
            </a:endParaRPr>
          </a:p>
          <a:p>
            <a:pPr lvl="1" marL="789940" indent="-320675">
              <a:lnSpc>
                <a:spcPct val="100000"/>
              </a:lnSpc>
              <a:spcBef>
                <a:spcPts val="525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5">
                <a:latin typeface="Calibri"/>
                <a:cs typeface="Calibri"/>
              </a:rPr>
              <a:t>Performance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Measure That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Defines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Degree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</a:t>
            </a:r>
            <a:r>
              <a:rPr dirty="0" sz="3200" spc="-5">
                <a:latin typeface="Calibri"/>
                <a:cs typeface="Calibri"/>
              </a:rPr>
              <a:t> Success…</a:t>
            </a:r>
            <a:endParaRPr sz="3200">
              <a:latin typeface="Calibri"/>
              <a:cs typeface="Calibri"/>
            </a:endParaRPr>
          </a:p>
          <a:p>
            <a:pPr lvl="1" marL="697865" marR="541020" indent="-228600">
              <a:lnSpc>
                <a:spcPct val="100000"/>
              </a:lnSpc>
              <a:spcBef>
                <a:spcPts val="505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 spc="-15">
                <a:latin typeface="Calibri"/>
                <a:cs typeface="Calibri"/>
              </a:rPr>
              <a:t>Everything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That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Agent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Has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Perceived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So </a:t>
            </a:r>
            <a:r>
              <a:rPr dirty="0" sz="3200" spc="-35">
                <a:latin typeface="Calibri"/>
                <a:cs typeface="Calibri"/>
              </a:rPr>
              <a:t>Far…We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Will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Call This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Complete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Perceptual </a:t>
            </a:r>
            <a:r>
              <a:rPr dirty="0" sz="3200" spc="-15">
                <a:latin typeface="Calibri"/>
                <a:cs typeface="Calibri"/>
              </a:rPr>
              <a:t>History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Percept 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Sequence…</a:t>
            </a:r>
            <a:endParaRPr sz="3200">
              <a:latin typeface="Calibri"/>
              <a:cs typeface="Calibri"/>
            </a:endParaRPr>
          </a:p>
          <a:p>
            <a:pPr lvl="1" marL="789940" indent="-320675">
              <a:lnSpc>
                <a:spcPct val="100000"/>
              </a:lnSpc>
              <a:spcBef>
                <a:spcPts val="505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 spc="-5">
                <a:latin typeface="Calibri"/>
                <a:cs typeface="Calibri"/>
              </a:rPr>
              <a:t>What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Agent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Knows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About</a:t>
            </a:r>
            <a:r>
              <a:rPr dirty="0" sz="3200">
                <a:latin typeface="Calibri"/>
                <a:cs typeface="Calibri"/>
              </a:rPr>
              <a:t> the </a:t>
            </a:r>
            <a:r>
              <a:rPr dirty="0" sz="3200" spc="-15">
                <a:latin typeface="Calibri"/>
                <a:cs typeface="Calibri"/>
              </a:rPr>
              <a:t>Environment…</a:t>
            </a:r>
            <a:endParaRPr sz="3200">
              <a:latin typeface="Calibri"/>
              <a:cs typeface="Calibri"/>
            </a:endParaRPr>
          </a:p>
          <a:p>
            <a:pPr lvl="1" marL="789940" indent="-320675">
              <a:lnSpc>
                <a:spcPct val="100000"/>
              </a:lnSpc>
              <a:spcBef>
                <a:spcPts val="495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Actions</a:t>
            </a:r>
            <a:r>
              <a:rPr dirty="0" sz="3200" spc="-10">
                <a:latin typeface="Calibri"/>
                <a:cs typeface="Calibri"/>
              </a:rPr>
              <a:t> That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Agent </a:t>
            </a:r>
            <a:r>
              <a:rPr dirty="0" sz="3200" spc="-5">
                <a:latin typeface="Calibri"/>
                <a:cs typeface="Calibri"/>
              </a:rPr>
              <a:t>Can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Perform…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61944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15"/>
              <a:t> </a:t>
            </a:r>
            <a:r>
              <a:rPr dirty="0" spc="-40"/>
              <a:t>Vacuum</a:t>
            </a:r>
            <a:r>
              <a:rPr dirty="0" spc="-20"/>
              <a:t> </a:t>
            </a:r>
            <a:r>
              <a:rPr dirty="0" spc="-5"/>
              <a:t>Cleaner</a:t>
            </a:r>
            <a:r>
              <a:rPr dirty="0" spc="-30"/>
              <a:t> </a:t>
            </a:r>
            <a:r>
              <a:rPr dirty="0" spc="-15"/>
              <a:t>Agent...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2137" y="1117600"/>
          <a:ext cx="4330700" cy="2825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0670"/>
                <a:gridCol w="1490980"/>
              </a:tblGrid>
              <a:tr h="401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Percept</a:t>
                      </a:r>
                      <a:r>
                        <a:rPr dirty="0" sz="1800" spc="-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01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[A,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Clean]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Right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01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[A,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Dirty}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Remove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01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[B,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Clean]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01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[B,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Dirty]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Remove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01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[A,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Clean],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[A,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Clean]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Right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017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[A,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Clean],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[A,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Dirty]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Remove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247132" y="1124711"/>
            <a:ext cx="6503034" cy="2811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321310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321310" algn="l"/>
              </a:tabLst>
            </a:pPr>
            <a:r>
              <a:rPr dirty="0" sz="3200" spc="-5">
                <a:latin typeface="Calibri"/>
                <a:cs typeface="Calibri"/>
              </a:rPr>
              <a:t>function</a:t>
            </a:r>
            <a:endParaRPr sz="3200">
              <a:latin typeface="Calibri"/>
              <a:cs typeface="Calibri"/>
            </a:endParaRPr>
          </a:p>
          <a:p>
            <a:pPr marL="549910" marR="123189">
              <a:lnSpc>
                <a:spcPct val="100000"/>
              </a:lnSpc>
              <a:spcBef>
                <a:spcPts val="550"/>
              </a:spcBef>
            </a:pPr>
            <a:r>
              <a:rPr dirty="0" sz="2400" spc="-10" i="1">
                <a:latin typeface="Calibri"/>
                <a:cs typeface="Calibri"/>
              </a:rPr>
              <a:t>Reflex-Vacuum-Agent([location,status]) </a:t>
            </a:r>
            <a:r>
              <a:rPr dirty="0" sz="2400" spc="-10">
                <a:latin typeface="Calibri"/>
                <a:cs typeface="Calibri"/>
              </a:rPr>
              <a:t>returns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action</a:t>
            </a:r>
            <a:endParaRPr sz="2400">
              <a:latin typeface="Calibri"/>
              <a:cs typeface="Calibri"/>
            </a:endParaRPr>
          </a:p>
          <a:p>
            <a:pPr lvl="1" marL="778510" indent="-229235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779145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5" i="1">
                <a:latin typeface="Calibri"/>
                <a:cs typeface="Calibri"/>
              </a:rPr>
              <a:t>status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=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Dirty</a:t>
            </a:r>
            <a:r>
              <a:rPr dirty="0" sz="240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10">
                <a:latin typeface="Calibri"/>
                <a:cs typeface="Calibri"/>
              </a:rPr>
              <a:t> return </a:t>
            </a:r>
            <a:r>
              <a:rPr dirty="0" sz="2400" spc="-10" i="1">
                <a:latin typeface="Calibri"/>
                <a:cs typeface="Calibri"/>
              </a:rPr>
              <a:t>Remove</a:t>
            </a:r>
            <a:endParaRPr sz="2400">
              <a:latin typeface="Calibri"/>
              <a:cs typeface="Calibri"/>
            </a:endParaRPr>
          </a:p>
          <a:p>
            <a:pPr lvl="2" marL="1235710" indent="-229235">
              <a:lnSpc>
                <a:spcPct val="100000"/>
              </a:lnSpc>
              <a:spcBef>
                <a:spcPts val="520"/>
              </a:spcBef>
              <a:buFont typeface="Wingdings"/>
              <a:buChar char=""/>
              <a:tabLst>
                <a:tab pos="1236345" algn="l"/>
              </a:tabLst>
            </a:pPr>
            <a:r>
              <a:rPr dirty="0" sz="2000" spc="-5">
                <a:latin typeface="Calibri"/>
                <a:cs typeface="Calibri"/>
              </a:rPr>
              <a:t>else</a:t>
            </a:r>
            <a:r>
              <a:rPr dirty="0" sz="2000">
                <a:latin typeface="Calibri"/>
                <a:cs typeface="Calibri"/>
              </a:rPr>
              <a:t> if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location</a:t>
            </a:r>
            <a:r>
              <a:rPr dirty="0" sz="2000" i="1">
                <a:latin typeface="Calibri"/>
                <a:cs typeface="Calibri"/>
              </a:rPr>
              <a:t> =</a:t>
            </a:r>
            <a:r>
              <a:rPr dirty="0" sz="2000" spc="-5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A</a:t>
            </a:r>
            <a:r>
              <a:rPr dirty="0" sz="2000" spc="-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return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Right</a:t>
            </a:r>
            <a:endParaRPr sz="2000">
              <a:latin typeface="Calibri"/>
              <a:cs typeface="Calibri"/>
            </a:endParaRPr>
          </a:p>
          <a:p>
            <a:pPr lvl="2" marL="1235710" indent="-229235">
              <a:lnSpc>
                <a:spcPct val="100000"/>
              </a:lnSpc>
              <a:spcBef>
                <a:spcPts val="505"/>
              </a:spcBef>
              <a:buFont typeface="Wingdings"/>
              <a:buChar char=""/>
              <a:tabLst>
                <a:tab pos="1236345" algn="l"/>
              </a:tabLst>
            </a:pPr>
            <a:r>
              <a:rPr dirty="0" sz="2000" spc="-5">
                <a:latin typeface="Calibri"/>
                <a:cs typeface="Calibri"/>
              </a:rPr>
              <a:t>else</a:t>
            </a:r>
            <a:r>
              <a:rPr dirty="0" sz="2000">
                <a:latin typeface="Calibri"/>
                <a:cs typeface="Calibri"/>
              </a:rPr>
              <a:t> if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location </a:t>
            </a:r>
            <a:r>
              <a:rPr dirty="0" sz="2000" i="1">
                <a:latin typeface="Calibri"/>
                <a:cs typeface="Calibri"/>
              </a:rPr>
              <a:t>= B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10">
                <a:latin typeface="Calibri"/>
                <a:cs typeface="Calibri"/>
              </a:rPr>
              <a:t> return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Left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367" y="4211701"/>
            <a:ext cx="9819640" cy="12668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10">
                <a:latin typeface="Calibri"/>
                <a:cs typeface="Calibri"/>
              </a:rPr>
              <a:t>What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Is the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15" b="1" i="1">
                <a:latin typeface="Calibri"/>
                <a:cs typeface="Calibri"/>
              </a:rPr>
              <a:t>right</a:t>
            </a:r>
            <a:r>
              <a:rPr dirty="0" sz="3600" b="1" i="1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Function?...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5">
                <a:latin typeface="Calibri"/>
                <a:cs typeface="Calibri"/>
              </a:rPr>
              <a:t>Can</a:t>
            </a:r>
            <a:r>
              <a:rPr dirty="0" sz="3600">
                <a:latin typeface="Calibri"/>
                <a:cs typeface="Calibri"/>
              </a:rPr>
              <a:t> It </a:t>
            </a:r>
            <a:r>
              <a:rPr dirty="0" sz="3600" spc="-10">
                <a:latin typeface="Calibri"/>
                <a:cs typeface="Calibri"/>
              </a:rPr>
              <a:t>Be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Implemented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in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Small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Agent Program?...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69424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PEAS</a:t>
            </a:r>
            <a:r>
              <a:rPr dirty="0" spc="-25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90"/>
              <a:t>PAGE</a:t>
            </a:r>
            <a:r>
              <a:rPr dirty="0" spc="-25"/>
              <a:t> </a:t>
            </a:r>
            <a:r>
              <a:rPr dirty="0" spc="-5"/>
              <a:t>Descriptions…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546097"/>
            <a:ext cx="10765155" cy="2294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-25">
                <a:latin typeface="Calibri"/>
                <a:cs typeface="Calibri"/>
              </a:rPr>
              <a:t>Before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5">
                <a:latin typeface="Calibri"/>
                <a:cs typeface="Calibri"/>
              </a:rPr>
              <a:t>We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Design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 </a:t>
            </a:r>
            <a:r>
              <a:rPr dirty="0" sz="3200" spc="-10">
                <a:latin typeface="Calibri"/>
                <a:cs typeface="Calibri"/>
              </a:rPr>
              <a:t>Agent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Program,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5">
                <a:latin typeface="Calibri"/>
                <a:cs typeface="Calibri"/>
              </a:rPr>
              <a:t>We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Must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Have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Knowledge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Following:</a:t>
            </a:r>
            <a:endParaRPr sz="3200">
              <a:latin typeface="Calibri"/>
              <a:cs typeface="Calibri"/>
            </a:endParaRPr>
          </a:p>
          <a:p>
            <a:pPr lvl="1" marL="709930" indent="-240665">
              <a:lnSpc>
                <a:spcPct val="100000"/>
              </a:lnSpc>
              <a:spcBef>
                <a:spcPts val="54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dirty="0" sz="2400" spc="-15">
                <a:latin typeface="Calibri"/>
                <a:cs typeface="Calibri"/>
              </a:rPr>
              <a:t>Possible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Percepts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Actions…</a:t>
            </a:r>
            <a:endParaRPr sz="2400">
              <a:latin typeface="Calibri"/>
              <a:cs typeface="Calibri"/>
            </a:endParaRPr>
          </a:p>
          <a:p>
            <a:pPr lvl="1" marL="709930" indent="-240665">
              <a:lnSpc>
                <a:spcPct val="100000"/>
              </a:lnSpc>
              <a:spcBef>
                <a:spcPts val="50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dirty="0" sz="2400" spc="-10">
                <a:latin typeface="Calibri"/>
                <a:cs typeface="Calibri"/>
              </a:rPr>
              <a:t>What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Goals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</a:t>
            </a:r>
            <a:r>
              <a:rPr dirty="0" sz="2400" spc="-15">
                <a:latin typeface="Calibri"/>
                <a:cs typeface="Calibri"/>
              </a:rPr>
              <a:t> Performance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Measure</a:t>
            </a:r>
            <a:r>
              <a:rPr dirty="0" sz="2400">
                <a:latin typeface="Calibri"/>
                <a:cs typeface="Calibri"/>
              </a:rPr>
              <a:t> 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Agent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">
                <a:latin typeface="Calibri"/>
                <a:cs typeface="Calibri"/>
              </a:rPr>
              <a:t> Supposed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Achieve…</a:t>
            </a:r>
            <a:endParaRPr sz="2400">
              <a:latin typeface="Calibri"/>
              <a:cs typeface="Calibri"/>
            </a:endParaRPr>
          </a:p>
          <a:p>
            <a:pPr lvl="1" marL="709930" indent="-240665">
              <a:lnSpc>
                <a:spcPct val="100000"/>
              </a:lnSpc>
              <a:spcBef>
                <a:spcPts val="49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dirty="0" sz="2400" spc="-10">
                <a:latin typeface="Calibri"/>
                <a:cs typeface="Calibri"/>
              </a:rPr>
              <a:t>What</a:t>
            </a:r>
            <a:r>
              <a:rPr dirty="0" sz="2400" spc="-5">
                <a:latin typeface="Calibri"/>
                <a:cs typeface="Calibri"/>
              </a:rPr>
              <a:t> Sort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Environment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Operate…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381" y="215645"/>
            <a:ext cx="496443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Give</a:t>
            </a:r>
            <a:r>
              <a:rPr dirty="0" spc="-50"/>
              <a:t> </a:t>
            </a:r>
            <a:r>
              <a:rPr dirty="0" spc="-15"/>
              <a:t>PEAS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 spc="-5"/>
              <a:t>Chance…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926" y="1236454"/>
            <a:ext cx="10333355" cy="422656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-10" b="1">
                <a:latin typeface="Calibri"/>
                <a:cs typeface="Calibri"/>
              </a:rPr>
              <a:t>PEAS:</a:t>
            </a:r>
            <a:r>
              <a:rPr dirty="0" sz="3200" spc="-30" b="1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Stands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For:</a:t>
            </a:r>
            <a:endParaRPr sz="3200">
              <a:latin typeface="Calibri"/>
              <a:cs typeface="Calibri"/>
            </a:endParaRPr>
          </a:p>
          <a:p>
            <a:pPr lvl="1" marL="789940" indent="-320675">
              <a:lnSpc>
                <a:spcPct val="100000"/>
              </a:lnSpc>
              <a:spcBef>
                <a:spcPts val="885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 spc="-10" b="1" i="1">
                <a:latin typeface="Calibri"/>
                <a:cs typeface="Calibri"/>
              </a:rPr>
              <a:t>P</a:t>
            </a:r>
            <a:r>
              <a:rPr dirty="0" sz="2800" spc="-10">
                <a:latin typeface="Calibri"/>
                <a:cs typeface="Calibri"/>
              </a:rPr>
              <a:t>erformance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Measure…</a:t>
            </a:r>
            <a:endParaRPr sz="2800">
              <a:latin typeface="Calibri"/>
              <a:cs typeface="Calibri"/>
            </a:endParaRPr>
          </a:p>
          <a:p>
            <a:pPr lvl="1" marL="789940" indent="-320675">
              <a:lnSpc>
                <a:spcPct val="100000"/>
              </a:lnSpc>
              <a:spcBef>
                <a:spcPts val="880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 spc="-20" b="1" i="1">
                <a:latin typeface="Calibri"/>
                <a:cs typeface="Calibri"/>
              </a:rPr>
              <a:t>E</a:t>
            </a:r>
            <a:r>
              <a:rPr dirty="0" sz="2800" spc="-20">
                <a:latin typeface="Calibri"/>
                <a:cs typeface="Calibri"/>
              </a:rPr>
              <a:t>nvironment…</a:t>
            </a:r>
            <a:endParaRPr sz="2800">
              <a:latin typeface="Calibri"/>
              <a:cs typeface="Calibri"/>
            </a:endParaRPr>
          </a:p>
          <a:p>
            <a:pPr lvl="1" marL="789940" indent="-320675">
              <a:lnSpc>
                <a:spcPct val="100000"/>
              </a:lnSpc>
              <a:spcBef>
                <a:spcPts val="885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 spc="-15" b="1" i="1">
                <a:latin typeface="Calibri"/>
                <a:cs typeface="Calibri"/>
              </a:rPr>
              <a:t>A</a:t>
            </a:r>
            <a:r>
              <a:rPr dirty="0" sz="2800" spc="-15">
                <a:latin typeface="Calibri"/>
                <a:cs typeface="Calibri"/>
              </a:rPr>
              <a:t>ctuators…</a:t>
            </a:r>
            <a:endParaRPr sz="2800">
              <a:latin typeface="Calibri"/>
              <a:cs typeface="Calibri"/>
            </a:endParaRPr>
          </a:p>
          <a:p>
            <a:pPr lvl="1" marL="789940" indent="-320675">
              <a:lnSpc>
                <a:spcPct val="100000"/>
              </a:lnSpc>
              <a:spcBef>
                <a:spcPts val="895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 spc="-10" b="1" i="1">
                <a:latin typeface="Calibri"/>
                <a:cs typeface="Calibri"/>
              </a:rPr>
              <a:t>S</a:t>
            </a:r>
            <a:r>
              <a:rPr dirty="0" sz="2800" spc="-10">
                <a:latin typeface="Calibri"/>
                <a:cs typeface="Calibri"/>
              </a:rPr>
              <a:t>ensors…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1101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-145">
                <a:latin typeface="Calibri"/>
                <a:cs typeface="Calibri"/>
              </a:rPr>
              <a:t>To</a:t>
            </a:r>
            <a:r>
              <a:rPr dirty="0" sz="3200" spc="-5">
                <a:latin typeface="Calibri"/>
                <a:cs typeface="Calibri"/>
              </a:rPr>
              <a:t> Design</a:t>
            </a:r>
            <a:r>
              <a:rPr dirty="0" sz="3200">
                <a:latin typeface="Calibri"/>
                <a:cs typeface="Calibri"/>
              </a:rPr>
              <a:t> a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Rational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Agent,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5">
                <a:latin typeface="Calibri"/>
                <a:cs typeface="Calibri"/>
              </a:rPr>
              <a:t>We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Must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First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Specify</a:t>
            </a:r>
            <a:r>
              <a:rPr dirty="0" sz="3200" spc="55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the </a:t>
            </a:r>
            <a:r>
              <a:rPr dirty="0" sz="3200" spc="-5" b="1" i="1">
                <a:latin typeface="Calibri"/>
                <a:cs typeface="Calibri"/>
              </a:rPr>
              <a:t>Setting </a:t>
            </a:r>
            <a:r>
              <a:rPr dirty="0" sz="3200" spc="-705" b="1" i="1">
                <a:latin typeface="Calibri"/>
                <a:cs typeface="Calibri"/>
              </a:rPr>
              <a:t> </a:t>
            </a:r>
            <a:r>
              <a:rPr dirty="0" sz="3200" spc="-5" b="1" i="1">
                <a:latin typeface="Calibri"/>
                <a:cs typeface="Calibri"/>
              </a:rPr>
              <a:t>or</a:t>
            </a:r>
            <a:r>
              <a:rPr dirty="0" sz="3200" spc="-1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the </a:t>
            </a:r>
            <a:r>
              <a:rPr dirty="0" sz="3200" spc="-60" b="1" i="1">
                <a:latin typeface="Calibri"/>
                <a:cs typeface="Calibri"/>
              </a:rPr>
              <a:t>Task</a:t>
            </a:r>
            <a:r>
              <a:rPr dirty="0" sz="320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Environment</a:t>
            </a:r>
            <a:r>
              <a:rPr dirty="0" sz="3200" spc="-1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49256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Four</a:t>
            </a:r>
            <a:r>
              <a:rPr dirty="0" spc="-20"/>
              <a:t> </a:t>
            </a:r>
            <a:r>
              <a:rPr dirty="0" spc="-15"/>
              <a:t>PEAS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20"/>
              <a:t>POD...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195806"/>
            <a:ext cx="10572115" cy="3637279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-5">
                <a:latin typeface="Calibri"/>
                <a:cs typeface="Calibri"/>
              </a:rPr>
              <a:t>Consider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65">
                <a:latin typeface="Calibri"/>
                <a:cs typeface="Calibri"/>
              </a:rPr>
              <a:t>Task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Designing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Automated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60">
                <a:latin typeface="Calibri"/>
                <a:cs typeface="Calibri"/>
              </a:rPr>
              <a:t>Taxi:</a:t>
            </a:r>
            <a:endParaRPr sz="3200">
              <a:latin typeface="Calibri"/>
              <a:cs typeface="Calibri"/>
            </a:endParaRPr>
          </a:p>
          <a:p>
            <a:pPr lvl="1" marL="789940" indent="-320675">
              <a:lnSpc>
                <a:spcPct val="100000"/>
              </a:lnSpc>
              <a:spcBef>
                <a:spcPts val="490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 spc="-10" b="1">
                <a:latin typeface="Calibri"/>
                <a:cs typeface="Calibri"/>
              </a:rPr>
              <a:t>P</a:t>
            </a:r>
            <a:r>
              <a:rPr dirty="0" sz="2800" spc="-10" b="1">
                <a:latin typeface="Calibri"/>
                <a:cs typeface="Calibri"/>
              </a:rPr>
              <a:t>erformance</a:t>
            </a:r>
            <a:r>
              <a:rPr dirty="0" sz="2800" spc="1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Measure:</a:t>
            </a:r>
            <a:r>
              <a:rPr dirty="0" sz="2800" spc="50" b="1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Safety,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Destination,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Profits,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Legality,</a:t>
            </a:r>
            <a:endParaRPr sz="28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  <a:spcBef>
                <a:spcPts val="30"/>
              </a:spcBef>
            </a:pPr>
            <a:r>
              <a:rPr dirty="0" sz="2800" spc="-15">
                <a:latin typeface="Calibri"/>
                <a:cs typeface="Calibri"/>
              </a:rPr>
              <a:t>Comfort...</a:t>
            </a:r>
            <a:endParaRPr sz="2800">
              <a:latin typeface="Calibri"/>
              <a:cs typeface="Calibri"/>
            </a:endParaRPr>
          </a:p>
          <a:p>
            <a:pPr lvl="1" marL="789940" indent="-320675">
              <a:lnSpc>
                <a:spcPct val="100000"/>
              </a:lnSpc>
              <a:spcBef>
                <a:spcPts val="480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 spc="-15" b="1">
                <a:latin typeface="Calibri"/>
                <a:cs typeface="Calibri"/>
              </a:rPr>
              <a:t>E</a:t>
            </a:r>
            <a:r>
              <a:rPr dirty="0" sz="2800" spc="-15" b="1">
                <a:latin typeface="Calibri"/>
                <a:cs typeface="Calibri"/>
              </a:rPr>
              <a:t>nvironment:</a:t>
            </a:r>
            <a:r>
              <a:rPr dirty="0" sz="2800" spc="35" b="1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Streets,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Freeways,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Traffic,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Pedestrians,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Weather...</a:t>
            </a:r>
            <a:endParaRPr sz="2800">
              <a:latin typeface="Calibri"/>
              <a:cs typeface="Calibri"/>
            </a:endParaRPr>
          </a:p>
          <a:p>
            <a:pPr lvl="1" marL="789940" indent="-320675">
              <a:lnSpc>
                <a:spcPct val="100000"/>
              </a:lnSpc>
              <a:spcBef>
                <a:spcPts val="505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 spc="-15" b="1">
                <a:latin typeface="Calibri"/>
                <a:cs typeface="Calibri"/>
              </a:rPr>
              <a:t>A</a:t>
            </a:r>
            <a:r>
              <a:rPr dirty="0" sz="2800" spc="-15" b="1">
                <a:latin typeface="Calibri"/>
                <a:cs typeface="Calibri"/>
              </a:rPr>
              <a:t>ctuators:</a:t>
            </a:r>
            <a:r>
              <a:rPr dirty="0" sz="2800" spc="25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Steering,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Accelerator,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Brake,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Horn,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Speaker,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Display...</a:t>
            </a:r>
            <a:endParaRPr sz="2800">
              <a:latin typeface="Calibri"/>
              <a:cs typeface="Calibri"/>
            </a:endParaRPr>
          </a:p>
          <a:p>
            <a:pPr lvl="1" marL="697865" marR="5080" indent="-228600">
              <a:lnSpc>
                <a:spcPct val="100699"/>
              </a:lnSpc>
              <a:spcBef>
                <a:spcPts val="465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 spc="-10" b="1">
                <a:latin typeface="Calibri"/>
                <a:cs typeface="Calibri"/>
              </a:rPr>
              <a:t>S</a:t>
            </a:r>
            <a:r>
              <a:rPr dirty="0" sz="2800" spc="-10" b="1">
                <a:latin typeface="Calibri"/>
                <a:cs typeface="Calibri"/>
              </a:rPr>
              <a:t>ensors: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Video,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Accelerometers,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Gauges,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Engine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Sensors,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Keyboard,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GPS...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345185"/>
            <a:ext cx="10210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Agent</a:t>
            </a:r>
            <a:r>
              <a:rPr dirty="0" sz="3600" spc="10"/>
              <a:t> </a:t>
            </a:r>
            <a:r>
              <a:rPr dirty="0" sz="3600" spc="-60"/>
              <a:t>(Task</a:t>
            </a:r>
            <a:r>
              <a:rPr dirty="0" sz="3600" spc="15"/>
              <a:t> </a:t>
            </a:r>
            <a:r>
              <a:rPr dirty="0" sz="3600" spc="-15"/>
              <a:t>Environment):</a:t>
            </a:r>
            <a:r>
              <a:rPr dirty="0" sz="3600" spc="-10"/>
              <a:t> </a:t>
            </a:r>
            <a:r>
              <a:rPr dirty="0" sz="3600" spc="-5" b="0">
                <a:latin typeface="Calibri"/>
                <a:cs typeface="Calibri"/>
              </a:rPr>
              <a:t>Medical</a:t>
            </a:r>
            <a:r>
              <a:rPr dirty="0" sz="3600" spc="-25" b="0">
                <a:latin typeface="Calibri"/>
                <a:cs typeface="Calibri"/>
              </a:rPr>
              <a:t> </a:t>
            </a:r>
            <a:r>
              <a:rPr dirty="0" sz="3600" spc="-5" b="0">
                <a:latin typeface="Calibri"/>
                <a:cs typeface="Calibri"/>
              </a:rPr>
              <a:t>Diagnosis </a:t>
            </a:r>
            <a:r>
              <a:rPr dirty="0" sz="3600" spc="-25" b="0">
                <a:latin typeface="Calibri"/>
                <a:cs typeface="Calibri"/>
              </a:rPr>
              <a:t>System…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976" y="1223444"/>
            <a:ext cx="5104130" cy="229044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1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0" b="1">
                <a:latin typeface="Calibri"/>
                <a:cs typeface="Calibri"/>
              </a:rPr>
              <a:t>P</a:t>
            </a:r>
            <a:r>
              <a:rPr dirty="0" sz="3200" spc="-10">
                <a:latin typeface="Calibri"/>
                <a:cs typeface="Calibri"/>
              </a:rPr>
              <a:t>erformance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Measure: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???...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1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5" b="1">
                <a:latin typeface="Calibri"/>
                <a:cs typeface="Calibri"/>
              </a:rPr>
              <a:t>E</a:t>
            </a:r>
            <a:r>
              <a:rPr dirty="0" sz="3200" spc="-15">
                <a:latin typeface="Calibri"/>
                <a:cs typeface="Calibri"/>
              </a:rPr>
              <a:t>nvironment: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???...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10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5" b="1">
                <a:latin typeface="Calibri"/>
                <a:cs typeface="Calibri"/>
              </a:rPr>
              <a:t>A</a:t>
            </a:r>
            <a:r>
              <a:rPr dirty="0" sz="3200" spc="-15">
                <a:latin typeface="Calibri"/>
                <a:cs typeface="Calibri"/>
              </a:rPr>
              <a:t>ctuators: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???...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30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0" b="1">
                <a:latin typeface="Calibri"/>
                <a:cs typeface="Calibri"/>
              </a:rPr>
              <a:t>S</a:t>
            </a:r>
            <a:r>
              <a:rPr dirty="0" sz="3200" spc="-10">
                <a:latin typeface="Calibri"/>
                <a:cs typeface="Calibri"/>
              </a:rPr>
              <a:t>ensors: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???...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345185"/>
            <a:ext cx="10210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Agent</a:t>
            </a:r>
            <a:r>
              <a:rPr dirty="0" sz="3600" spc="10"/>
              <a:t> </a:t>
            </a:r>
            <a:r>
              <a:rPr dirty="0" sz="3600" spc="-60"/>
              <a:t>(Task</a:t>
            </a:r>
            <a:r>
              <a:rPr dirty="0" sz="3600" spc="15"/>
              <a:t> </a:t>
            </a:r>
            <a:r>
              <a:rPr dirty="0" sz="3600" spc="-15"/>
              <a:t>Environment):</a:t>
            </a:r>
            <a:r>
              <a:rPr dirty="0" sz="3600" spc="-10"/>
              <a:t> </a:t>
            </a:r>
            <a:r>
              <a:rPr dirty="0" sz="3600" spc="-5" b="0">
                <a:latin typeface="Calibri"/>
                <a:cs typeface="Calibri"/>
              </a:rPr>
              <a:t>Medical</a:t>
            </a:r>
            <a:r>
              <a:rPr dirty="0" sz="3600" spc="-25" b="0">
                <a:latin typeface="Calibri"/>
                <a:cs typeface="Calibri"/>
              </a:rPr>
              <a:t> </a:t>
            </a:r>
            <a:r>
              <a:rPr dirty="0" sz="3600" spc="-5" b="0">
                <a:latin typeface="Calibri"/>
                <a:cs typeface="Calibri"/>
              </a:rPr>
              <a:t>Diagnosis </a:t>
            </a:r>
            <a:r>
              <a:rPr dirty="0" sz="3600" spc="-25" b="0">
                <a:latin typeface="Calibri"/>
                <a:cs typeface="Calibri"/>
              </a:rPr>
              <a:t>System…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976" y="1349705"/>
            <a:ext cx="9937750" cy="3822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0" b="1">
                <a:latin typeface="Calibri"/>
                <a:cs typeface="Calibri"/>
              </a:rPr>
              <a:t>Performance</a:t>
            </a:r>
            <a:r>
              <a:rPr dirty="0" sz="3200" spc="-30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Measure:</a:t>
            </a:r>
            <a:r>
              <a:rPr dirty="0" sz="3200" spc="-30" b="1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Healthy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Patient,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Minimize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Costs,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3200" spc="-10">
                <a:latin typeface="Calibri"/>
                <a:cs typeface="Calibri"/>
              </a:rPr>
              <a:t>Lawsuits…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994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0" b="1">
                <a:latin typeface="Calibri"/>
                <a:cs typeface="Calibri"/>
              </a:rPr>
              <a:t>Environment:</a:t>
            </a:r>
            <a:r>
              <a:rPr dirty="0" sz="3200" spc="-35" b="1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Patient,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Hospital,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Staff…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994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0" b="1">
                <a:latin typeface="Calibri"/>
                <a:cs typeface="Calibri"/>
              </a:rPr>
              <a:t>Actuators:</a:t>
            </a:r>
            <a:r>
              <a:rPr dirty="0" sz="3200" spc="-25" b="1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Screen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Display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(Questions,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60">
                <a:latin typeface="Calibri"/>
                <a:cs typeface="Calibri"/>
              </a:rPr>
              <a:t>Tests,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Diagnoses,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3200" spc="-30">
                <a:latin typeface="Calibri"/>
                <a:cs typeface="Calibri"/>
              </a:rPr>
              <a:t>Treatments,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Referrals)…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01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5" b="1">
                <a:latin typeface="Calibri"/>
                <a:cs typeface="Calibri"/>
              </a:rPr>
              <a:t>Sensors:</a:t>
            </a:r>
            <a:r>
              <a:rPr dirty="0" sz="3200" spc="-25" b="1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Keyboard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(Entry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Symptoms,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Findings,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Patient's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3200" spc="-15">
                <a:latin typeface="Calibri"/>
                <a:cs typeface="Calibri"/>
              </a:rPr>
              <a:t>Answers)…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317753"/>
            <a:ext cx="89642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Agent</a:t>
            </a:r>
            <a:r>
              <a:rPr dirty="0" sz="3600" spc="15"/>
              <a:t> </a:t>
            </a:r>
            <a:r>
              <a:rPr dirty="0" sz="3600" spc="-60"/>
              <a:t>(Task</a:t>
            </a:r>
            <a:r>
              <a:rPr dirty="0" sz="3600" spc="15"/>
              <a:t> </a:t>
            </a:r>
            <a:r>
              <a:rPr dirty="0" sz="3600" spc="-15"/>
              <a:t>Environment):</a:t>
            </a:r>
            <a:r>
              <a:rPr dirty="0" sz="3600"/>
              <a:t> </a:t>
            </a:r>
            <a:r>
              <a:rPr dirty="0" sz="3600" spc="-10" b="0">
                <a:latin typeface="Calibri"/>
                <a:cs typeface="Calibri"/>
              </a:rPr>
              <a:t>Part-Picking</a:t>
            </a:r>
            <a:r>
              <a:rPr dirty="0" sz="3600" spc="-20" b="0">
                <a:latin typeface="Calibri"/>
                <a:cs typeface="Calibri"/>
              </a:rPr>
              <a:t> Robot</a:t>
            </a:r>
            <a:r>
              <a:rPr dirty="0" sz="3600" spc="-10" b="0">
                <a:latin typeface="Calibri"/>
                <a:cs typeface="Calibri"/>
              </a:rPr>
              <a:t> </a:t>
            </a:r>
            <a:r>
              <a:rPr dirty="0" sz="3600" b="0">
                <a:latin typeface="Calibri"/>
                <a:cs typeface="Calibri"/>
              </a:rPr>
              <a:t>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976" y="1235256"/>
            <a:ext cx="5104130" cy="228981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1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0" b="1">
                <a:latin typeface="Calibri"/>
                <a:cs typeface="Calibri"/>
              </a:rPr>
              <a:t>P</a:t>
            </a:r>
            <a:r>
              <a:rPr dirty="0" sz="3200" spc="-10">
                <a:latin typeface="Calibri"/>
                <a:cs typeface="Calibri"/>
              </a:rPr>
              <a:t>erformance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Measure: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???...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1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5" b="1">
                <a:latin typeface="Calibri"/>
                <a:cs typeface="Calibri"/>
              </a:rPr>
              <a:t>E</a:t>
            </a:r>
            <a:r>
              <a:rPr dirty="0" sz="3200" spc="-15">
                <a:latin typeface="Calibri"/>
                <a:cs typeface="Calibri"/>
              </a:rPr>
              <a:t>nvironment: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???...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10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5" b="1">
                <a:latin typeface="Calibri"/>
                <a:cs typeface="Calibri"/>
              </a:rPr>
              <a:t>A</a:t>
            </a:r>
            <a:r>
              <a:rPr dirty="0" sz="3200" spc="-15">
                <a:latin typeface="Calibri"/>
                <a:cs typeface="Calibri"/>
              </a:rPr>
              <a:t>ctuators: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???...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2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0" b="1">
                <a:latin typeface="Calibri"/>
                <a:cs typeface="Calibri"/>
              </a:rPr>
              <a:t>S</a:t>
            </a:r>
            <a:r>
              <a:rPr dirty="0" sz="3200" spc="-10">
                <a:latin typeface="Calibri"/>
                <a:cs typeface="Calibri"/>
              </a:rPr>
              <a:t>ensors: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???...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344246"/>
            <a:ext cx="20167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Agents…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482090"/>
            <a:ext cx="10769600" cy="284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latin typeface="Calibri"/>
                <a:cs typeface="Calibri"/>
              </a:rPr>
              <a:t>Agent:</a:t>
            </a:r>
            <a:r>
              <a:rPr dirty="0" sz="2800" spc="25" b="1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Anything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 </a:t>
            </a:r>
            <a:r>
              <a:rPr dirty="0" sz="2800" spc="-15">
                <a:latin typeface="Calibri"/>
                <a:cs typeface="Calibri"/>
              </a:rPr>
              <a:t>Viewed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 </a:t>
            </a:r>
            <a:r>
              <a:rPr dirty="0" sz="2800" spc="-15">
                <a:latin typeface="Calibri"/>
                <a:cs typeface="Calibri"/>
              </a:rPr>
              <a:t>Perceiving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Its </a:t>
            </a:r>
            <a:r>
              <a:rPr dirty="0" sz="2800" spc="-20">
                <a:latin typeface="Calibri"/>
                <a:cs typeface="Calibri"/>
              </a:rPr>
              <a:t>Environment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800" spc="-15">
                <a:latin typeface="Calibri"/>
                <a:cs typeface="Calibri"/>
              </a:rPr>
              <a:t>Through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Sensors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Acting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Upon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Environment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Through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Effectors…</a:t>
            </a:r>
            <a:endParaRPr sz="2800">
              <a:latin typeface="Calibri"/>
              <a:cs typeface="Calibri"/>
            </a:endParaRPr>
          </a:p>
          <a:p>
            <a:pPr marL="241300" marR="554355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latin typeface="Calibri"/>
                <a:cs typeface="Calibri"/>
              </a:rPr>
              <a:t>Human </a:t>
            </a:r>
            <a:r>
              <a:rPr dirty="0" sz="2800" spc="-15" b="1">
                <a:latin typeface="Calibri"/>
                <a:cs typeface="Calibri"/>
              </a:rPr>
              <a:t>Agent:</a:t>
            </a:r>
            <a:r>
              <a:rPr dirty="0" sz="2800" spc="30" b="1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Eyes,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Ears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Other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Organs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Sensors…Hands,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Legs,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Mouth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Other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Body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Parts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Effectors…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latin typeface="Calibri"/>
                <a:cs typeface="Calibri"/>
              </a:rPr>
              <a:t>Robotic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Agent:</a:t>
            </a:r>
            <a:r>
              <a:rPr dirty="0" sz="2800" spc="25" b="1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Cameras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20">
                <a:latin typeface="Calibri"/>
                <a:cs typeface="Calibri"/>
              </a:rPr>
              <a:t>Infrared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Range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Finders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Sensors…Various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Motors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Effectors…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317753"/>
            <a:ext cx="89642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Agent</a:t>
            </a:r>
            <a:r>
              <a:rPr dirty="0" sz="3600" spc="15"/>
              <a:t> </a:t>
            </a:r>
            <a:r>
              <a:rPr dirty="0" sz="3600" spc="-60"/>
              <a:t>(Task</a:t>
            </a:r>
            <a:r>
              <a:rPr dirty="0" sz="3600" spc="15"/>
              <a:t> </a:t>
            </a:r>
            <a:r>
              <a:rPr dirty="0" sz="3600" spc="-15"/>
              <a:t>Environment):</a:t>
            </a:r>
            <a:r>
              <a:rPr dirty="0" sz="3600"/>
              <a:t> </a:t>
            </a:r>
            <a:r>
              <a:rPr dirty="0" sz="3600" spc="-10" b="0">
                <a:latin typeface="Calibri"/>
                <a:cs typeface="Calibri"/>
              </a:rPr>
              <a:t>Part-Picking</a:t>
            </a:r>
            <a:r>
              <a:rPr dirty="0" sz="3600" spc="-20" b="0">
                <a:latin typeface="Calibri"/>
                <a:cs typeface="Calibri"/>
              </a:rPr>
              <a:t> Robot</a:t>
            </a:r>
            <a:r>
              <a:rPr dirty="0" sz="3600" spc="-10" b="0">
                <a:latin typeface="Calibri"/>
                <a:cs typeface="Calibri"/>
              </a:rPr>
              <a:t> </a:t>
            </a:r>
            <a:r>
              <a:rPr dirty="0" sz="3600" b="0">
                <a:latin typeface="Calibri"/>
                <a:cs typeface="Calibri"/>
              </a:rPr>
              <a:t>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976" y="1235219"/>
            <a:ext cx="10258425" cy="248475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100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0" b="1">
                <a:latin typeface="Calibri"/>
                <a:cs typeface="Calibri"/>
              </a:rPr>
              <a:t>Performance</a:t>
            </a:r>
            <a:r>
              <a:rPr dirty="0" sz="3200" spc="-3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Measure:</a:t>
            </a:r>
            <a:r>
              <a:rPr dirty="0" sz="3200" spc="-30" b="1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Percentage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Parts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Correct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Bins…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994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0" b="1">
                <a:latin typeface="Calibri"/>
                <a:cs typeface="Calibri"/>
              </a:rPr>
              <a:t>Environment:</a:t>
            </a:r>
            <a:r>
              <a:rPr dirty="0" sz="3200" spc="-30" b="1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Conveyor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Belt </a:t>
            </a:r>
            <a:r>
              <a:rPr dirty="0" sz="3200">
                <a:latin typeface="Calibri"/>
                <a:cs typeface="Calibri"/>
              </a:rPr>
              <a:t>With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Parts,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Bins…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994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0" b="1">
                <a:latin typeface="Calibri"/>
                <a:cs typeface="Calibri"/>
              </a:rPr>
              <a:t>Actuators:</a:t>
            </a:r>
            <a:r>
              <a:rPr dirty="0" sz="3200" spc="-40" b="1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Jointed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Arm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5">
                <a:latin typeface="Calibri"/>
                <a:cs typeface="Calibri"/>
              </a:rPr>
              <a:t> Hand…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1010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5" b="1">
                <a:latin typeface="Calibri"/>
                <a:cs typeface="Calibri"/>
              </a:rPr>
              <a:t>Sensors:</a:t>
            </a:r>
            <a:r>
              <a:rPr dirty="0" sz="3200" spc="-30" b="1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Camera, </a:t>
            </a:r>
            <a:r>
              <a:rPr dirty="0" sz="3200" spc="-5">
                <a:latin typeface="Calibri"/>
                <a:cs typeface="Calibri"/>
              </a:rPr>
              <a:t>Joint</a:t>
            </a:r>
            <a:r>
              <a:rPr dirty="0" sz="3200">
                <a:latin typeface="Calibri"/>
                <a:cs typeface="Calibri"/>
              </a:rPr>
              <a:t> Angle </a:t>
            </a:r>
            <a:r>
              <a:rPr dirty="0" sz="3200" spc="-10">
                <a:latin typeface="Calibri"/>
                <a:cs typeface="Calibri"/>
              </a:rPr>
              <a:t>Sensors…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317753"/>
            <a:ext cx="9975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Agent</a:t>
            </a:r>
            <a:r>
              <a:rPr dirty="0" sz="3600" spc="15"/>
              <a:t> </a:t>
            </a:r>
            <a:r>
              <a:rPr dirty="0" sz="3600" spc="-60"/>
              <a:t>(Task</a:t>
            </a:r>
            <a:r>
              <a:rPr dirty="0" sz="3600" spc="15"/>
              <a:t> </a:t>
            </a:r>
            <a:r>
              <a:rPr dirty="0" sz="3600" spc="-15"/>
              <a:t>Environment):</a:t>
            </a:r>
            <a:r>
              <a:rPr dirty="0" sz="3600" spc="-5"/>
              <a:t> </a:t>
            </a:r>
            <a:r>
              <a:rPr dirty="0" sz="3600" spc="-15" b="0">
                <a:latin typeface="Calibri"/>
                <a:cs typeface="Calibri"/>
              </a:rPr>
              <a:t>Internet</a:t>
            </a:r>
            <a:r>
              <a:rPr dirty="0" sz="3600" spc="-25" b="0">
                <a:latin typeface="Calibri"/>
                <a:cs typeface="Calibri"/>
              </a:rPr>
              <a:t> </a:t>
            </a:r>
            <a:r>
              <a:rPr dirty="0" sz="3600" spc="-5" b="0">
                <a:latin typeface="Calibri"/>
                <a:cs typeface="Calibri"/>
              </a:rPr>
              <a:t>Shopping</a:t>
            </a:r>
            <a:r>
              <a:rPr dirty="0" sz="3600" spc="-30" b="0">
                <a:latin typeface="Calibri"/>
                <a:cs typeface="Calibri"/>
              </a:rPr>
              <a:t> </a:t>
            </a:r>
            <a:r>
              <a:rPr dirty="0" sz="3600" spc="-10" b="0">
                <a:latin typeface="Calibri"/>
                <a:cs typeface="Calibri"/>
              </a:rPr>
              <a:t>Agent…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976" y="1336123"/>
            <a:ext cx="5102860" cy="228854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0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0" b="1">
                <a:latin typeface="Calibri"/>
                <a:cs typeface="Calibri"/>
              </a:rPr>
              <a:t>P</a:t>
            </a:r>
            <a:r>
              <a:rPr dirty="0" sz="3200" spc="-10">
                <a:latin typeface="Calibri"/>
                <a:cs typeface="Calibri"/>
              </a:rPr>
              <a:t>erformance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Measure: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???...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1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5" b="1">
                <a:latin typeface="Calibri"/>
                <a:cs typeface="Calibri"/>
              </a:rPr>
              <a:t>E</a:t>
            </a:r>
            <a:r>
              <a:rPr dirty="0" sz="3200" spc="-15">
                <a:latin typeface="Calibri"/>
                <a:cs typeface="Calibri"/>
              </a:rPr>
              <a:t>nvironment: </a:t>
            </a:r>
            <a:r>
              <a:rPr dirty="0" sz="3200" spc="-5">
                <a:latin typeface="Calibri"/>
                <a:cs typeface="Calibri"/>
              </a:rPr>
              <a:t>???...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1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5" b="1">
                <a:latin typeface="Calibri"/>
                <a:cs typeface="Calibri"/>
              </a:rPr>
              <a:t>A</a:t>
            </a:r>
            <a:r>
              <a:rPr dirty="0" sz="3200" spc="-15">
                <a:latin typeface="Calibri"/>
                <a:cs typeface="Calibri"/>
              </a:rPr>
              <a:t>ctuators: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???...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20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0" b="1">
                <a:latin typeface="Calibri"/>
                <a:cs typeface="Calibri"/>
              </a:rPr>
              <a:t>S</a:t>
            </a:r>
            <a:r>
              <a:rPr dirty="0" sz="3200" spc="-10">
                <a:latin typeface="Calibri"/>
                <a:cs typeface="Calibri"/>
              </a:rPr>
              <a:t>ensors: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???...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317753"/>
            <a:ext cx="9975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Agent</a:t>
            </a:r>
            <a:r>
              <a:rPr dirty="0" sz="3600" spc="15"/>
              <a:t> </a:t>
            </a:r>
            <a:r>
              <a:rPr dirty="0" sz="3600" spc="-60"/>
              <a:t>(Task</a:t>
            </a:r>
            <a:r>
              <a:rPr dirty="0" sz="3600" spc="15"/>
              <a:t> </a:t>
            </a:r>
            <a:r>
              <a:rPr dirty="0" sz="3600" spc="-15"/>
              <a:t>Environment):</a:t>
            </a:r>
            <a:r>
              <a:rPr dirty="0" sz="3600" spc="-5"/>
              <a:t> </a:t>
            </a:r>
            <a:r>
              <a:rPr dirty="0" sz="3600" spc="-15" b="0">
                <a:latin typeface="Calibri"/>
                <a:cs typeface="Calibri"/>
              </a:rPr>
              <a:t>Internet</a:t>
            </a:r>
            <a:r>
              <a:rPr dirty="0" sz="3600" spc="-25" b="0">
                <a:latin typeface="Calibri"/>
                <a:cs typeface="Calibri"/>
              </a:rPr>
              <a:t> </a:t>
            </a:r>
            <a:r>
              <a:rPr dirty="0" sz="3600" spc="-5" b="0">
                <a:latin typeface="Calibri"/>
                <a:cs typeface="Calibri"/>
              </a:rPr>
              <a:t>Shopping</a:t>
            </a:r>
            <a:r>
              <a:rPr dirty="0" sz="3600" spc="-30" b="0">
                <a:latin typeface="Calibri"/>
                <a:cs typeface="Calibri"/>
              </a:rPr>
              <a:t> </a:t>
            </a:r>
            <a:r>
              <a:rPr dirty="0" sz="3600" spc="-10" b="0">
                <a:latin typeface="Calibri"/>
                <a:cs typeface="Calibri"/>
              </a:rPr>
              <a:t>Agent…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976" y="1412875"/>
            <a:ext cx="9481185" cy="3089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740" indent="-320675">
              <a:lnSpc>
                <a:spcPts val="3650"/>
              </a:lnSpc>
              <a:spcBef>
                <a:spcPts val="10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0" b="1">
                <a:latin typeface="Calibri"/>
                <a:cs typeface="Calibri"/>
              </a:rPr>
              <a:t>Performance</a:t>
            </a:r>
            <a:r>
              <a:rPr dirty="0" sz="3200" spc="-35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Measure:</a:t>
            </a:r>
            <a:r>
              <a:rPr dirty="0" sz="3200" spc="-30" b="1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Price,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Quality,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Appropriateness,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dirty="0" sz="3200" spc="-35">
                <a:latin typeface="Calibri"/>
                <a:cs typeface="Calibri"/>
              </a:rPr>
              <a:t>Efficiency...</a:t>
            </a:r>
            <a:endParaRPr sz="3200">
              <a:latin typeface="Calibri"/>
              <a:cs typeface="Calibri"/>
            </a:endParaRPr>
          </a:p>
          <a:p>
            <a:pPr marL="241300" marR="137795" indent="-228600">
              <a:lnSpc>
                <a:spcPts val="3460"/>
              </a:lnSpc>
              <a:spcBef>
                <a:spcPts val="104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0" b="1">
                <a:latin typeface="Calibri"/>
                <a:cs typeface="Calibri"/>
              </a:rPr>
              <a:t>Environment: </a:t>
            </a:r>
            <a:r>
              <a:rPr dirty="0" sz="3200" spc="-15">
                <a:latin typeface="Calibri"/>
                <a:cs typeface="Calibri"/>
              </a:rPr>
              <a:t>Current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10">
                <a:latin typeface="Calibri"/>
                <a:cs typeface="Calibri"/>
              </a:rPr>
              <a:t>Future </a:t>
            </a:r>
            <a:r>
              <a:rPr dirty="0" sz="3200" spc="5">
                <a:latin typeface="Calibri"/>
                <a:cs typeface="Calibri"/>
              </a:rPr>
              <a:t>www </a:t>
            </a:r>
            <a:r>
              <a:rPr dirty="0" sz="3200" spc="-10">
                <a:latin typeface="Calibri"/>
                <a:cs typeface="Calibri"/>
              </a:rPr>
              <a:t>Sites, </a:t>
            </a:r>
            <a:r>
              <a:rPr dirty="0" sz="3200" spc="-30">
                <a:latin typeface="Calibri"/>
                <a:cs typeface="Calibri"/>
              </a:rPr>
              <a:t>Vendors,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Shippers...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55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10" b="1">
                <a:latin typeface="Calibri"/>
                <a:cs typeface="Calibri"/>
              </a:rPr>
              <a:t>Actuators:</a:t>
            </a:r>
            <a:r>
              <a:rPr dirty="0" sz="3200" spc="-30" b="1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Display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5">
                <a:latin typeface="Calibri"/>
                <a:cs typeface="Calibri"/>
              </a:rPr>
              <a:t>User,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Follow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URL,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Fill</a:t>
            </a:r>
            <a:r>
              <a:rPr dirty="0" sz="3200">
                <a:latin typeface="Calibri"/>
                <a:cs typeface="Calibri"/>
              </a:rPr>
              <a:t> in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Form...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2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dirty="0" sz="3200" spc="-5" b="1">
                <a:latin typeface="Calibri"/>
                <a:cs typeface="Calibri"/>
              </a:rPr>
              <a:t>Sensors:</a:t>
            </a:r>
            <a:r>
              <a:rPr dirty="0" sz="3200" spc="-15" b="1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Html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Pages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5">
                <a:latin typeface="Calibri"/>
                <a:cs typeface="Calibri"/>
              </a:rPr>
              <a:t>(Text,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Graphics,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Scripts)...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464693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PAGE</a:t>
            </a:r>
            <a:r>
              <a:rPr dirty="0" spc="-80"/>
              <a:t> </a:t>
            </a:r>
            <a:r>
              <a:rPr dirty="0" spc="-5"/>
              <a:t>Descriptions…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281903"/>
            <a:ext cx="9982835" cy="305117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5">
                <a:latin typeface="Calibri"/>
                <a:cs typeface="Calibri"/>
              </a:rPr>
              <a:t>These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Can</a:t>
            </a:r>
            <a:r>
              <a:rPr dirty="0" sz="3600" spc="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Also Be </a:t>
            </a:r>
            <a:r>
              <a:rPr dirty="0" sz="3600" spc="-10">
                <a:latin typeface="Calibri"/>
                <a:cs typeface="Calibri"/>
              </a:rPr>
              <a:t>Thought</a:t>
            </a:r>
            <a:r>
              <a:rPr dirty="0" sz="3600" spc="-1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of </a:t>
            </a:r>
            <a:r>
              <a:rPr dirty="0" sz="3600">
                <a:latin typeface="Calibri"/>
                <a:cs typeface="Calibri"/>
              </a:rPr>
              <a:t>as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 spc="-75">
                <a:latin typeface="Calibri"/>
                <a:cs typeface="Calibri"/>
              </a:rPr>
              <a:t>PAGE</a:t>
            </a:r>
            <a:r>
              <a:rPr dirty="0" sz="360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Descriptions..</a:t>
            </a:r>
            <a:endParaRPr sz="3600">
              <a:latin typeface="Calibri"/>
              <a:cs typeface="Calibri"/>
            </a:endParaRPr>
          </a:p>
          <a:p>
            <a:pPr lvl="1" marL="789940" indent="-320675">
              <a:lnSpc>
                <a:spcPct val="100000"/>
              </a:lnSpc>
              <a:spcBef>
                <a:spcPts val="700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 spc="-10" b="1">
                <a:latin typeface="Calibri"/>
                <a:cs typeface="Calibri"/>
              </a:rPr>
              <a:t>P</a:t>
            </a:r>
            <a:r>
              <a:rPr dirty="0" sz="2800" spc="-10">
                <a:latin typeface="Calibri"/>
                <a:cs typeface="Calibri"/>
              </a:rPr>
              <a:t>ercepts…</a:t>
            </a:r>
            <a:endParaRPr sz="2800">
              <a:latin typeface="Calibri"/>
              <a:cs typeface="Calibri"/>
            </a:endParaRPr>
          </a:p>
          <a:p>
            <a:pPr lvl="1" marL="789940" indent="-320675">
              <a:lnSpc>
                <a:spcPct val="100000"/>
              </a:lnSpc>
              <a:spcBef>
                <a:spcPts val="875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 spc="-5" b="1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ctions…</a:t>
            </a:r>
            <a:endParaRPr sz="2800">
              <a:latin typeface="Calibri"/>
              <a:cs typeface="Calibri"/>
            </a:endParaRPr>
          </a:p>
          <a:p>
            <a:pPr lvl="1" marL="789940" indent="-320675">
              <a:lnSpc>
                <a:spcPct val="100000"/>
              </a:lnSpc>
              <a:spcBef>
                <a:spcPts val="890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 spc="-5" b="1">
                <a:latin typeface="Calibri"/>
                <a:cs typeface="Calibri"/>
              </a:rPr>
              <a:t>G</a:t>
            </a:r>
            <a:r>
              <a:rPr dirty="0" sz="2800" spc="-5">
                <a:latin typeface="Calibri"/>
                <a:cs typeface="Calibri"/>
              </a:rPr>
              <a:t>oals…</a:t>
            </a:r>
            <a:endParaRPr sz="2800">
              <a:latin typeface="Calibri"/>
              <a:cs typeface="Calibri"/>
            </a:endParaRPr>
          </a:p>
          <a:p>
            <a:pPr lvl="1" marL="789940" indent="-320675">
              <a:lnSpc>
                <a:spcPct val="100000"/>
              </a:lnSpc>
              <a:spcBef>
                <a:spcPts val="890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dirty="0" sz="3200" spc="-20" b="1">
                <a:latin typeface="Calibri"/>
                <a:cs typeface="Calibri"/>
              </a:rPr>
              <a:t>E</a:t>
            </a:r>
            <a:r>
              <a:rPr dirty="0" sz="2800" spc="-20">
                <a:latin typeface="Calibri"/>
                <a:cs typeface="Calibri"/>
              </a:rPr>
              <a:t>nvironment…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86010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Agent</a:t>
            </a:r>
            <a:r>
              <a:rPr dirty="0" spc="-30"/>
              <a:t> </a:t>
            </a:r>
            <a:r>
              <a:rPr dirty="0" spc="-25"/>
              <a:t>Types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90"/>
              <a:t>PAGE</a:t>
            </a:r>
            <a:r>
              <a:rPr dirty="0" spc="-15"/>
              <a:t> </a:t>
            </a:r>
            <a:r>
              <a:rPr dirty="0" spc="-5"/>
              <a:t>Descriptions…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2747" y="1315719"/>
          <a:ext cx="11013440" cy="4394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9005"/>
                <a:gridCol w="2199005"/>
                <a:gridCol w="2199005"/>
                <a:gridCol w="2199004"/>
                <a:gridCol w="2199004"/>
              </a:tblGrid>
              <a:tr h="452881">
                <a:tc>
                  <a:txBody>
                    <a:bodyPr/>
                    <a:lstStyle/>
                    <a:p>
                      <a:pPr marL="5670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Agent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Percepts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Goals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Environment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7536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Medical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Diagnosis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Symptoms,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Findings,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Patient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Answers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Questions,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Tests,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Treatments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Healthy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Patient,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Minimize Cost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Patient,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Hospital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753617">
                <a:tc>
                  <a:txBody>
                    <a:bodyPr/>
                    <a:lstStyle/>
                    <a:p>
                      <a:pPr marL="91440" marR="6394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Satellite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Image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Analysis</a:t>
                      </a:r>
                      <a:r>
                        <a:rPr dirty="0" sz="18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4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Pixels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Varying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Intensity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Color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16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Print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Categorization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Scene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699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Correct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C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ego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z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52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Images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From Orbiting </a:t>
                      </a:r>
                      <a:r>
                        <a:rPr dirty="0" sz="1800" spc="-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Satellite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7534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Part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Pickup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Robot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949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Pixels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Varying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Intensity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889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Pick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Parts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Sort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Bins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70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Place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Parts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Correct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Bins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16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Conveyor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Belt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With </a:t>
                      </a:r>
                      <a:r>
                        <a:rPr dirty="0"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Parts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7536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Refinery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Controller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15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Temperature,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Pressure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Readings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41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Open, Close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Valves,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Adjust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Temperature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689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Maximize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Purity,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Yield,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Safety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Refinery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914361">
                <a:tc>
                  <a:txBody>
                    <a:bodyPr/>
                    <a:lstStyle/>
                    <a:p>
                      <a:pPr marL="91440" marR="4051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Interactive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English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Tutor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Typed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Words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099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Print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Exercises,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Suggestions,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Corrections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Maximize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Student’s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Score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Test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Set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Students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49155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Environment</a:t>
            </a:r>
            <a:r>
              <a:rPr dirty="0" spc="-100"/>
              <a:t> </a:t>
            </a:r>
            <a:r>
              <a:rPr dirty="0" spc="-15"/>
              <a:t>Types...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268461"/>
            <a:ext cx="10451465" cy="391604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15">
                <a:latin typeface="Calibri"/>
                <a:cs typeface="Calibri"/>
              </a:rPr>
              <a:t>There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Are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SIX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Environment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Types…</a:t>
            </a:r>
            <a:endParaRPr sz="3600">
              <a:latin typeface="Calibri"/>
              <a:cs typeface="Calibri"/>
            </a:endParaRPr>
          </a:p>
          <a:p>
            <a:pPr lvl="1" marL="749300" indent="-280035">
              <a:lnSpc>
                <a:spcPct val="100000"/>
              </a:lnSpc>
              <a:spcBef>
                <a:spcPts val="215"/>
              </a:spcBef>
              <a:buSzPct val="96428"/>
              <a:buFont typeface="Wingdings"/>
              <a:buChar char=""/>
              <a:tabLst>
                <a:tab pos="749935" algn="l"/>
              </a:tabLst>
            </a:pPr>
            <a:r>
              <a:rPr dirty="0" sz="2800" spc="-15">
                <a:latin typeface="Calibri"/>
                <a:cs typeface="Calibri"/>
              </a:rPr>
              <a:t>Observable/Accessible…</a:t>
            </a:r>
            <a:endParaRPr sz="2800">
              <a:latin typeface="Calibri"/>
              <a:cs typeface="Calibri"/>
            </a:endParaRPr>
          </a:p>
          <a:p>
            <a:pPr lvl="1" marL="749300" indent="-280035">
              <a:lnSpc>
                <a:spcPct val="100000"/>
              </a:lnSpc>
              <a:spcBef>
                <a:spcPts val="165"/>
              </a:spcBef>
              <a:buSzPct val="96428"/>
              <a:buFont typeface="Wingdings"/>
              <a:buChar char=""/>
              <a:tabLst>
                <a:tab pos="749935" algn="l"/>
              </a:tabLst>
            </a:pPr>
            <a:r>
              <a:rPr dirty="0" sz="2800" spc="-15">
                <a:latin typeface="Calibri"/>
                <a:cs typeface="Calibri"/>
              </a:rPr>
              <a:t>Deterministic…</a:t>
            </a:r>
            <a:endParaRPr sz="2800">
              <a:latin typeface="Calibri"/>
              <a:cs typeface="Calibri"/>
            </a:endParaRPr>
          </a:p>
          <a:p>
            <a:pPr lvl="1" marL="749300" indent="-280035">
              <a:lnSpc>
                <a:spcPct val="100000"/>
              </a:lnSpc>
              <a:spcBef>
                <a:spcPts val="160"/>
              </a:spcBef>
              <a:buSzPct val="96428"/>
              <a:buFont typeface="Wingdings"/>
              <a:buChar char=""/>
              <a:tabLst>
                <a:tab pos="749935" algn="l"/>
              </a:tabLst>
            </a:pPr>
            <a:r>
              <a:rPr dirty="0" sz="2800" spc="-10">
                <a:latin typeface="Calibri"/>
                <a:cs typeface="Calibri"/>
              </a:rPr>
              <a:t>Episodic…</a:t>
            </a:r>
            <a:endParaRPr sz="2800">
              <a:latin typeface="Calibri"/>
              <a:cs typeface="Calibri"/>
            </a:endParaRPr>
          </a:p>
          <a:p>
            <a:pPr lvl="1" marL="749300" indent="-280035">
              <a:lnSpc>
                <a:spcPct val="100000"/>
              </a:lnSpc>
              <a:spcBef>
                <a:spcPts val="170"/>
              </a:spcBef>
              <a:buSzPct val="96428"/>
              <a:buFont typeface="Wingdings"/>
              <a:buChar char=""/>
              <a:tabLst>
                <a:tab pos="749935" algn="l"/>
              </a:tabLst>
            </a:pPr>
            <a:r>
              <a:rPr dirty="0" sz="2800" spc="-15">
                <a:latin typeface="Calibri"/>
                <a:cs typeface="Calibri"/>
              </a:rPr>
              <a:t>Static…</a:t>
            </a:r>
            <a:endParaRPr sz="2800">
              <a:latin typeface="Calibri"/>
              <a:cs typeface="Calibri"/>
            </a:endParaRPr>
          </a:p>
          <a:p>
            <a:pPr lvl="1" marL="749300" indent="-280035">
              <a:lnSpc>
                <a:spcPct val="100000"/>
              </a:lnSpc>
              <a:spcBef>
                <a:spcPts val="165"/>
              </a:spcBef>
              <a:buSzPct val="96428"/>
              <a:buFont typeface="Wingdings"/>
              <a:buChar char=""/>
              <a:tabLst>
                <a:tab pos="749935" algn="l"/>
              </a:tabLst>
            </a:pPr>
            <a:r>
              <a:rPr dirty="0" sz="2800" spc="-15">
                <a:latin typeface="Calibri"/>
                <a:cs typeface="Calibri"/>
              </a:rPr>
              <a:t>Discrete…</a:t>
            </a:r>
            <a:endParaRPr sz="2800">
              <a:latin typeface="Calibri"/>
              <a:cs typeface="Calibri"/>
            </a:endParaRPr>
          </a:p>
          <a:p>
            <a:pPr lvl="1" marL="749300" indent="-280035">
              <a:lnSpc>
                <a:spcPct val="100000"/>
              </a:lnSpc>
              <a:spcBef>
                <a:spcPts val="160"/>
              </a:spcBef>
              <a:buSzPct val="96428"/>
              <a:buFont typeface="Wingdings"/>
              <a:buChar char=""/>
              <a:tabLst>
                <a:tab pos="749935" algn="l"/>
              </a:tabLst>
            </a:pPr>
            <a:r>
              <a:rPr dirty="0" sz="2800" spc="-10">
                <a:latin typeface="Calibri"/>
                <a:cs typeface="Calibri"/>
              </a:rPr>
              <a:t>Single-Agent…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20">
                <a:latin typeface="Calibri"/>
                <a:cs typeface="Calibri"/>
              </a:rPr>
              <a:t>Each</a:t>
            </a:r>
            <a:r>
              <a:rPr dirty="0" sz="3600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Environment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 spc="-45">
                <a:latin typeface="Calibri"/>
                <a:cs typeface="Calibri"/>
              </a:rPr>
              <a:t>Type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Impacts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Agent</a:t>
            </a:r>
            <a:r>
              <a:rPr dirty="0" sz="3600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Differently…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106292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Environment</a:t>
            </a:r>
            <a:r>
              <a:rPr dirty="0" spc="-45"/>
              <a:t> </a:t>
            </a:r>
            <a:r>
              <a:rPr dirty="0" spc="-25"/>
              <a:t>Types</a:t>
            </a:r>
            <a:r>
              <a:rPr dirty="0" spc="-45"/>
              <a:t> </a:t>
            </a:r>
            <a:r>
              <a:rPr dirty="0"/>
              <a:t>–</a:t>
            </a:r>
            <a:r>
              <a:rPr dirty="0" spc="-5"/>
              <a:t> </a:t>
            </a:r>
            <a:r>
              <a:rPr dirty="0" spc="-15"/>
              <a:t>Observable/Accessible…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318082"/>
            <a:ext cx="10724515" cy="3820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110489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If 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Agent's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Sensory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Apparatus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Gives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Access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Complete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of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Environment,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65">
                <a:latin typeface="Calibri"/>
                <a:cs typeface="Calibri"/>
              </a:rPr>
              <a:t>We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Say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That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Environment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Accessible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or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Observable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Agent…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Environment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Effectively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Accessible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Sensors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Detect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All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Aspects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Relevant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Choice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Action…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Accessible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Environment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Convenient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Because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Agent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Need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Not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800" spc="-15">
                <a:latin typeface="Calibri"/>
                <a:cs typeface="Calibri"/>
              </a:rPr>
              <a:t>Maintain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Any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Internal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Keep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Track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World…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 spc="-10">
                <a:latin typeface="Calibri"/>
                <a:cs typeface="Calibri"/>
              </a:rPr>
              <a:t>These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Conditions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True,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Environment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Inaccessible…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85001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Environment</a:t>
            </a:r>
            <a:r>
              <a:rPr dirty="0" spc="-45"/>
              <a:t> </a:t>
            </a:r>
            <a:r>
              <a:rPr dirty="0" spc="-25"/>
              <a:t>Types</a:t>
            </a:r>
            <a:r>
              <a:rPr dirty="0" spc="-45"/>
              <a:t> </a:t>
            </a:r>
            <a:r>
              <a:rPr dirty="0"/>
              <a:t>– </a:t>
            </a:r>
            <a:r>
              <a:rPr dirty="0" spc="-15"/>
              <a:t>Deterministic…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253108"/>
            <a:ext cx="10667365" cy="4497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If the </a:t>
            </a:r>
            <a:r>
              <a:rPr dirty="0" sz="2600" spc="-10">
                <a:latin typeface="Calibri"/>
                <a:cs typeface="Calibri"/>
              </a:rPr>
              <a:t>Next </a:t>
            </a:r>
            <a:r>
              <a:rPr dirty="0" sz="2600" spc="-20">
                <a:latin typeface="Calibri"/>
                <a:cs typeface="Calibri"/>
              </a:rPr>
              <a:t>State </a:t>
            </a:r>
            <a:r>
              <a:rPr dirty="0" sz="2600" spc="-5">
                <a:latin typeface="Calibri"/>
                <a:cs typeface="Calibri"/>
              </a:rPr>
              <a:t>of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15">
                <a:latin typeface="Calibri"/>
                <a:cs typeface="Calibri"/>
              </a:rPr>
              <a:t>Environment </a:t>
            </a:r>
            <a:r>
              <a:rPr dirty="0" sz="2600">
                <a:latin typeface="Calibri"/>
                <a:cs typeface="Calibri"/>
              </a:rPr>
              <a:t>Is </a:t>
            </a:r>
            <a:r>
              <a:rPr dirty="0" sz="2600" spc="-10">
                <a:latin typeface="Calibri"/>
                <a:cs typeface="Calibri"/>
              </a:rPr>
              <a:t>Completely </a:t>
            </a:r>
            <a:r>
              <a:rPr dirty="0" sz="2600" spc="-5">
                <a:latin typeface="Calibri"/>
                <a:cs typeface="Calibri"/>
              </a:rPr>
              <a:t>Determined </a:t>
            </a:r>
            <a:r>
              <a:rPr dirty="0" sz="2600" spc="-15">
                <a:latin typeface="Calibri"/>
                <a:cs typeface="Calibri"/>
              </a:rPr>
              <a:t>By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Current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State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Actions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Selected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By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Agents,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Environment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600" spc="-5">
                <a:latin typeface="Calibri"/>
                <a:cs typeface="Calibri"/>
              </a:rPr>
              <a:t>Deterministic…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In </a:t>
            </a:r>
            <a:r>
              <a:rPr dirty="0" sz="2600" spc="-5">
                <a:latin typeface="Calibri"/>
                <a:cs typeface="Calibri"/>
              </a:rPr>
              <a:t>Principle,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Agent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Need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Not </a:t>
            </a:r>
            <a:r>
              <a:rPr dirty="0" sz="2600" spc="-25">
                <a:latin typeface="Calibri"/>
                <a:cs typeface="Calibri"/>
              </a:rPr>
              <a:t>Worry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About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Uncertainty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 an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Accessible,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600" spc="-5">
                <a:latin typeface="Calibri"/>
                <a:cs typeface="Calibri"/>
              </a:rPr>
              <a:t>Deterministic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Environment…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If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Environment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Inaccessible,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May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Appear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10">
                <a:latin typeface="Calibri"/>
                <a:cs typeface="Calibri"/>
              </a:rPr>
              <a:t>To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Nondeterministic…</a:t>
            </a:r>
            <a:endParaRPr sz="2600">
              <a:latin typeface="Calibri"/>
              <a:cs typeface="Calibri"/>
            </a:endParaRPr>
          </a:p>
          <a:p>
            <a:pPr marL="241300" marR="4635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This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40">
                <a:latin typeface="Calibri"/>
                <a:cs typeface="Calibri"/>
              </a:rPr>
              <a:t>True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if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Environment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10">
                <a:latin typeface="Calibri"/>
                <a:cs typeface="Calibri"/>
              </a:rPr>
              <a:t> Complex,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Making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Hard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to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Keep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40">
                <a:latin typeface="Calibri"/>
                <a:cs typeface="Calibri"/>
              </a:rPr>
              <a:t>Track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>
                <a:latin typeface="Calibri"/>
                <a:cs typeface="Calibri"/>
              </a:rPr>
              <a:t> All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Inaccessible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Aspects...</a:t>
            </a:r>
            <a:endParaRPr sz="2600">
              <a:latin typeface="Calibri"/>
              <a:cs typeface="Calibri"/>
            </a:endParaRPr>
          </a:p>
          <a:p>
            <a:pPr marL="241300" marR="1881505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It Is </a:t>
            </a:r>
            <a:r>
              <a:rPr dirty="0" sz="2600" spc="-5">
                <a:latin typeface="Calibri"/>
                <a:cs typeface="Calibri"/>
              </a:rPr>
              <a:t>Often </a:t>
            </a:r>
            <a:r>
              <a:rPr dirty="0" sz="2600" spc="-15">
                <a:latin typeface="Calibri"/>
                <a:cs typeface="Calibri"/>
              </a:rPr>
              <a:t>Better </a:t>
            </a:r>
            <a:r>
              <a:rPr dirty="0" sz="2600" spc="-10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Think </a:t>
            </a:r>
            <a:r>
              <a:rPr dirty="0" sz="2600">
                <a:latin typeface="Calibri"/>
                <a:cs typeface="Calibri"/>
              </a:rPr>
              <a:t>of an </a:t>
            </a:r>
            <a:r>
              <a:rPr dirty="0" sz="2600" spc="-15">
                <a:latin typeface="Calibri"/>
                <a:cs typeface="Calibri"/>
              </a:rPr>
              <a:t>Environment </a:t>
            </a:r>
            <a:r>
              <a:rPr dirty="0" sz="2600">
                <a:latin typeface="Calibri"/>
                <a:cs typeface="Calibri"/>
              </a:rPr>
              <a:t>as </a:t>
            </a:r>
            <a:r>
              <a:rPr dirty="0" sz="2600" spc="-5">
                <a:latin typeface="Calibri"/>
                <a:cs typeface="Calibri"/>
              </a:rPr>
              <a:t>Deterministic or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Nondeterministic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From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Point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View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Agent…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72974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Environment</a:t>
            </a:r>
            <a:r>
              <a:rPr dirty="0" spc="-50"/>
              <a:t> </a:t>
            </a:r>
            <a:r>
              <a:rPr dirty="0" spc="-25"/>
              <a:t>Types</a:t>
            </a:r>
            <a:r>
              <a:rPr dirty="0" spc="-45"/>
              <a:t> </a:t>
            </a:r>
            <a:r>
              <a:rPr dirty="0"/>
              <a:t>– </a:t>
            </a:r>
            <a:r>
              <a:rPr dirty="0" spc="-5"/>
              <a:t>Episodic…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122959"/>
            <a:ext cx="10753090" cy="352234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Agent's</a:t>
            </a:r>
            <a:r>
              <a:rPr dirty="0" sz="2800" spc="-5">
                <a:latin typeface="Calibri"/>
                <a:cs typeface="Calibri"/>
              </a:rPr>
              <a:t> Experience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Divided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"Episodes“…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Each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Episode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Consists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Agent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Perceiving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Acting…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Quality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Its Action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Depends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Just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Episode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Itself,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Because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Subsequent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Episodes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Do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Depend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What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Actions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Occur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Previous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Episodes...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Episodic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Environments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Much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Simpler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Because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Agent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Does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Not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Need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30">
                <a:latin typeface="Calibri"/>
                <a:cs typeface="Calibri"/>
              </a:rPr>
              <a:t>To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Think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Ahead…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894270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Environment</a:t>
            </a:r>
            <a:r>
              <a:rPr dirty="0" spc="-60"/>
              <a:t> </a:t>
            </a:r>
            <a:r>
              <a:rPr dirty="0" spc="-25"/>
              <a:t>Types</a:t>
            </a:r>
            <a:r>
              <a:rPr dirty="0" spc="-60"/>
              <a:t> </a:t>
            </a:r>
            <a:r>
              <a:rPr dirty="0"/>
              <a:t>–</a:t>
            </a:r>
            <a:r>
              <a:rPr dirty="0" spc="-15"/>
              <a:t> </a:t>
            </a:r>
            <a:r>
              <a:rPr dirty="0" spc="-5"/>
              <a:t>Static/Dynamic…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251585"/>
            <a:ext cx="10624185" cy="3693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Environment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Change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While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Agent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Deliberating,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algn="just" marL="241300">
              <a:lnSpc>
                <a:spcPct val="100000"/>
              </a:lnSpc>
            </a:pPr>
            <a:r>
              <a:rPr dirty="0" sz="2800" spc="-20">
                <a:latin typeface="Calibri"/>
                <a:cs typeface="Calibri"/>
              </a:rPr>
              <a:t>Environment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Dynamic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Agent…Otherwise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 </a:t>
            </a:r>
            <a:r>
              <a:rPr dirty="0" sz="2800" spc="-15">
                <a:latin typeface="Calibri"/>
                <a:cs typeface="Calibri"/>
              </a:rPr>
              <a:t>Static…</a:t>
            </a:r>
            <a:endParaRPr sz="2800">
              <a:latin typeface="Calibri"/>
              <a:cs typeface="Calibri"/>
            </a:endParaRPr>
          </a:p>
          <a:p>
            <a:pPr algn="just" marL="241300" marR="508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Static </a:t>
            </a:r>
            <a:r>
              <a:rPr dirty="0" sz="2800" spc="-20">
                <a:latin typeface="Calibri"/>
                <a:cs typeface="Calibri"/>
              </a:rPr>
              <a:t>Environments Are </a:t>
            </a:r>
            <a:r>
              <a:rPr dirty="0" sz="2800" spc="-30">
                <a:latin typeface="Calibri"/>
                <a:cs typeface="Calibri"/>
              </a:rPr>
              <a:t>Easy </a:t>
            </a:r>
            <a:r>
              <a:rPr dirty="0" sz="2800" spc="-13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Deal </a:t>
            </a:r>
            <a:r>
              <a:rPr dirty="0" sz="2800" spc="-10">
                <a:latin typeface="Calibri"/>
                <a:cs typeface="Calibri"/>
              </a:rPr>
              <a:t>With </a:t>
            </a:r>
            <a:r>
              <a:rPr dirty="0" sz="2800" spc="-5">
                <a:latin typeface="Calibri"/>
                <a:cs typeface="Calibri"/>
              </a:rPr>
              <a:t>Because The </a:t>
            </a:r>
            <a:r>
              <a:rPr dirty="0" sz="2800" spc="-15">
                <a:latin typeface="Calibri"/>
                <a:cs typeface="Calibri"/>
              </a:rPr>
              <a:t>Agent </a:t>
            </a:r>
            <a:r>
              <a:rPr dirty="0" sz="2800" spc="-5">
                <a:latin typeface="Calibri"/>
                <a:cs typeface="Calibri"/>
              </a:rPr>
              <a:t>Need Not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Keep </a:t>
            </a:r>
            <a:r>
              <a:rPr dirty="0" sz="2800" spc="-10">
                <a:latin typeface="Calibri"/>
                <a:cs typeface="Calibri"/>
              </a:rPr>
              <a:t>Looking </a:t>
            </a:r>
            <a:r>
              <a:rPr dirty="0" sz="2800" spc="-40">
                <a:latin typeface="Calibri"/>
                <a:cs typeface="Calibri"/>
              </a:rPr>
              <a:t>At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30">
                <a:latin typeface="Calibri"/>
                <a:cs typeface="Calibri"/>
              </a:rPr>
              <a:t>World </a:t>
            </a:r>
            <a:r>
              <a:rPr dirty="0" sz="2800" spc="-10">
                <a:latin typeface="Calibri"/>
                <a:cs typeface="Calibri"/>
              </a:rPr>
              <a:t>While </a:t>
            </a:r>
            <a:r>
              <a:rPr dirty="0" sz="2800" spc="-5">
                <a:latin typeface="Calibri"/>
                <a:cs typeface="Calibri"/>
              </a:rPr>
              <a:t>It </a:t>
            </a:r>
            <a:r>
              <a:rPr dirty="0" sz="2800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Deciding </a:t>
            </a:r>
            <a:r>
              <a:rPr dirty="0" sz="2800" spc="-5">
                <a:latin typeface="Calibri"/>
                <a:cs typeface="Calibri"/>
              </a:rPr>
              <a:t>On An Action, Nor Need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Worry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About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Passage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Time…</a:t>
            </a:r>
            <a:endParaRPr sz="2800">
              <a:latin typeface="Calibri"/>
              <a:cs typeface="Calibri"/>
            </a:endParaRPr>
          </a:p>
          <a:p>
            <a:pPr marL="241300" marR="2032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Environment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Does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Change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With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Passage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Time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But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Agent's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Performance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Score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Does,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65">
                <a:latin typeface="Calibri"/>
                <a:cs typeface="Calibri"/>
              </a:rPr>
              <a:t>We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Say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Environment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“Semidynamic”…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51384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Effector</a:t>
            </a:r>
            <a:r>
              <a:rPr dirty="0" spc="-40"/>
              <a:t> </a:t>
            </a:r>
            <a:r>
              <a:rPr dirty="0" spc="-5"/>
              <a:t>vs.</a:t>
            </a:r>
            <a:r>
              <a:rPr dirty="0" spc="-25"/>
              <a:t> </a:t>
            </a:r>
            <a:r>
              <a:rPr dirty="0" spc="-15"/>
              <a:t>Actuator…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128710"/>
            <a:ext cx="10393680" cy="456438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-35">
                <a:latin typeface="Calibri"/>
                <a:cs typeface="Calibri"/>
              </a:rPr>
              <a:t>Effectors..</a:t>
            </a:r>
            <a:endParaRPr sz="32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85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800" spc="-20">
                <a:latin typeface="Calibri"/>
                <a:cs typeface="Calibri"/>
              </a:rPr>
              <a:t>Any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Device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Affects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Environment…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Robot’s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Effector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5">
                <a:latin typeface="Calibri"/>
                <a:cs typeface="Calibri"/>
              </a:rPr>
              <a:t>Controlled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Robot…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55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800" spc="-35">
                <a:latin typeface="Calibri"/>
                <a:cs typeface="Calibri"/>
              </a:rPr>
              <a:t>Effectors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Range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From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Legs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Wheels,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Arms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Fingers…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ts val="3190"/>
              </a:lnSpc>
              <a:spcBef>
                <a:spcPts val="17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800" spc="-15">
                <a:latin typeface="Calibri"/>
                <a:cs typeface="Calibri"/>
              </a:rPr>
              <a:t>Controller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Has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Get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Effectors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Produce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Desired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Effect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697865">
              <a:lnSpc>
                <a:spcPts val="3190"/>
              </a:lnSpc>
            </a:pPr>
            <a:r>
              <a:rPr dirty="0" sz="2800" spc="-20">
                <a:latin typeface="Calibri"/>
                <a:cs typeface="Calibri"/>
              </a:rPr>
              <a:t>Environment…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-20">
                <a:latin typeface="Calibri"/>
                <a:cs typeface="Calibri"/>
              </a:rPr>
              <a:t>Actuators…</a:t>
            </a:r>
            <a:endParaRPr sz="3200">
              <a:latin typeface="Calibri"/>
              <a:cs typeface="Calibri"/>
            </a:endParaRPr>
          </a:p>
          <a:p>
            <a:pPr lvl="1" marL="697865" indent="-228600">
              <a:lnSpc>
                <a:spcPts val="3190"/>
              </a:lnSpc>
              <a:spcBef>
                <a:spcPts val="18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Actual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Mechanism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Enables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Effector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Execute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endParaRPr sz="2800">
              <a:latin typeface="Calibri"/>
              <a:cs typeface="Calibri"/>
            </a:endParaRPr>
          </a:p>
          <a:p>
            <a:pPr marL="697865">
              <a:lnSpc>
                <a:spcPts val="3190"/>
              </a:lnSpc>
            </a:pPr>
            <a:r>
              <a:rPr dirty="0" sz="2800" spc="-5">
                <a:latin typeface="Calibri"/>
                <a:cs typeface="Calibri"/>
              </a:rPr>
              <a:t>Action…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75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800" spc="-30">
                <a:latin typeface="Calibri"/>
                <a:cs typeface="Calibri"/>
              </a:rPr>
              <a:t>Typical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Actuators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Include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Electric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Motors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Hydraulic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Cylinders…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101606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Environment</a:t>
            </a:r>
            <a:r>
              <a:rPr dirty="0" spc="-40"/>
              <a:t> </a:t>
            </a:r>
            <a:r>
              <a:rPr dirty="0" spc="-25"/>
              <a:t>Types</a:t>
            </a:r>
            <a:r>
              <a:rPr dirty="0" spc="-35"/>
              <a:t> </a:t>
            </a:r>
            <a:r>
              <a:rPr dirty="0"/>
              <a:t>–</a:t>
            </a:r>
            <a:r>
              <a:rPr dirty="0" spc="5"/>
              <a:t> </a:t>
            </a:r>
            <a:r>
              <a:rPr dirty="0" spc="-15"/>
              <a:t>Discrete/Continuous…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496009"/>
            <a:ext cx="10678795" cy="2840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There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Limited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Number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Distinct,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Clearly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Defined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Percepts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Calibri"/>
                <a:cs typeface="Calibri"/>
              </a:rPr>
              <a:t>Actions,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Environment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Discrete…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Chess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5">
                <a:latin typeface="Calibri"/>
                <a:cs typeface="Calibri"/>
              </a:rPr>
              <a:t>Discrete…There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Fixed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Number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5">
                <a:latin typeface="Calibri"/>
                <a:cs typeface="Calibri"/>
              </a:rPr>
              <a:t>Possible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Moves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Each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Turn…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65">
                <a:latin typeface="Calibri"/>
                <a:cs typeface="Calibri"/>
              </a:rPr>
              <a:t>Taxi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Driving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Continuous—the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Speed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Location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60">
                <a:latin typeface="Calibri"/>
                <a:cs typeface="Calibri"/>
              </a:rPr>
              <a:t>Taxi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800" spc="-10">
                <a:latin typeface="Calibri"/>
                <a:cs typeface="Calibri"/>
              </a:rPr>
              <a:t>Other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Vehicles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Sweep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Through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Range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Continuous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Values…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82702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Environment</a:t>
            </a:r>
            <a:r>
              <a:rPr dirty="0" spc="-50"/>
              <a:t> </a:t>
            </a:r>
            <a:r>
              <a:rPr dirty="0" spc="-25"/>
              <a:t>Types</a:t>
            </a:r>
            <a:r>
              <a:rPr dirty="0" spc="-45"/>
              <a:t> </a:t>
            </a:r>
            <a:r>
              <a:rPr dirty="0"/>
              <a:t>–</a:t>
            </a:r>
            <a:r>
              <a:rPr dirty="0" spc="-5"/>
              <a:t> Single</a:t>
            </a:r>
            <a:r>
              <a:rPr dirty="0" spc="-30"/>
              <a:t> </a:t>
            </a:r>
            <a:r>
              <a:rPr dirty="0" spc="-15"/>
              <a:t>Agent…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353879"/>
            <a:ext cx="10616565" cy="156146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Agent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Operating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Itself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Single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Agent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Environment…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latin typeface="Calibri"/>
                <a:cs typeface="Calibri"/>
              </a:rPr>
              <a:t>Any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Agent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Environment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Other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Agents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Said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Be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Multi-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800" spc="-15">
                <a:latin typeface="Calibri"/>
                <a:cs typeface="Calibri"/>
              </a:rPr>
              <a:t>agent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Environment…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48653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Environment</a:t>
            </a:r>
            <a:r>
              <a:rPr dirty="0" spc="-100"/>
              <a:t> </a:t>
            </a:r>
            <a:r>
              <a:rPr dirty="0" spc="-20"/>
              <a:t>Types…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318082"/>
            <a:ext cx="10052050" cy="3267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Environment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Types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Require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Somewhat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Agent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800" spc="-20">
                <a:latin typeface="Calibri"/>
                <a:cs typeface="Calibri"/>
              </a:rPr>
              <a:t>Programs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3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Deal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Effectively…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Most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Difficult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Case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Inaccessible,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Nonepisodic,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Dynamic,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800" spc="-10">
                <a:latin typeface="Calibri"/>
                <a:cs typeface="Calibri"/>
              </a:rPr>
              <a:t>Continuous…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Most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Real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Situations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So </a:t>
            </a:r>
            <a:r>
              <a:rPr dirty="0" sz="2800" spc="-15">
                <a:latin typeface="Calibri"/>
                <a:cs typeface="Calibri"/>
              </a:rPr>
              <a:t>Complex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5">
                <a:latin typeface="Calibri"/>
                <a:cs typeface="Calibri"/>
              </a:rPr>
              <a:t> Whether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Really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Deterministic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Moot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Point…For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Practical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Purposes,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They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Must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Treated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Nondeterministic…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48653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Environment</a:t>
            </a:r>
            <a:r>
              <a:rPr dirty="0" spc="-100"/>
              <a:t> </a:t>
            </a:r>
            <a:r>
              <a:rPr dirty="0" spc="-20"/>
              <a:t>Types…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4075565"/>
            <a:ext cx="10789285" cy="1745614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Environment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Type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Largely </a:t>
            </a:r>
            <a:r>
              <a:rPr dirty="0" sz="2400" spc="-5">
                <a:latin typeface="Calibri"/>
                <a:cs typeface="Calibri"/>
              </a:rPr>
              <a:t>Determines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Agent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Design…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“Real </a:t>
            </a:r>
            <a:r>
              <a:rPr dirty="0" sz="2400" spc="-20">
                <a:latin typeface="Calibri"/>
                <a:cs typeface="Calibri"/>
              </a:rPr>
              <a:t>World”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10">
                <a:latin typeface="Calibri"/>
                <a:cs typeface="Calibri"/>
              </a:rPr>
              <a:t>Partially </a:t>
            </a:r>
            <a:r>
              <a:rPr dirty="0" sz="2400" spc="-5">
                <a:latin typeface="Calibri"/>
                <a:cs typeface="Calibri"/>
              </a:rPr>
              <a:t>Observable, </a:t>
            </a:r>
            <a:r>
              <a:rPr dirty="0" sz="2400" spc="-10">
                <a:latin typeface="Calibri"/>
                <a:cs typeface="Calibri"/>
              </a:rPr>
              <a:t>Stochastic </a:t>
            </a:r>
            <a:r>
              <a:rPr dirty="0" sz="2400" spc="-5">
                <a:latin typeface="Calibri"/>
                <a:cs typeface="Calibri"/>
              </a:rPr>
              <a:t>(Not Deterministic), Sequential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(Not Episodic), Dynamic (Not </a:t>
            </a:r>
            <a:r>
              <a:rPr dirty="0" sz="2400" spc="-10">
                <a:latin typeface="Calibri"/>
                <a:cs typeface="Calibri"/>
              </a:rPr>
              <a:t>Static), </a:t>
            </a:r>
            <a:r>
              <a:rPr dirty="0" sz="2400" spc="-5">
                <a:latin typeface="Calibri"/>
                <a:cs typeface="Calibri"/>
              </a:rPr>
              <a:t>Continuous (Not </a:t>
            </a:r>
            <a:r>
              <a:rPr dirty="0" sz="2400" spc="-10">
                <a:latin typeface="Calibri"/>
                <a:cs typeface="Calibri"/>
              </a:rPr>
              <a:t>Discrete),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Multi-Agent (Not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Single-Agent)…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63750" y="1118235"/>
          <a:ext cx="8147050" cy="287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640079"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Environment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7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Chess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7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63270" marR="235585" indent="-5200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Chess</a:t>
                      </a:r>
                      <a:r>
                        <a:rPr dirty="0" sz="1800" spc="-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Without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800" spc="-3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Driving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67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Fully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Observable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45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45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Deterministic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Strategic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Strategic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Episodic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Static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Semi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45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Discrete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45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45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Single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Agent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105060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What</a:t>
            </a:r>
            <a:r>
              <a:rPr dirty="0" spc="-25"/>
              <a:t> </a:t>
            </a:r>
            <a:r>
              <a:rPr dirty="0" spc="-20"/>
              <a:t>Are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15"/>
              <a:t>Environmental</a:t>
            </a:r>
            <a:r>
              <a:rPr dirty="0" spc="-40"/>
              <a:t> </a:t>
            </a:r>
            <a:r>
              <a:rPr dirty="0" spc="-25"/>
              <a:t>Types</a:t>
            </a:r>
            <a:r>
              <a:rPr dirty="0" spc="-30"/>
              <a:t> </a:t>
            </a:r>
            <a:r>
              <a:rPr dirty="0" spc="-25"/>
              <a:t>for</a:t>
            </a:r>
            <a:r>
              <a:rPr dirty="0" spc="-10"/>
              <a:t> Each…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1527" y="1118235"/>
          <a:ext cx="11014710" cy="4699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3345"/>
                <a:gridCol w="2040254"/>
                <a:gridCol w="1577975"/>
                <a:gridCol w="1969770"/>
                <a:gridCol w="1504950"/>
              </a:tblGrid>
              <a:tr h="463803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7119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Solitaire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Backgammon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Internet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Shopping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6761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Observable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(Detect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Aspects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Environment)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Deterministic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170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(Next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State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COMPLETELY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Determined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CURRENT </a:t>
                      </a:r>
                      <a:r>
                        <a:rPr dirty="0" sz="1400" spc="-3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State)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Episodic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(Subsequent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Actions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Dependent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Previous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Episodes)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Static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377825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(Nothing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Changes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While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Agent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Decides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Next </a:t>
                      </a:r>
                      <a:r>
                        <a:rPr dirty="0" sz="1400" spc="-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Action)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76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Discrete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(Limited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Possible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Moves)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6760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Single-Agent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(Agent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Operates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Themselves)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105060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What</a:t>
            </a:r>
            <a:r>
              <a:rPr dirty="0" spc="-25"/>
              <a:t> </a:t>
            </a:r>
            <a:r>
              <a:rPr dirty="0" spc="-20"/>
              <a:t>Are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15"/>
              <a:t>Environmental</a:t>
            </a:r>
            <a:r>
              <a:rPr dirty="0" spc="-40"/>
              <a:t> </a:t>
            </a:r>
            <a:r>
              <a:rPr dirty="0" spc="-25"/>
              <a:t>Types</a:t>
            </a:r>
            <a:r>
              <a:rPr dirty="0" spc="-30"/>
              <a:t> </a:t>
            </a:r>
            <a:r>
              <a:rPr dirty="0" spc="-25"/>
              <a:t>for</a:t>
            </a:r>
            <a:r>
              <a:rPr dirty="0" spc="-10"/>
              <a:t> Each…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1527" y="1118235"/>
          <a:ext cx="11014710" cy="4699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3345"/>
                <a:gridCol w="2040254"/>
                <a:gridCol w="1577975"/>
                <a:gridCol w="1969770"/>
                <a:gridCol w="1504950"/>
              </a:tblGrid>
              <a:tr h="463803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Solitaire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Backgammon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Internet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Shopping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6761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Observable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(Detect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Aspects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Environment)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Deterministic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170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(Next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State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COMPLETELY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Determined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CURRENT </a:t>
                      </a:r>
                      <a:r>
                        <a:rPr dirty="0" sz="1400" spc="-3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State)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Episodic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(Subsequent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Actions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Dependent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Previous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Episodes)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Static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377825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(Nothing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Changes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While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Agent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Decides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Next </a:t>
                      </a:r>
                      <a:r>
                        <a:rPr dirty="0" sz="1400" spc="-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Action)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76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Discrete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(Limited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Possible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Moves)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6760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Single-Agent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(Agent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Operates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Themselves)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105060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What</a:t>
            </a:r>
            <a:r>
              <a:rPr dirty="0" spc="-25"/>
              <a:t> </a:t>
            </a:r>
            <a:r>
              <a:rPr dirty="0" spc="-20"/>
              <a:t>Are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15"/>
              <a:t>Environmental</a:t>
            </a:r>
            <a:r>
              <a:rPr dirty="0" spc="-40"/>
              <a:t> </a:t>
            </a:r>
            <a:r>
              <a:rPr dirty="0" spc="-25"/>
              <a:t>Types</a:t>
            </a:r>
            <a:r>
              <a:rPr dirty="0" spc="-30"/>
              <a:t> </a:t>
            </a:r>
            <a:r>
              <a:rPr dirty="0" spc="-25"/>
              <a:t>for</a:t>
            </a:r>
            <a:r>
              <a:rPr dirty="0" spc="-10"/>
              <a:t> Each…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1527" y="1118235"/>
          <a:ext cx="11014710" cy="4699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3345"/>
                <a:gridCol w="2040254"/>
                <a:gridCol w="1577975"/>
                <a:gridCol w="1969770"/>
                <a:gridCol w="1504950"/>
              </a:tblGrid>
              <a:tr h="463803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Solitaire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Backgammon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Internet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Shopping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6761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Observable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(Detect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Aspects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Environment)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Deterministic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170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(Next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State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COMPLETELY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Determined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CURRENT </a:t>
                      </a:r>
                      <a:r>
                        <a:rPr dirty="0" sz="1400" spc="-3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State)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Partly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Episodic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(Subsequent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Actions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Dependent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Previous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Episodes)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Static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377825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(Nothing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Changes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While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Agent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Decides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Next </a:t>
                      </a:r>
                      <a:r>
                        <a:rPr dirty="0" sz="1400" spc="-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Action)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76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Discrete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(Limited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Possible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Moves)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6760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Single-Agent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(Agent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Operates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Themselves)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105060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What</a:t>
            </a:r>
            <a:r>
              <a:rPr dirty="0" spc="-25"/>
              <a:t> </a:t>
            </a:r>
            <a:r>
              <a:rPr dirty="0" spc="-20"/>
              <a:t>Are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15"/>
              <a:t>Environmental</a:t>
            </a:r>
            <a:r>
              <a:rPr dirty="0" spc="-40"/>
              <a:t> </a:t>
            </a:r>
            <a:r>
              <a:rPr dirty="0" spc="-25"/>
              <a:t>Types</a:t>
            </a:r>
            <a:r>
              <a:rPr dirty="0" spc="-30"/>
              <a:t> </a:t>
            </a:r>
            <a:r>
              <a:rPr dirty="0" spc="-25"/>
              <a:t>for</a:t>
            </a:r>
            <a:r>
              <a:rPr dirty="0" spc="-10"/>
              <a:t> Each…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1527" y="1118235"/>
          <a:ext cx="11014710" cy="4699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3345"/>
                <a:gridCol w="2040254"/>
                <a:gridCol w="1577975"/>
                <a:gridCol w="1969770"/>
                <a:gridCol w="1504950"/>
              </a:tblGrid>
              <a:tr h="463803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Solitaire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Backgammon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Internet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Shopping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6761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Observable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(Detect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Aspects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Environment)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Deterministic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170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(Next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State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COMPLETELY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Determined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CURRENT </a:t>
                      </a:r>
                      <a:r>
                        <a:rPr dirty="0" sz="1400" spc="-3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State)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Partly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Episodic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(Subsequent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Actions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Dependent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Previous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Episodes)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Static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377825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(Nothing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Changes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While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Agent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Decides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Next </a:t>
                      </a:r>
                      <a:r>
                        <a:rPr dirty="0" sz="1400" spc="-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Action)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76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Discrete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(Limited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Possible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Moves)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6760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Single-Agent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(Agent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Operates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Themselves)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105060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What</a:t>
            </a:r>
            <a:r>
              <a:rPr dirty="0" spc="-25"/>
              <a:t> </a:t>
            </a:r>
            <a:r>
              <a:rPr dirty="0" spc="-20"/>
              <a:t>Are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15"/>
              <a:t>Environmental</a:t>
            </a:r>
            <a:r>
              <a:rPr dirty="0" spc="-40"/>
              <a:t> </a:t>
            </a:r>
            <a:r>
              <a:rPr dirty="0" spc="-25"/>
              <a:t>Types</a:t>
            </a:r>
            <a:r>
              <a:rPr dirty="0" spc="-30"/>
              <a:t> </a:t>
            </a:r>
            <a:r>
              <a:rPr dirty="0" spc="-25"/>
              <a:t>for</a:t>
            </a:r>
            <a:r>
              <a:rPr dirty="0" spc="-10"/>
              <a:t> Each…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1527" y="1118235"/>
          <a:ext cx="11014710" cy="4699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3345"/>
                <a:gridCol w="2040254"/>
                <a:gridCol w="1577975"/>
                <a:gridCol w="1969770"/>
                <a:gridCol w="1504950"/>
              </a:tblGrid>
              <a:tr h="463803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Solitaire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Backgammon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Internet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Shopping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6761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Observable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(Detect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Aspects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Environment)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Deterministic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170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(Next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State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COMPLETELY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Determined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CURRENT </a:t>
                      </a:r>
                      <a:r>
                        <a:rPr dirty="0" sz="1400" spc="-3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State)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Partly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Episodic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(Subsequent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Actions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Dependent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Previous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Episodes)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Static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377825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(Nothing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Changes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While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Agent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Decides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Next </a:t>
                      </a:r>
                      <a:r>
                        <a:rPr dirty="0" sz="1400" spc="-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Action)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Semi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Semi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76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Discrete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(Limited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Possible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Moves)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6760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Single-Agent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(Agent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Operates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Themselves)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105060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What</a:t>
            </a:r>
            <a:r>
              <a:rPr dirty="0" spc="-25"/>
              <a:t> </a:t>
            </a:r>
            <a:r>
              <a:rPr dirty="0" spc="-20"/>
              <a:t>Are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15"/>
              <a:t>Environmental</a:t>
            </a:r>
            <a:r>
              <a:rPr dirty="0" spc="-40"/>
              <a:t> </a:t>
            </a:r>
            <a:r>
              <a:rPr dirty="0" spc="-25"/>
              <a:t>Types</a:t>
            </a:r>
            <a:r>
              <a:rPr dirty="0" spc="-30"/>
              <a:t> </a:t>
            </a:r>
            <a:r>
              <a:rPr dirty="0" spc="-25"/>
              <a:t>for</a:t>
            </a:r>
            <a:r>
              <a:rPr dirty="0" spc="-10"/>
              <a:t> Each…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1527" y="1118235"/>
          <a:ext cx="11014710" cy="4699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3345"/>
                <a:gridCol w="2040254"/>
                <a:gridCol w="1577975"/>
                <a:gridCol w="1969770"/>
                <a:gridCol w="1504950"/>
              </a:tblGrid>
              <a:tr h="463803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Solitaire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Backgammon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Internet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Shopping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6761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Observable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(Detect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Aspects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Environment)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Deterministic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170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(Next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State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COMPLETELY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Determined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CURRENT </a:t>
                      </a:r>
                      <a:r>
                        <a:rPr dirty="0" sz="1400" spc="-3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State)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Partly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Episodic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(Subsequent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Actions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Dependent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Previous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Episodes)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Static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377825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(Nothing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Changes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While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Agent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Decides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Next </a:t>
                      </a:r>
                      <a:r>
                        <a:rPr dirty="0" sz="1400" spc="-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Action)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Semi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Semi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76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Discrete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(Limited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Possible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Moves)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6760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Single-Agent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(Agent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Operates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Themselves)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51384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Effector</a:t>
            </a:r>
            <a:r>
              <a:rPr dirty="0" spc="-40"/>
              <a:t> </a:t>
            </a:r>
            <a:r>
              <a:rPr dirty="0" spc="-5"/>
              <a:t>vs.</a:t>
            </a:r>
            <a:r>
              <a:rPr dirty="0" spc="-25"/>
              <a:t> </a:t>
            </a:r>
            <a:r>
              <a:rPr dirty="0" spc="-15"/>
              <a:t>Actuator…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208659"/>
            <a:ext cx="10778490" cy="441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376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300" spc="-60">
                <a:latin typeface="Calibri"/>
                <a:cs typeface="Calibri"/>
              </a:rPr>
              <a:t>Terms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Are</a:t>
            </a:r>
            <a:r>
              <a:rPr dirty="0" sz="3300" spc="-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Often</a:t>
            </a:r>
            <a:r>
              <a:rPr dirty="0" sz="3300">
                <a:latin typeface="Calibri"/>
                <a:cs typeface="Calibri"/>
              </a:rPr>
              <a:t> Used</a:t>
            </a:r>
            <a:r>
              <a:rPr dirty="0" sz="3300" spc="5">
                <a:latin typeface="Calibri"/>
                <a:cs typeface="Calibri"/>
              </a:rPr>
              <a:t> </a:t>
            </a:r>
            <a:r>
              <a:rPr dirty="0" sz="3300" spc="-15">
                <a:latin typeface="Calibri"/>
                <a:cs typeface="Calibri"/>
              </a:rPr>
              <a:t>Interchangeably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to</a:t>
            </a:r>
            <a:r>
              <a:rPr dirty="0" sz="3300" spc="-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Mean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 spc="-15">
                <a:latin typeface="Calibri"/>
                <a:cs typeface="Calibri"/>
              </a:rPr>
              <a:t>“Whatever</a:t>
            </a:r>
            <a:endParaRPr sz="3300">
              <a:latin typeface="Calibri"/>
              <a:cs typeface="Calibri"/>
            </a:endParaRPr>
          </a:p>
          <a:p>
            <a:pPr marL="241300" marR="5080">
              <a:lnSpc>
                <a:spcPts val="3560"/>
              </a:lnSpc>
              <a:spcBef>
                <a:spcPts val="250"/>
              </a:spcBef>
            </a:pPr>
            <a:r>
              <a:rPr dirty="0" sz="3300" spc="-25">
                <a:latin typeface="Calibri"/>
                <a:cs typeface="Calibri"/>
              </a:rPr>
              <a:t>Makes</a:t>
            </a:r>
            <a:r>
              <a:rPr dirty="0" sz="3300" spc="-5">
                <a:latin typeface="Calibri"/>
                <a:cs typeface="Calibri"/>
              </a:rPr>
              <a:t> the </a:t>
            </a:r>
            <a:r>
              <a:rPr dirty="0" sz="3300" spc="-20">
                <a:latin typeface="Calibri"/>
                <a:cs typeface="Calibri"/>
              </a:rPr>
              <a:t>Robot</a:t>
            </a:r>
            <a:r>
              <a:rPr dirty="0" sz="3300" spc="-5">
                <a:latin typeface="Calibri"/>
                <a:cs typeface="Calibri"/>
              </a:rPr>
              <a:t> </a:t>
            </a:r>
            <a:r>
              <a:rPr dirty="0" sz="3300" spc="-90">
                <a:latin typeface="Calibri"/>
                <a:cs typeface="Calibri"/>
              </a:rPr>
              <a:t>Take</a:t>
            </a:r>
            <a:r>
              <a:rPr dirty="0" sz="3300" spc="-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</a:t>
            </a:r>
            <a:r>
              <a:rPr dirty="0" sz="3300" spc="-5">
                <a:latin typeface="Calibri"/>
                <a:cs typeface="Calibri"/>
              </a:rPr>
              <a:t> Action”…But</a:t>
            </a:r>
            <a:r>
              <a:rPr dirty="0" sz="3300" spc="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They</a:t>
            </a:r>
            <a:r>
              <a:rPr dirty="0" sz="3300" spc="-5">
                <a:latin typeface="Calibri"/>
                <a:cs typeface="Calibri"/>
              </a:rPr>
              <a:t> </a:t>
            </a:r>
            <a:r>
              <a:rPr dirty="0" sz="3300" spc="-15">
                <a:latin typeface="Calibri"/>
                <a:cs typeface="Calibri"/>
              </a:rPr>
              <a:t>Are</a:t>
            </a:r>
            <a:r>
              <a:rPr dirty="0" sz="3300" spc="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Not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 </a:t>
            </a:r>
            <a:r>
              <a:rPr dirty="0" sz="3300" spc="-5">
                <a:latin typeface="Calibri"/>
                <a:cs typeface="Calibri"/>
              </a:rPr>
              <a:t>Same </a:t>
            </a:r>
            <a:r>
              <a:rPr dirty="0" sz="3300" spc="-735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Thing…</a:t>
            </a:r>
            <a:endParaRPr sz="3300">
              <a:latin typeface="Calibri"/>
              <a:cs typeface="Calibri"/>
            </a:endParaRPr>
          </a:p>
          <a:p>
            <a:pPr marL="241300" marR="323850" indent="-228600">
              <a:lnSpc>
                <a:spcPts val="356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300" spc="-20">
                <a:latin typeface="Calibri"/>
                <a:cs typeface="Calibri"/>
              </a:rPr>
              <a:t>For </a:t>
            </a:r>
            <a:r>
              <a:rPr dirty="0" sz="3300" spc="-10">
                <a:latin typeface="Calibri"/>
                <a:cs typeface="Calibri"/>
              </a:rPr>
              <a:t>Example…Degree </a:t>
            </a:r>
            <a:r>
              <a:rPr dirty="0" sz="3300" spc="-5">
                <a:latin typeface="Calibri"/>
                <a:cs typeface="Calibri"/>
              </a:rPr>
              <a:t>of </a:t>
            </a:r>
            <a:r>
              <a:rPr dirty="0" sz="3300" spc="-10">
                <a:latin typeface="Calibri"/>
                <a:cs typeface="Calibri"/>
              </a:rPr>
              <a:t>Freedom </a:t>
            </a:r>
            <a:r>
              <a:rPr dirty="0" sz="3300">
                <a:latin typeface="Calibri"/>
                <a:cs typeface="Calibri"/>
              </a:rPr>
              <a:t>Is </a:t>
            </a:r>
            <a:r>
              <a:rPr dirty="0" sz="3300" spc="-10">
                <a:latin typeface="Calibri"/>
                <a:cs typeface="Calibri"/>
              </a:rPr>
              <a:t>Considered </a:t>
            </a:r>
            <a:r>
              <a:rPr dirty="0" sz="3300">
                <a:latin typeface="Calibri"/>
                <a:cs typeface="Calibri"/>
              </a:rPr>
              <a:t>the Number </a:t>
            </a:r>
            <a:r>
              <a:rPr dirty="0" sz="3300" spc="-735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of</a:t>
            </a:r>
            <a:r>
              <a:rPr dirty="0" sz="3300">
                <a:latin typeface="Calibri"/>
                <a:cs typeface="Calibri"/>
              </a:rPr>
              <a:t> </a:t>
            </a:r>
            <a:r>
              <a:rPr dirty="0" sz="3300" spc="-55">
                <a:latin typeface="Calibri"/>
                <a:cs typeface="Calibri"/>
              </a:rPr>
              <a:t>Ways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in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Which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Body </a:t>
            </a:r>
            <a:r>
              <a:rPr dirty="0" sz="3300" spc="-5">
                <a:latin typeface="Calibri"/>
                <a:cs typeface="Calibri"/>
              </a:rPr>
              <a:t>or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Robot</a:t>
            </a:r>
            <a:r>
              <a:rPr dirty="0" sz="3300" spc="-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Can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 spc="-15">
                <a:latin typeface="Calibri"/>
                <a:cs typeface="Calibri"/>
              </a:rPr>
              <a:t>Move</a:t>
            </a:r>
            <a:r>
              <a:rPr dirty="0" sz="3300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or </a:t>
            </a:r>
            <a:r>
              <a:rPr dirty="0" sz="3300" spc="-10">
                <a:latin typeface="Calibri"/>
                <a:cs typeface="Calibri"/>
              </a:rPr>
              <a:t>Change…</a:t>
            </a:r>
            <a:endParaRPr sz="3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300">
                <a:latin typeface="Calibri"/>
                <a:cs typeface="Calibri"/>
              </a:rPr>
              <a:t>Based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on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This</a:t>
            </a:r>
            <a:r>
              <a:rPr dirty="0" sz="330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Definition:</a:t>
            </a:r>
            <a:endParaRPr sz="3300">
              <a:latin typeface="Calibri"/>
              <a:cs typeface="Calibri"/>
            </a:endParaRPr>
          </a:p>
          <a:p>
            <a:pPr lvl="1" marL="697865" marR="575945" indent="-228600">
              <a:lnSpc>
                <a:spcPts val="3240"/>
              </a:lnSpc>
              <a:spcBef>
                <a:spcPts val="57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3000" spc="-25">
                <a:latin typeface="Calibri"/>
                <a:cs typeface="Calibri"/>
              </a:rPr>
              <a:t>Effectors…How </a:t>
            </a:r>
            <a:r>
              <a:rPr dirty="0" sz="3000" spc="-15">
                <a:latin typeface="Calibri"/>
                <a:cs typeface="Calibri"/>
              </a:rPr>
              <a:t>Many </a:t>
            </a:r>
            <a:r>
              <a:rPr dirty="0" sz="3000" spc="-10">
                <a:latin typeface="Calibri"/>
                <a:cs typeface="Calibri"/>
              </a:rPr>
              <a:t>Degrees </a:t>
            </a:r>
            <a:r>
              <a:rPr dirty="0" sz="3000" spc="-5">
                <a:latin typeface="Calibri"/>
                <a:cs typeface="Calibri"/>
              </a:rPr>
              <a:t>of </a:t>
            </a:r>
            <a:r>
              <a:rPr dirty="0" sz="3000" spc="-10">
                <a:latin typeface="Calibri"/>
                <a:cs typeface="Calibri"/>
              </a:rPr>
              <a:t>Freedom </a:t>
            </a:r>
            <a:r>
              <a:rPr dirty="0" sz="3000" spc="-5">
                <a:latin typeface="Calibri"/>
                <a:cs typeface="Calibri"/>
              </a:rPr>
              <a:t>Does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15">
                <a:latin typeface="Calibri"/>
                <a:cs typeface="Calibri"/>
              </a:rPr>
              <a:t>Robot </a:t>
            </a:r>
            <a:r>
              <a:rPr dirty="0" sz="3000" spc="-20">
                <a:latin typeface="Calibri"/>
                <a:cs typeface="Calibri"/>
              </a:rPr>
              <a:t>Have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and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How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Do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These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Freedoms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35">
                <a:latin typeface="Calibri"/>
                <a:cs typeface="Calibri"/>
              </a:rPr>
              <a:t>Effect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the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Environment…</a:t>
            </a:r>
            <a:endParaRPr sz="30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3000" spc="-10">
                <a:latin typeface="Calibri"/>
                <a:cs typeface="Calibri"/>
              </a:rPr>
              <a:t>Actuators…the</a:t>
            </a:r>
            <a:r>
              <a:rPr dirty="0" sz="3000" spc="-5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Mechanism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to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Control</a:t>
            </a:r>
            <a:r>
              <a:rPr dirty="0" sz="3000" spc="-5">
                <a:latin typeface="Calibri"/>
                <a:cs typeface="Calibri"/>
              </a:rPr>
              <a:t> One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Degree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of </a:t>
            </a:r>
            <a:r>
              <a:rPr dirty="0" sz="3000" spc="-10">
                <a:latin typeface="Calibri"/>
                <a:cs typeface="Calibri"/>
              </a:rPr>
              <a:t>Freedom…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105060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What</a:t>
            </a:r>
            <a:r>
              <a:rPr dirty="0" spc="-25"/>
              <a:t> </a:t>
            </a:r>
            <a:r>
              <a:rPr dirty="0" spc="-20"/>
              <a:t>Are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15"/>
              <a:t>Environmental</a:t>
            </a:r>
            <a:r>
              <a:rPr dirty="0" spc="-40"/>
              <a:t> </a:t>
            </a:r>
            <a:r>
              <a:rPr dirty="0" spc="-25"/>
              <a:t>Types</a:t>
            </a:r>
            <a:r>
              <a:rPr dirty="0" spc="-30"/>
              <a:t> </a:t>
            </a:r>
            <a:r>
              <a:rPr dirty="0" spc="-25"/>
              <a:t>for</a:t>
            </a:r>
            <a:r>
              <a:rPr dirty="0" spc="-10"/>
              <a:t> Each…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1527" y="1118235"/>
          <a:ext cx="11014710" cy="4699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3345"/>
                <a:gridCol w="2040254"/>
                <a:gridCol w="1577975"/>
                <a:gridCol w="1969770"/>
                <a:gridCol w="1504950"/>
              </a:tblGrid>
              <a:tr h="463803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Solitaire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Backgammon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Internet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Shopping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6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6761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Observable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(Detect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Aspects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Environment)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Deterministic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170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(Next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State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COMPLETELY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Determined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CURRENT </a:t>
                      </a:r>
                      <a:r>
                        <a:rPr dirty="0" sz="1400" spc="-3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State)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Partly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Episodic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(Subsequent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Actions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Dependent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Previous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Episodes)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Static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377825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(Nothing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Changes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While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Agent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Decides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Next </a:t>
                      </a:r>
                      <a:r>
                        <a:rPr dirty="0" sz="1400" spc="-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Action)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Semi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Semi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76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Discrete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(Limited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Possible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Moves)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6760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Single-Agent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(Agent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Operates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Themselves)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5">
                          <a:latin typeface="Calibri"/>
                          <a:cs typeface="Calibri"/>
                        </a:rPr>
                        <a:t>Yes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9188" y="4504942"/>
            <a:ext cx="4791456" cy="20421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74866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Agent</a:t>
            </a:r>
            <a:r>
              <a:rPr dirty="0" spc="-30"/>
              <a:t> </a:t>
            </a:r>
            <a:r>
              <a:rPr dirty="0"/>
              <a:t>Functions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20"/>
              <a:t>Programs…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7976" y="1352905"/>
            <a:ext cx="10255250" cy="3703954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Job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-10">
                <a:latin typeface="Calibri"/>
                <a:cs typeface="Calibri"/>
              </a:rPr>
              <a:t> AI</a:t>
            </a:r>
            <a:r>
              <a:rPr dirty="0" sz="3200">
                <a:latin typeface="Calibri"/>
                <a:cs typeface="Calibri"/>
              </a:rPr>
              <a:t> is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Design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Agent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Program…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Agent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Program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Action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That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Performed </a:t>
            </a:r>
            <a:r>
              <a:rPr dirty="0" sz="3200" spc="-15">
                <a:latin typeface="Calibri"/>
                <a:cs typeface="Calibri"/>
              </a:rPr>
              <a:t>After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Any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3200" spc="-10">
                <a:latin typeface="Calibri"/>
                <a:cs typeface="Calibri"/>
              </a:rPr>
              <a:t>Given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Sequence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Percepts…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-10">
                <a:latin typeface="Calibri"/>
                <a:cs typeface="Calibri"/>
              </a:rPr>
              <a:t> Agent </a:t>
            </a:r>
            <a:r>
              <a:rPr dirty="0" sz="3200" spc="-15">
                <a:latin typeface="Calibri"/>
                <a:cs typeface="Calibri"/>
              </a:rPr>
              <a:t>Program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Runs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on</a:t>
            </a:r>
            <a:r>
              <a:rPr dirty="0" sz="3200" spc="-5">
                <a:latin typeface="Calibri"/>
                <a:cs typeface="Calibri"/>
              </a:rPr>
              <a:t> Some</a:t>
            </a:r>
            <a:r>
              <a:rPr dirty="0" sz="3200" spc="-15">
                <a:latin typeface="Calibri"/>
                <a:cs typeface="Calibri"/>
              </a:rPr>
              <a:t> Physical</a:t>
            </a:r>
            <a:r>
              <a:rPr dirty="0" sz="3200" spc="-10">
                <a:latin typeface="Calibri"/>
                <a:cs typeface="Calibri"/>
              </a:rPr>
              <a:t> Computer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3200" spc="-15">
                <a:latin typeface="Calibri"/>
                <a:cs typeface="Calibri"/>
              </a:rPr>
              <a:t>Architecture…</a:t>
            </a:r>
            <a:endParaRPr sz="3200">
              <a:latin typeface="Calibri"/>
              <a:cs typeface="Calibri"/>
            </a:endParaRPr>
          </a:p>
          <a:p>
            <a:pPr lvl="1" marL="1211580" indent="-285750">
              <a:lnSpc>
                <a:spcPct val="100000"/>
              </a:lnSpc>
              <a:spcBef>
                <a:spcPts val="2695"/>
              </a:spcBef>
              <a:buSzPct val="58823"/>
              <a:buFont typeface="Wingdings"/>
              <a:buChar char=""/>
              <a:tabLst>
                <a:tab pos="1212215" algn="l"/>
              </a:tabLst>
            </a:pPr>
            <a:r>
              <a:rPr dirty="0" sz="3400" spc="-15">
                <a:latin typeface="Calibri"/>
                <a:cs typeface="Calibri"/>
              </a:rPr>
              <a:t>agent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 spc="-5">
                <a:latin typeface="Calibri"/>
                <a:cs typeface="Calibri"/>
              </a:rPr>
              <a:t>=</a:t>
            </a:r>
            <a:r>
              <a:rPr dirty="0" sz="3400" spc="-15">
                <a:latin typeface="Calibri"/>
                <a:cs typeface="Calibri"/>
              </a:rPr>
              <a:t> architecture</a:t>
            </a:r>
            <a:r>
              <a:rPr dirty="0" sz="3400" spc="-40">
                <a:latin typeface="Calibri"/>
                <a:cs typeface="Calibri"/>
              </a:rPr>
              <a:t> </a:t>
            </a:r>
            <a:r>
              <a:rPr dirty="0" sz="3400" spc="-5">
                <a:latin typeface="Calibri"/>
                <a:cs typeface="Calibri"/>
              </a:rPr>
              <a:t>+</a:t>
            </a:r>
            <a:r>
              <a:rPr dirty="0" sz="3400" spc="-15">
                <a:latin typeface="Calibri"/>
                <a:cs typeface="Calibri"/>
              </a:rPr>
              <a:t> </a:t>
            </a:r>
            <a:r>
              <a:rPr dirty="0" sz="3400" spc="-25">
                <a:latin typeface="Calibri"/>
                <a:cs typeface="Calibri"/>
              </a:rPr>
              <a:t>program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32480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Agent</a:t>
            </a:r>
            <a:r>
              <a:rPr dirty="0" spc="-90"/>
              <a:t> </a:t>
            </a:r>
            <a:r>
              <a:rPr dirty="0" spc="-20"/>
              <a:t>Types…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442669"/>
            <a:ext cx="9408160" cy="3761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15">
                <a:latin typeface="Calibri"/>
                <a:cs typeface="Calibri"/>
              </a:rPr>
              <a:t>There Are Four </a:t>
            </a:r>
            <a:r>
              <a:rPr dirty="0" sz="3600">
                <a:latin typeface="Calibri"/>
                <a:cs typeface="Calibri"/>
              </a:rPr>
              <a:t>Basic </a:t>
            </a:r>
            <a:r>
              <a:rPr dirty="0" sz="3600" spc="-35">
                <a:latin typeface="Calibri"/>
                <a:cs typeface="Calibri"/>
              </a:rPr>
              <a:t>Types </a:t>
            </a:r>
            <a:r>
              <a:rPr dirty="0" sz="3600">
                <a:latin typeface="Calibri"/>
                <a:cs typeface="Calibri"/>
              </a:rPr>
              <a:t>In </a:t>
            </a:r>
            <a:r>
              <a:rPr dirty="0" sz="3600" spc="-15">
                <a:latin typeface="Calibri"/>
                <a:cs typeface="Calibri"/>
              </a:rPr>
              <a:t>Order </a:t>
            </a:r>
            <a:r>
              <a:rPr dirty="0" sz="3600" spc="-5">
                <a:latin typeface="Calibri"/>
                <a:cs typeface="Calibri"/>
              </a:rPr>
              <a:t>Of Increasing </a:t>
            </a:r>
            <a:r>
              <a:rPr dirty="0" sz="3600" spc="-80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Generality:</a:t>
            </a:r>
            <a:endParaRPr sz="36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800" spc="-10">
                <a:latin typeface="Calibri"/>
                <a:cs typeface="Calibri"/>
              </a:rPr>
              <a:t>Simple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Reﬂex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Agents…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09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800" spc="-30">
                <a:latin typeface="Calibri"/>
                <a:cs typeface="Calibri"/>
              </a:rPr>
              <a:t>Reﬂex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Agents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With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State…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49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800" spc="-5">
                <a:latin typeface="Calibri"/>
                <a:cs typeface="Calibri"/>
              </a:rPr>
              <a:t>Goal-Based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Agents…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800" spc="-5">
                <a:latin typeface="Calibri"/>
                <a:cs typeface="Calibri"/>
              </a:rPr>
              <a:t>Utility-Based </a:t>
            </a:r>
            <a:r>
              <a:rPr dirty="0" sz="2800" spc="-10">
                <a:latin typeface="Calibri"/>
                <a:cs typeface="Calibri"/>
              </a:rPr>
              <a:t>Agents…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>
                <a:latin typeface="Calibri"/>
                <a:cs typeface="Calibri"/>
              </a:rPr>
              <a:t>All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These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Can</a:t>
            </a:r>
            <a:r>
              <a:rPr dirty="0" sz="360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Be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 spc="-40">
                <a:latin typeface="Calibri"/>
                <a:cs typeface="Calibri"/>
              </a:rPr>
              <a:t>Turned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Into</a:t>
            </a:r>
            <a:r>
              <a:rPr dirty="0" sz="3600" spc="-1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Learning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Agents…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52673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Simple</a:t>
            </a:r>
            <a:r>
              <a:rPr dirty="0" spc="-55"/>
              <a:t> </a:t>
            </a:r>
            <a:r>
              <a:rPr dirty="0" spc="-30"/>
              <a:t>Reflex</a:t>
            </a:r>
            <a:r>
              <a:rPr dirty="0" spc="-60"/>
              <a:t> </a:t>
            </a:r>
            <a:r>
              <a:rPr dirty="0" spc="-15"/>
              <a:t>Agents…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439417"/>
            <a:ext cx="10801350" cy="4041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ts val="319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It </a:t>
            </a:r>
            <a:r>
              <a:rPr dirty="0" sz="2800" spc="-20">
                <a:latin typeface="Calibri"/>
                <a:cs typeface="Calibri"/>
              </a:rPr>
              <a:t>May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Impossible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30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Create</a:t>
            </a:r>
            <a:r>
              <a:rPr dirty="0" sz="2800" spc="-15">
                <a:latin typeface="Calibri"/>
                <a:cs typeface="Calibri"/>
              </a:rPr>
              <a:t> Lookup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Tables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Every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Possible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dirty="0" sz="2800" spc="-10">
                <a:latin typeface="Calibri"/>
                <a:cs typeface="Calibri"/>
              </a:rPr>
              <a:t>Combination…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9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65">
                <a:latin typeface="Calibri"/>
                <a:cs typeface="Calibri"/>
              </a:rPr>
              <a:t>We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Summarize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Portions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Commonly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Occurring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Input/Output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dirty="0" sz="2800" spc="-5">
                <a:latin typeface="Calibri"/>
                <a:cs typeface="Calibri"/>
              </a:rPr>
              <a:t>Associations…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95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Example,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 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20">
                <a:latin typeface="Calibri"/>
                <a:cs typeface="Calibri"/>
              </a:rPr>
              <a:t>Front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Brakes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Lights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Come </a:t>
            </a:r>
            <a:r>
              <a:rPr dirty="0" sz="2800" spc="-10">
                <a:latin typeface="Calibri"/>
                <a:cs typeface="Calibri"/>
              </a:rPr>
              <a:t>On,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75">
                <a:latin typeface="Calibri"/>
                <a:cs typeface="Calibri"/>
              </a:rPr>
              <a:t>You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dirty="0" sz="2800" spc="-10">
                <a:latin typeface="Calibri"/>
                <a:cs typeface="Calibri"/>
              </a:rPr>
              <a:t>Should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Initiate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Braking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Well…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This</a:t>
            </a:r>
            <a:r>
              <a:rPr dirty="0" sz="2800" spc="-5">
                <a:latin typeface="Calibri"/>
                <a:cs typeface="Calibri"/>
              </a:rPr>
              <a:t> Is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“Condition-Action”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Rule…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244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“Car-in-front-is-braking”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Then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“Initiate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Braking”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Keep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Mind…These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Associations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May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Consider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“Entire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World”…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52673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Simple</a:t>
            </a:r>
            <a:r>
              <a:rPr dirty="0" spc="-55"/>
              <a:t> </a:t>
            </a:r>
            <a:r>
              <a:rPr dirty="0" spc="-30"/>
              <a:t>Reflex</a:t>
            </a:r>
            <a:r>
              <a:rPr dirty="0" spc="-60"/>
              <a:t> </a:t>
            </a:r>
            <a:r>
              <a:rPr dirty="0" spc="-15"/>
              <a:t>Agents…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4819" y="1286847"/>
            <a:ext cx="6927030" cy="439842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77692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Simple</a:t>
            </a:r>
            <a:r>
              <a:rPr dirty="0" spc="-40"/>
              <a:t> </a:t>
            </a:r>
            <a:r>
              <a:rPr dirty="0" spc="-30"/>
              <a:t>Reflex</a:t>
            </a:r>
            <a:r>
              <a:rPr dirty="0" spc="-45"/>
              <a:t> </a:t>
            </a:r>
            <a:r>
              <a:rPr dirty="0" spc="-15"/>
              <a:t>Agents</a:t>
            </a:r>
            <a:r>
              <a:rPr dirty="0" spc="-35"/>
              <a:t> </a:t>
            </a:r>
            <a:r>
              <a:rPr dirty="0"/>
              <a:t>–</a:t>
            </a:r>
            <a:r>
              <a:rPr dirty="0" spc="-10"/>
              <a:t> Example…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162470"/>
            <a:ext cx="9511030" cy="4548505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2800" spc="-5">
                <a:latin typeface="Calibri"/>
                <a:cs typeface="Calibri"/>
              </a:rPr>
              <a:t>function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5" i="1">
                <a:latin typeface="Calibri"/>
                <a:cs typeface="Calibri"/>
              </a:rPr>
              <a:t>Reflex-Vacuum-Agent([location,status])</a:t>
            </a:r>
            <a:r>
              <a:rPr dirty="0" sz="2800" spc="35" i="1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returns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action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5" i="1">
                <a:latin typeface="Calibri"/>
                <a:cs typeface="Calibri"/>
              </a:rPr>
              <a:t>status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=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Dirty</a:t>
            </a:r>
            <a:r>
              <a:rPr dirty="0" sz="240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10">
                <a:latin typeface="Calibri"/>
                <a:cs typeface="Calibri"/>
              </a:rPr>
              <a:t> return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Remove</a:t>
            </a:r>
            <a:endParaRPr sz="2400">
              <a:latin typeface="Calibri"/>
              <a:cs typeface="Calibri"/>
            </a:endParaRPr>
          </a:p>
          <a:p>
            <a:pPr marL="810895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latin typeface="Calibri"/>
                <a:cs typeface="Calibri"/>
              </a:rPr>
              <a:t>else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location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=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return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Right</a:t>
            </a:r>
            <a:endParaRPr sz="2400">
              <a:latin typeface="Calibri"/>
              <a:cs typeface="Calibri"/>
            </a:endParaRPr>
          </a:p>
          <a:p>
            <a:pPr marL="3132455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latin typeface="Calibri"/>
                <a:cs typeface="Calibri"/>
              </a:rPr>
              <a:t>else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location</a:t>
            </a:r>
            <a:r>
              <a:rPr dirty="0" sz="2400" spc="-2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=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B</a:t>
            </a:r>
            <a:r>
              <a:rPr dirty="0" sz="2400" spc="-2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return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Left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(setq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joe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(make-agent</a:t>
            </a:r>
            <a:r>
              <a:rPr dirty="0" sz="1800">
                <a:latin typeface="Calibri"/>
                <a:cs typeface="Calibri"/>
              </a:rPr>
              <a:t> :name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’joe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:body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(make-agent-body)</a:t>
            </a:r>
            <a:endParaRPr sz="1800">
              <a:latin typeface="Calibri"/>
              <a:cs typeface="Calibri"/>
            </a:endParaRPr>
          </a:p>
          <a:p>
            <a:pPr marL="2108200">
              <a:lnSpc>
                <a:spcPct val="100000"/>
              </a:lnSpc>
              <a:spcBef>
                <a:spcPts val="350"/>
              </a:spcBef>
            </a:pPr>
            <a:r>
              <a:rPr dirty="0" sz="1800" spc="-10">
                <a:latin typeface="Calibri"/>
                <a:cs typeface="Calibri"/>
              </a:rPr>
              <a:t>:program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(make-reflex-vacuum-agent-program)))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800" spc="-5">
                <a:latin typeface="Calibri"/>
                <a:cs typeface="Calibri"/>
              </a:rPr>
              <a:t>(defun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make-reflex-vacuum-agent-program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  <a:spcBef>
                <a:spcPts val="365"/>
              </a:spcBef>
            </a:pPr>
            <a:r>
              <a:rPr dirty="0" sz="1800" spc="-5">
                <a:latin typeface="Calibri"/>
                <a:cs typeface="Calibri"/>
              </a:rPr>
              <a:t>#’(lambda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(percept)</a:t>
            </a:r>
            <a:endParaRPr sz="1800">
              <a:latin typeface="Calibri"/>
              <a:cs typeface="Calibri"/>
            </a:endParaRPr>
          </a:p>
          <a:p>
            <a:pPr marL="693420" marR="3893820" indent="-157480">
              <a:lnSpc>
                <a:spcPct val="116100"/>
              </a:lnSpc>
            </a:pPr>
            <a:r>
              <a:rPr dirty="0" sz="1800" spc="-10">
                <a:latin typeface="Calibri"/>
                <a:cs typeface="Calibri"/>
              </a:rPr>
              <a:t>(let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((location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(first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percept))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(status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(second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percept)))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(cond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((eq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status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’dirty)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’Remove)</a:t>
            </a:r>
            <a:endParaRPr sz="1800">
              <a:latin typeface="Calibri"/>
              <a:cs typeface="Calibri"/>
            </a:endParaRPr>
          </a:p>
          <a:p>
            <a:pPr marL="1269365">
              <a:lnSpc>
                <a:spcPct val="100000"/>
              </a:lnSpc>
              <a:spcBef>
                <a:spcPts val="360"/>
              </a:spcBef>
            </a:pPr>
            <a:r>
              <a:rPr dirty="0" sz="1800" spc="-5">
                <a:latin typeface="Calibri"/>
                <a:cs typeface="Calibri"/>
              </a:rPr>
              <a:t>((eq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location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80">
                <a:latin typeface="Calibri"/>
                <a:cs typeface="Calibri"/>
              </a:rPr>
              <a:t>’A)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’Right)</a:t>
            </a:r>
            <a:endParaRPr sz="1800">
              <a:latin typeface="Calibri"/>
              <a:cs typeface="Calibri"/>
            </a:endParaRPr>
          </a:p>
          <a:p>
            <a:pPr marL="1269365">
              <a:lnSpc>
                <a:spcPct val="100000"/>
              </a:lnSpc>
              <a:spcBef>
                <a:spcPts val="350"/>
              </a:spcBef>
            </a:pPr>
            <a:r>
              <a:rPr dirty="0" sz="1800" spc="-5">
                <a:latin typeface="Calibri"/>
                <a:cs typeface="Calibri"/>
              </a:rPr>
              <a:t>((eq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location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’B)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’Left)))))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63671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Reflex</a:t>
            </a:r>
            <a:r>
              <a:rPr dirty="0" spc="-55"/>
              <a:t> </a:t>
            </a:r>
            <a:r>
              <a:rPr dirty="0" spc="-15"/>
              <a:t>Agents</a:t>
            </a:r>
            <a:r>
              <a:rPr dirty="0" spc="-40"/>
              <a:t> </a:t>
            </a:r>
            <a:r>
              <a:rPr dirty="0" spc="-5"/>
              <a:t>With</a:t>
            </a:r>
            <a:r>
              <a:rPr dirty="0" spc="-20"/>
              <a:t> </a:t>
            </a:r>
            <a:r>
              <a:rPr dirty="0" spc="-25"/>
              <a:t>States…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141222"/>
            <a:ext cx="10766425" cy="41579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Problem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Can Arise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When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Sensors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Do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Not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Provide </a:t>
            </a:r>
            <a:r>
              <a:rPr dirty="0" sz="2200" spc="-5">
                <a:latin typeface="Calibri"/>
                <a:cs typeface="Calibri"/>
              </a:rPr>
              <a:t>Access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0">
                <a:latin typeface="Calibri"/>
                <a:cs typeface="Calibri"/>
              </a:rPr>
              <a:t>To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Complete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State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Of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200" spc="-20">
                <a:latin typeface="Calibri"/>
                <a:cs typeface="Calibri"/>
              </a:rPr>
              <a:t>World…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Calibri"/>
                <a:cs typeface="Calibri"/>
              </a:rPr>
              <a:t>In </a:t>
            </a:r>
            <a:r>
              <a:rPr dirty="0" sz="2200" spc="-10">
                <a:latin typeface="Calibri"/>
                <a:cs typeface="Calibri"/>
              </a:rPr>
              <a:t>These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Cases,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Agent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Needs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05">
                <a:latin typeface="Calibri"/>
                <a:cs typeface="Calibri"/>
              </a:rPr>
              <a:t>To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Maintain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Some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Internal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State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Information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5">
                <a:latin typeface="Calibri"/>
                <a:cs typeface="Calibri"/>
              </a:rPr>
              <a:t>To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Distinguish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latin typeface="Calibri"/>
                <a:cs typeface="Calibri"/>
              </a:rPr>
              <a:t>Between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World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States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That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Different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Actions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Are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Appropriate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Different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States…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latin typeface="Calibri"/>
                <a:cs typeface="Calibri"/>
              </a:rPr>
              <a:t>Updating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This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Internal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State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Information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As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Time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Goes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By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Requires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45">
                <a:latin typeface="Calibri"/>
                <a:cs typeface="Calibri"/>
              </a:rPr>
              <a:t>Two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Kinds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Of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Knowledge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200" spc="-100">
                <a:latin typeface="Calibri"/>
                <a:cs typeface="Calibri"/>
              </a:rPr>
              <a:t>To</a:t>
            </a:r>
            <a:r>
              <a:rPr dirty="0" sz="2200" spc="-5">
                <a:latin typeface="Calibri"/>
                <a:cs typeface="Calibri"/>
              </a:rPr>
              <a:t> Be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Encoded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Agent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Program…</a:t>
            </a:r>
            <a:endParaRPr sz="22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698500" algn="l"/>
              </a:tabLst>
            </a:pPr>
            <a:r>
              <a:rPr dirty="0" sz="1900" spc="-10">
                <a:latin typeface="Calibri"/>
                <a:cs typeface="Calibri"/>
              </a:rPr>
              <a:t>Information</a:t>
            </a:r>
            <a:r>
              <a:rPr dirty="0" sz="1900" spc="-5">
                <a:latin typeface="Calibri"/>
                <a:cs typeface="Calibri"/>
              </a:rPr>
              <a:t> About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How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The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World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Evolves</a:t>
            </a:r>
            <a:r>
              <a:rPr dirty="0" sz="1900" spc="3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Independently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Of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The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Agent—for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Example,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That </a:t>
            </a:r>
            <a:r>
              <a:rPr dirty="0" sz="1900" spc="-5">
                <a:latin typeface="Calibri"/>
                <a:cs typeface="Calibri"/>
              </a:rPr>
              <a:t>An</a:t>
            </a:r>
            <a:endParaRPr sz="19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</a:pPr>
            <a:r>
              <a:rPr dirty="0" sz="1900" spc="-10">
                <a:latin typeface="Calibri"/>
                <a:cs typeface="Calibri"/>
              </a:rPr>
              <a:t>Overtaking</a:t>
            </a:r>
            <a:r>
              <a:rPr dirty="0" sz="1900" spc="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Car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Generally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Will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Be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Closer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Behind</a:t>
            </a:r>
            <a:r>
              <a:rPr dirty="0" sz="1900" spc="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Than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It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Was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 Moment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Ago…</a:t>
            </a:r>
            <a:endParaRPr sz="1900">
              <a:latin typeface="Calibri"/>
              <a:cs typeface="Calibri"/>
            </a:endParaRPr>
          </a:p>
          <a:p>
            <a:pPr lvl="1" marL="697865" marR="165100" indent="-228600">
              <a:lnSpc>
                <a:spcPct val="100000"/>
              </a:lnSpc>
              <a:spcBef>
                <a:spcPts val="490"/>
              </a:spcBef>
              <a:buFont typeface="Wingdings"/>
              <a:buChar char=""/>
              <a:tabLst>
                <a:tab pos="698500" algn="l"/>
              </a:tabLst>
            </a:pPr>
            <a:r>
              <a:rPr dirty="0" sz="1900" spc="-10">
                <a:latin typeface="Calibri"/>
                <a:cs typeface="Calibri"/>
              </a:rPr>
              <a:t>Information</a:t>
            </a:r>
            <a:r>
              <a:rPr dirty="0" sz="1900" spc="-5">
                <a:latin typeface="Calibri"/>
                <a:cs typeface="Calibri"/>
              </a:rPr>
              <a:t> About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How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The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Agent's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Own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Actions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Affect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The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World—for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Example,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That</a:t>
            </a:r>
            <a:r>
              <a:rPr dirty="0" sz="1900" spc="-5">
                <a:latin typeface="Calibri"/>
                <a:cs typeface="Calibri"/>
              </a:rPr>
              <a:t> When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The 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Agent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Changes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Lanes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85">
                <a:latin typeface="Calibri"/>
                <a:cs typeface="Calibri"/>
              </a:rPr>
              <a:t>To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The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Right,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There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Is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 Gap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(At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Least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Temporarily)</a:t>
            </a:r>
            <a:r>
              <a:rPr dirty="0" sz="1900" spc="3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In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The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Lane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It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Was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In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Before, </a:t>
            </a:r>
            <a:r>
              <a:rPr dirty="0" sz="1900" spc="-41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Or </a:t>
            </a:r>
            <a:r>
              <a:rPr dirty="0" sz="1900" spc="-10">
                <a:latin typeface="Calibri"/>
                <a:cs typeface="Calibri"/>
              </a:rPr>
              <a:t>That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After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Driving</a:t>
            </a:r>
            <a:r>
              <a:rPr dirty="0" sz="1900" spc="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For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Five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Minutes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Northbound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;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On The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Freeway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One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Is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Usually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About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Five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Miles 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North </a:t>
            </a:r>
            <a:r>
              <a:rPr dirty="0" sz="1900">
                <a:latin typeface="Calibri"/>
                <a:cs typeface="Calibri"/>
              </a:rPr>
              <a:t>Of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Where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One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Was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Five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Minutes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Ago…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77304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Reflex</a:t>
            </a:r>
            <a:r>
              <a:rPr dirty="0" spc="-45"/>
              <a:t> </a:t>
            </a:r>
            <a:r>
              <a:rPr dirty="0" spc="-15"/>
              <a:t>Agents</a:t>
            </a:r>
            <a:r>
              <a:rPr dirty="0" spc="-30"/>
              <a:t> </a:t>
            </a:r>
            <a:r>
              <a:rPr dirty="0" spc="-5"/>
              <a:t>With</a:t>
            </a:r>
            <a:r>
              <a:rPr dirty="0" spc="-15"/>
              <a:t> </a:t>
            </a:r>
            <a:r>
              <a:rPr dirty="0" spc="-25"/>
              <a:t>States…Part</a:t>
            </a:r>
            <a:r>
              <a:rPr dirty="0" spc="-3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522856"/>
            <a:ext cx="10532110" cy="3267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Current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Percept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Combined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With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Old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Internal </a:t>
            </a:r>
            <a:r>
              <a:rPr dirty="0" sz="2800" spc="-20">
                <a:latin typeface="Calibri"/>
                <a:cs typeface="Calibri"/>
              </a:rPr>
              <a:t>State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35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800" spc="-20">
                <a:latin typeface="Calibri"/>
                <a:cs typeface="Calibri"/>
              </a:rPr>
              <a:t>Generate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Updated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Description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Current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State…</a:t>
            </a:r>
            <a:endParaRPr sz="2800">
              <a:latin typeface="Calibri"/>
              <a:cs typeface="Calibri"/>
            </a:endParaRPr>
          </a:p>
          <a:p>
            <a:pPr marL="241300" marR="234315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65">
                <a:latin typeface="Calibri"/>
                <a:cs typeface="Calibri"/>
              </a:rPr>
              <a:t>UPDATE-STATE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Responsible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Creating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New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Internal </a:t>
            </a:r>
            <a:r>
              <a:rPr dirty="0" sz="2800" spc="-20">
                <a:latin typeface="Calibri"/>
                <a:cs typeface="Calibri"/>
              </a:rPr>
              <a:t>State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Description.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Well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Interpreting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New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Percept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Light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Of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Existing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Knowledge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About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State…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It Uses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Information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About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How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World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Evolves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30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Keep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Track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Unseen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Parts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World…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63671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Reflex</a:t>
            </a:r>
            <a:r>
              <a:rPr dirty="0" spc="-55"/>
              <a:t> </a:t>
            </a:r>
            <a:r>
              <a:rPr dirty="0" spc="-15"/>
              <a:t>Agents</a:t>
            </a:r>
            <a:r>
              <a:rPr dirty="0" spc="-40"/>
              <a:t> </a:t>
            </a:r>
            <a:r>
              <a:rPr dirty="0" spc="-5"/>
              <a:t>With</a:t>
            </a:r>
            <a:r>
              <a:rPr dirty="0" spc="-20"/>
              <a:t> </a:t>
            </a:r>
            <a:r>
              <a:rPr dirty="0" spc="-25"/>
              <a:t>States…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3130" y="1352316"/>
            <a:ext cx="6928999" cy="44015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63671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Reflex</a:t>
            </a:r>
            <a:r>
              <a:rPr dirty="0" spc="-55"/>
              <a:t> </a:t>
            </a:r>
            <a:r>
              <a:rPr dirty="0" spc="-15"/>
              <a:t>Agents</a:t>
            </a:r>
            <a:r>
              <a:rPr dirty="0" spc="-40"/>
              <a:t> </a:t>
            </a:r>
            <a:r>
              <a:rPr dirty="0" spc="-5"/>
              <a:t>With</a:t>
            </a:r>
            <a:r>
              <a:rPr dirty="0" spc="-20"/>
              <a:t> </a:t>
            </a:r>
            <a:r>
              <a:rPr dirty="0" spc="-25"/>
              <a:t>States…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340865"/>
            <a:ext cx="988885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function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Reflex-Vacuum-Agent([location,status])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returns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static: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last</a:t>
            </a:r>
            <a:r>
              <a:rPr dirty="0" sz="1800" spc="5">
                <a:latin typeface="Calibri"/>
                <a:cs typeface="Calibri"/>
              </a:rPr>
              <a:t> A,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last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B,</a:t>
            </a:r>
            <a:r>
              <a:rPr dirty="0" sz="1800" spc="-10">
                <a:latin typeface="Calibri"/>
                <a:cs typeface="Calibri"/>
              </a:rPr>
              <a:t> numbers,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initially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∞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if </a:t>
            </a:r>
            <a:r>
              <a:rPr dirty="0" sz="1800" spc="-15">
                <a:latin typeface="Calibri"/>
                <a:cs typeface="Calibri"/>
              </a:rPr>
              <a:t>status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Dirty </a:t>
            </a:r>
            <a:r>
              <a:rPr dirty="0" sz="1800">
                <a:latin typeface="Calibri"/>
                <a:cs typeface="Calibri"/>
              </a:rPr>
              <a:t>then </a:t>
            </a:r>
            <a:r>
              <a:rPr dirty="0" sz="1800" spc="-5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926465" marR="4654550" indent="-9144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(defun </a:t>
            </a:r>
            <a:r>
              <a:rPr dirty="0" sz="1800" spc="-10">
                <a:latin typeface="Calibri"/>
                <a:cs typeface="Calibri"/>
              </a:rPr>
              <a:t>make-reflex-vacuum-agent-with-state-program </a:t>
            </a:r>
            <a:r>
              <a:rPr dirty="0" sz="1800" spc="-5">
                <a:latin typeface="Calibri"/>
                <a:cs typeface="Calibri"/>
              </a:rPr>
              <a:t>()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(let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((last-A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infinity)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(last-B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infinity))</a:t>
            </a:r>
            <a:endParaRPr sz="1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#’(lambda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(percept)</a:t>
            </a:r>
            <a:endParaRPr sz="1800">
              <a:latin typeface="Calibri"/>
              <a:cs typeface="Calibri"/>
            </a:endParaRPr>
          </a:p>
          <a:p>
            <a:pPr marL="1840864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(let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((location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(first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percept))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(status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(second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percept)))</a:t>
            </a:r>
            <a:endParaRPr sz="1800">
              <a:latin typeface="Calibri"/>
              <a:cs typeface="Calibri"/>
            </a:endParaRPr>
          </a:p>
          <a:p>
            <a:pPr marL="2755900" marR="496316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(incf last-A) (incf last-B)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(cond</a:t>
            </a:r>
            <a:endParaRPr sz="1800">
              <a:latin typeface="Calibri"/>
              <a:cs typeface="Calibri"/>
            </a:endParaRPr>
          </a:p>
          <a:p>
            <a:pPr marL="36703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((eq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status</a:t>
            </a:r>
            <a:r>
              <a:rPr dirty="0" sz="1800" spc="-25">
                <a:latin typeface="Calibri"/>
                <a:cs typeface="Calibri"/>
              </a:rPr>
              <a:t> ’dirty)</a:t>
            </a:r>
            <a:endParaRPr sz="1800">
              <a:latin typeface="Calibri"/>
              <a:cs typeface="Calibri"/>
            </a:endParaRPr>
          </a:p>
          <a:p>
            <a:pPr marL="4584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(if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(eq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location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80">
                <a:latin typeface="Calibri"/>
                <a:cs typeface="Calibri"/>
              </a:rPr>
              <a:t>’A)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(setq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last-A </a:t>
            </a:r>
            <a:r>
              <a:rPr dirty="0" sz="1800">
                <a:latin typeface="Calibri"/>
                <a:cs typeface="Calibri"/>
              </a:rPr>
              <a:t>0)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(setq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last-B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0))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’Remove)</a:t>
            </a:r>
            <a:endParaRPr sz="1800">
              <a:latin typeface="Calibri"/>
              <a:cs typeface="Calibri"/>
            </a:endParaRPr>
          </a:p>
          <a:p>
            <a:pPr marL="36703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((eq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location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80">
                <a:latin typeface="Calibri"/>
                <a:cs typeface="Calibri"/>
              </a:rPr>
              <a:t>’A)</a:t>
            </a:r>
            <a:r>
              <a:rPr dirty="0" sz="1800" spc="-10">
                <a:latin typeface="Calibri"/>
                <a:cs typeface="Calibri"/>
              </a:rPr>
              <a:t> (if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(&gt;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last-B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3)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’Right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’NoOp))</a:t>
            </a:r>
            <a:endParaRPr sz="1800">
              <a:latin typeface="Calibri"/>
              <a:cs typeface="Calibri"/>
            </a:endParaRPr>
          </a:p>
          <a:p>
            <a:pPr marL="36703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((eq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location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’B)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(if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(&gt;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last-A </a:t>
            </a:r>
            <a:r>
              <a:rPr dirty="0" sz="1800">
                <a:latin typeface="Calibri"/>
                <a:cs typeface="Calibri"/>
              </a:rPr>
              <a:t>3) </a:t>
            </a:r>
            <a:r>
              <a:rPr dirty="0" sz="1800" spc="-5">
                <a:latin typeface="Calibri"/>
                <a:cs typeface="Calibri"/>
              </a:rPr>
              <a:t>’Left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’NoOp)))))))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407225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Rational</a:t>
            </a:r>
            <a:r>
              <a:rPr dirty="0" spc="-50"/>
              <a:t> </a:t>
            </a:r>
            <a:r>
              <a:rPr dirty="0" spc="-15"/>
              <a:t>Agents…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269238"/>
            <a:ext cx="10766425" cy="3821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>
                <a:latin typeface="Calibri"/>
                <a:cs typeface="Calibri"/>
              </a:rPr>
              <a:t>An </a:t>
            </a:r>
            <a:r>
              <a:rPr dirty="0" sz="3200" spc="-10">
                <a:latin typeface="Calibri"/>
                <a:cs typeface="Calibri"/>
              </a:rPr>
              <a:t>Agent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Should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Strive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"Do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Right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Thing"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Based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On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What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It </a:t>
            </a:r>
            <a:r>
              <a:rPr dirty="0" sz="3200" spc="-5">
                <a:latin typeface="Calibri"/>
                <a:cs typeface="Calibri"/>
              </a:rPr>
              <a:t>Can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Perceive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 Actions It </a:t>
            </a:r>
            <a:r>
              <a:rPr dirty="0" sz="3200" spc="-5">
                <a:latin typeface="Calibri"/>
                <a:cs typeface="Calibri"/>
              </a:rPr>
              <a:t>Can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Perform…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5">
                <a:latin typeface="Calibri"/>
                <a:cs typeface="Calibri"/>
              </a:rPr>
              <a:t>“Right”</a:t>
            </a:r>
            <a:r>
              <a:rPr dirty="0" sz="3200" spc="-5">
                <a:latin typeface="Calibri"/>
                <a:cs typeface="Calibri"/>
              </a:rPr>
              <a:t> Action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One </a:t>
            </a:r>
            <a:r>
              <a:rPr dirty="0" sz="3200" spc="-10">
                <a:latin typeface="Calibri"/>
                <a:cs typeface="Calibri"/>
              </a:rPr>
              <a:t>That</a:t>
            </a:r>
            <a:r>
              <a:rPr dirty="0" sz="3200">
                <a:latin typeface="Calibri"/>
                <a:cs typeface="Calibri"/>
              </a:rPr>
              <a:t> Will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Cause</a:t>
            </a:r>
            <a:r>
              <a:rPr dirty="0" sz="3200">
                <a:latin typeface="Calibri"/>
                <a:cs typeface="Calibri"/>
              </a:rPr>
              <a:t> the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Agent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Be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u="heavy" sz="32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MOST</a:t>
            </a:r>
            <a:r>
              <a:rPr dirty="0" sz="3200" spc="-20" b="1" i="1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Successful…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-10" b="1">
                <a:latin typeface="Calibri"/>
                <a:cs typeface="Calibri"/>
              </a:rPr>
              <a:t>Performance</a:t>
            </a:r>
            <a:r>
              <a:rPr dirty="0" sz="3200" spc="-2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Measure:</a:t>
            </a:r>
            <a:r>
              <a:rPr dirty="0" sz="3200" spc="-25" b="1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</a:t>
            </a:r>
            <a:r>
              <a:rPr dirty="0" sz="3200" spc="-10">
                <a:latin typeface="Calibri"/>
                <a:cs typeface="Calibri"/>
              </a:rPr>
              <a:t> Objective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Criterion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For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Success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 an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3200" spc="-10">
                <a:latin typeface="Calibri"/>
                <a:cs typeface="Calibri"/>
              </a:rPr>
              <a:t>Agent's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Behavior…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-15">
                <a:latin typeface="Calibri"/>
                <a:cs typeface="Calibri"/>
              </a:rPr>
              <a:t>HOW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WHEN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Do </a:t>
            </a:r>
            <a:r>
              <a:rPr dirty="0" sz="3200" spc="-50">
                <a:latin typeface="Calibri"/>
                <a:cs typeface="Calibri"/>
              </a:rPr>
              <a:t>We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Evaluate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This</a:t>
            </a:r>
            <a:r>
              <a:rPr dirty="0" sz="3200" spc="-15">
                <a:latin typeface="Calibri"/>
                <a:cs typeface="Calibri"/>
              </a:rPr>
              <a:t> Performance…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47307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Goal</a:t>
            </a:r>
            <a:r>
              <a:rPr dirty="0" spc="-50"/>
              <a:t> </a:t>
            </a:r>
            <a:r>
              <a:rPr dirty="0"/>
              <a:t>Based</a:t>
            </a:r>
            <a:r>
              <a:rPr dirty="0" spc="-35"/>
              <a:t> </a:t>
            </a:r>
            <a:r>
              <a:rPr dirty="0" spc="-15"/>
              <a:t>Agents…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246987"/>
            <a:ext cx="10822940" cy="43307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just"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">
                <a:latin typeface="Calibri"/>
                <a:cs typeface="Calibri"/>
              </a:rPr>
              <a:t>Knowing </a:t>
            </a:r>
            <a:r>
              <a:rPr dirty="0" sz="2600">
                <a:latin typeface="Calibri"/>
                <a:cs typeface="Calibri"/>
              </a:rPr>
              <a:t>About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Current </a:t>
            </a:r>
            <a:r>
              <a:rPr dirty="0" sz="2600" spc="-20">
                <a:latin typeface="Calibri"/>
                <a:cs typeface="Calibri"/>
              </a:rPr>
              <a:t>State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Environment</a:t>
            </a:r>
            <a:r>
              <a:rPr dirty="0" sz="2600">
                <a:latin typeface="Calibri"/>
                <a:cs typeface="Calibri"/>
              </a:rPr>
              <a:t> Is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Not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Always</a:t>
            </a:r>
            <a:r>
              <a:rPr dirty="0" sz="2600" spc="-5">
                <a:latin typeface="Calibri"/>
                <a:cs typeface="Calibri"/>
              </a:rPr>
              <a:t> Enough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14">
                <a:latin typeface="Calibri"/>
                <a:cs typeface="Calibri"/>
              </a:rPr>
              <a:t>To</a:t>
            </a:r>
            <a:endParaRPr sz="2600">
              <a:latin typeface="Calibri"/>
              <a:cs typeface="Calibri"/>
            </a:endParaRPr>
          </a:p>
          <a:p>
            <a:pPr algn="just" marL="241300">
              <a:lnSpc>
                <a:spcPct val="100000"/>
              </a:lnSpc>
              <a:spcBef>
                <a:spcPts val="310"/>
              </a:spcBef>
            </a:pPr>
            <a:r>
              <a:rPr dirty="0" sz="2600">
                <a:latin typeface="Calibri"/>
                <a:cs typeface="Calibri"/>
              </a:rPr>
              <a:t>Decide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What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14">
                <a:latin typeface="Calibri"/>
                <a:cs typeface="Calibri"/>
              </a:rPr>
              <a:t>To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Do…</a:t>
            </a:r>
            <a:endParaRPr sz="2600">
              <a:latin typeface="Calibri"/>
              <a:cs typeface="Calibri"/>
            </a:endParaRPr>
          </a:p>
          <a:p>
            <a:pPr algn="just" marL="241300" indent="-228600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Current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State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Description,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Agent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Needs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Some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Sort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Goal</a:t>
            </a:r>
            <a:endParaRPr sz="2600">
              <a:latin typeface="Calibri"/>
              <a:cs typeface="Calibri"/>
            </a:endParaRPr>
          </a:p>
          <a:p>
            <a:pPr algn="just" marL="241300">
              <a:lnSpc>
                <a:spcPct val="100000"/>
              </a:lnSpc>
              <a:spcBef>
                <a:spcPts val="315"/>
              </a:spcBef>
            </a:pPr>
            <a:r>
              <a:rPr dirty="0" sz="2600" spc="-10">
                <a:latin typeface="Calibri"/>
                <a:cs typeface="Calibri"/>
              </a:rPr>
              <a:t>Information,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Which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Describes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Situations</a:t>
            </a:r>
            <a:r>
              <a:rPr dirty="0" sz="2600" spc="-10">
                <a:latin typeface="Calibri"/>
                <a:cs typeface="Calibri"/>
              </a:rPr>
              <a:t> That Are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Desirable…</a:t>
            </a:r>
            <a:endParaRPr sz="2600">
              <a:latin typeface="Calibri"/>
              <a:cs typeface="Calibri"/>
            </a:endParaRPr>
          </a:p>
          <a:p>
            <a:pPr algn="just" marL="241300" indent="-228600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Agent</a:t>
            </a:r>
            <a:r>
              <a:rPr dirty="0" sz="2600" spc="-15">
                <a:latin typeface="Calibri"/>
                <a:cs typeface="Calibri"/>
              </a:rPr>
              <a:t> Program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Can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Combine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This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Information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About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Results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endParaRPr sz="2600">
              <a:latin typeface="Calibri"/>
              <a:cs typeface="Calibri"/>
            </a:endParaRPr>
          </a:p>
          <a:p>
            <a:pPr algn="just" marL="241300">
              <a:lnSpc>
                <a:spcPct val="100000"/>
              </a:lnSpc>
              <a:spcBef>
                <a:spcPts val="310"/>
              </a:spcBef>
            </a:pPr>
            <a:r>
              <a:rPr dirty="0" sz="2600" spc="-10">
                <a:latin typeface="Calibri"/>
                <a:cs typeface="Calibri"/>
              </a:rPr>
              <a:t>Possible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Actions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Order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14">
                <a:latin typeface="Calibri"/>
                <a:cs typeface="Calibri"/>
              </a:rPr>
              <a:t>To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Choose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Actions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That </a:t>
            </a:r>
            <a:r>
              <a:rPr dirty="0" sz="2600" spc="-5">
                <a:latin typeface="Calibri"/>
                <a:cs typeface="Calibri"/>
              </a:rPr>
              <a:t>Achieve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Goal…</a:t>
            </a:r>
            <a:endParaRPr sz="2600">
              <a:latin typeface="Calibri"/>
              <a:cs typeface="Calibri"/>
            </a:endParaRPr>
          </a:p>
          <a:p>
            <a:pPr algn="just" marL="241300" marR="76835" indent="-228600">
              <a:lnSpc>
                <a:spcPct val="11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This Can </a:t>
            </a:r>
            <a:r>
              <a:rPr dirty="0" sz="2600">
                <a:latin typeface="Calibri"/>
                <a:cs typeface="Calibri"/>
              </a:rPr>
              <a:t>Be </a:t>
            </a:r>
            <a:r>
              <a:rPr dirty="0" sz="2600" spc="-5">
                <a:latin typeface="Calibri"/>
                <a:cs typeface="Calibri"/>
              </a:rPr>
              <a:t>Simple (When </a:t>
            </a:r>
            <a:r>
              <a:rPr dirty="0" sz="2600">
                <a:latin typeface="Calibri"/>
                <a:cs typeface="Calibri"/>
              </a:rPr>
              <a:t>Goal </a:t>
            </a:r>
            <a:r>
              <a:rPr dirty="0" sz="2600" spc="-10">
                <a:latin typeface="Calibri"/>
                <a:cs typeface="Calibri"/>
              </a:rPr>
              <a:t>Satisfaction Results </a:t>
            </a:r>
            <a:r>
              <a:rPr dirty="0" sz="2600" spc="-5">
                <a:latin typeface="Calibri"/>
                <a:cs typeface="Calibri"/>
              </a:rPr>
              <a:t>Immediately </a:t>
            </a:r>
            <a:r>
              <a:rPr dirty="0" sz="2600" spc="-10">
                <a:latin typeface="Calibri"/>
                <a:cs typeface="Calibri"/>
              </a:rPr>
              <a:t>From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Single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Action) or </a:t>
            </a:r>
            <a:r>
              <a:rPr dirty="0" sz="2600" spc="-30">
                <a:latin typeface="Calibri"/>
                <a:cs typeface="Calibri"/>
              </a:rPr>
              <a:t>Very </a:t>
            </a:r>
            <a:r>
              <a:rPr dirty="0" sz="2600" spc="-10">
                <a:latin typeface="Calibri"/>
                <a:cs typeface="Calibri"/>
              </a:rPr>
              <a:t>Complex </a:t>
            </a:r>
            <a:r>
              <a:rPr dirty="0" sz="2600" spc="-5">
                <a:latin typeface="Calibri"/>
                <a:cs typeface="Calibri"/>
              </a:rPr>
              <a:t>(When The </a:t>
            </a:r>
            <a:r>
              <a:rPr dirty="0" sz="2600" spc="-10">
                <a:latin typeface="Calibri"/>
                <a:cs typeface="Calibri"/>
              </a:rPr>
              <a:t>Agent </a:t>
            </a:r>
            <a:r>
              <a:rPr dirty="0" sz="2600" spc="-5">
                <a:latin typeface="Calibri"/>
                <a:cs typeface="Calibri"/>
              </a:rPr>
              <a:t>Has </a:t>
            </a:r>
            <a:r>
              <a:rPr dirty="0" sz="2600" spc="-114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Consider Long Sequences Of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Twists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35">
                <a:latin typeface="Calibri"/>
                <a:cs typeface="Calibri"/>
              </a:rPr>
              <a:t>Turns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114">
                <a:latin typeface="Calibri"/>
                <a:cs typeface="Calibri"/>
              </a:rPr>
              <a:t>To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Find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45">
                <a:latin typeface="Calibri"/>
                <a:cs typeface="Calibri"/>
              </a:rPr>
              <a:t>Way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14">
                <a:latin typeface="Calibri"/>
                <a:cs typeface="Calibri"/>
              </a:rPr>
              <a:t>To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Achieve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Goal)…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47307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Goal</a:t>
            </a:r>
            <a:r>
              <a:rPr dirty="0" spc="-50"/>
              <a:t> </a:t>
            </a:r>
            <a:r>
              <a:rPr dirty="0"/>
              <a:t>Based</a:t>
            </a:r>
            <a:r>
              <a:rPr dirty="0" spc="-35"/>
              <a:t> </a:t>
            </a:r>
            <a:r>
              <a:rPr dirty="0" spc="-15"/>
              <a:t>Agents…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6053" y="1332909"/>
            <a:ext cx="6931698" cy="440877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50888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Utility</a:t>
            </a:r>
            <a:r>
              <a:rPr dirty="0" spc="-25"/>
              <a:t> </a:t>
            </a:r>
            <a:r>
              <a:rPr dirty="0" spc="-5"/>
              <a:t>Based</a:t>
            </a:r>
            <a:r>
              <a:rPr dirty="0" spc="-25"/>
              <a:t> </a:t>
            </a:r>
            <a:r>
              <a:rPr dirty="0" spc="-15"/>
              <a:t>Agents…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141222"/>
            <a:ext cx="10732135" cy="4683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65913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Calibri"/>
                <a:cs typeface="Calibri"/>
              </a:rPr>
              <a:t>Goals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Alone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Are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Not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Really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Enough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0">
                <a:latin typeface="Calibri"/>
                <a:cs typeface="Calibri"/>
              </a:rPr>
              <a:t>To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Generate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High-Quality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Behavior…They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Provide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Distinction Between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"Happy"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"Unhappy"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States…</a:t>
            </a:r>
            <a:endParaRPr sz="2200">
              <a:latin typeface="Calibri"/>
              <a:cs typeface="Calibri"/>
            </a:endParaRPr>
          </a:p>
          <a:p>
            <a:pPr marL="241300" marR="149225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5">
                <a:latin typeface="Calibri"/>
                <a:cs typeface="Calibri"/>
              </a:rPr>
              <a:t>For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Example,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There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Are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Many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Action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Sequences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That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Will </a:t>
            </a:r>
            <a:r>
              <a:rPr dirty="0" sz="2200" spc="-10">
                <a:latin typeface="Calibri"/>
                <a:cs typeface="Calibri"/>
              </a:rPr>
              <a:t>Get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5">
                <a:latin typeface="Calibri"/>
                <a:cs typeface="Calibri"/>
              </a:rPr>
              <a:t>Taxi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05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Destination,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Thereby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Achieving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Goal,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But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Some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Are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40">
                <a:latin typeface="Calibri"/>
                <a:cs typeface="Calibri"/>
              </a:rPr>
              <a:t>Quicker,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0">
                <a:latin typeface="Calibri"/>
                <a:cs typeface="Calibri"/>
              </a:rPr>
              <a:t>Safer,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More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Reliable,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Or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Cheaper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Than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Others…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More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General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Performance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Measure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Should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Allow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Comparison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Of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Different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States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(Or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200" spc="-10">
                <a:latin typeface="Calibri"/>
                <a:cs typeface="Calibri"/>
              </a:rPr>
              <a:t>Sequences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Of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States)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According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00">
                <a:latin typeface="Calibri"/>
                <a:cs typeface="Calibri"/>
              </a:rPr>
              <a:t>To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Degrees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of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“Happy”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or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“Unhappy”…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Calibri"/>
                <a:cs typeface="Calibri"/>
              </a:rPr>
              <a:t>If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One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State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Preferred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0">
                <a:latin typeface="Calibri"/>
                <a:cs typeface="Calibri"/>
              </a:rPr>
              <a:t>To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30">
                <a:latin typeface="Calibri"/>
                <a:cs typeface="Calibri"/>
              </a:rPr>
              <a:t>Another,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Has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Higher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Utility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For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Agent…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Word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"Utility"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Here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30">
                <a:latin typeface="Calibri"/>
                <a:cs typeface="Calibri"/>
              </a:rPr>
              <a:t>Refers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 spc="-100">
                <a:latin typeface="Calibri"/>
                <a:cs typeface="Calibri"/>
              </a:rPr>
              <a:t>To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"The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Quality Of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Being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Useful"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0">
                <a:latin typeface="Calibri"/>
                <a:cs typeface="Calibri"/>
              </a:rPr>
              <a:t>We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Measure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Utility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200" spc="-5">
                <a:latin typeface="Calibri"/>
                <a:cs typeface="Calibri"/>
              </a:rPr>
              <a:t>An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Agent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Over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Long</a:t>
            </a:r>
            <a:r>
              <a:rPr dirty="0" sz="2200" spc="-10">
                <a:latin typeface="Calibri"/>
                <a:cs typeface="Calibri"/>
              </a:rPr>
              <a:t> Run…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Utility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Good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For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When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There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Are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Conflicting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Goals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or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When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There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Are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Several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Goals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200" spc="-5">
                <a:latin typeface="Calibri"/>
                <a:cs typeface="Calibri"/>
              </a:rPr>
              <a:t>and None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Can Be </a:t>
            </a:r>
            <a:r>
              <a:rPr dirty="0" sz="2200" spc="-10">
                <a:latin typeface="Calibri"/>
                <a:cs typeface="Calibri"/>
              </a:rPr>
              <a:t>Achieved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Certainty…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51384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Utility-Based</a:t>
            </a:r>
            <a:r>
              <a:rPr dirty="0" spc="-75"/>
              <a:t> </a:t>
            </a:r>
            <a:r>
              <a:rPr dirty="0" spc="-15"/>
              <a:t>Agents…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3872" y="1327862"/>
            <a:ext cx="6933113" cy="4404507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67208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30"/>
              <a:t> </a:t>
            </a:r>
            <a:r>
              <a:rPr dirty="0"/>
              <a:t>Based</a:t>
            </a:r>
            <a:r>
              <a:rPr dirty="0" spc="-25"/>
              <a:t> </a:t>
            </a:r>
            <a:r>
              <a:rPr dirty="0" spc="-30"/>
              <a:t>Reflex</a:t>
            </a:r>
            <a:r>
              <a:rPr dirty="0" spc="-45"/>
              <a:t> </a:t>
            </a:r>
            <a:r>
              <a:rPr dirty="0" spc="-15"/>
              <a:t>Agents…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147" y="1237741"/>
            <a:ext cx="7159233" cy="4523997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77692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Simple</a:t>
            </a:r>
            <a:r>
              <a:rPr dirty="0" spc="-40"/>
              <a:t> </a:t>
            </a:r>
            <a:r>
              <a:rPr dirty="0" spc="-30"/>
              <a:t>Reflex</a:t>
            </a:r>
            <a:r>
              <a:rPr dirty="0" spc="-45"/>
              <a:t> </a:t>
            </a:r>
            <a:r>
              <a:rPr dirty="0" spc="-15"/>
              <a:t>Agents</a:t>
            </a:r>
            <a:r>
              <a:rPr dirty="0" spc="-35"/>
              <a:t> </a:t>
            </a:r>
            <a:r>
              <a:rPr dirty="0"/>
              <a:t>–</a:t>
            </a:r>
            <a:r>
              <a:rPr dirty="0" spc="-10"/>
              <a:t> Example…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255750"/>
            <a:ext cx="4356100" cy="256349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00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760"/>
              </a:spcBef>
            </a:pPr>
            <a:r>
              <a:rPr dirty="0" sz="2000" spc="-10" i="1">
                <a:latin typeface="Calibri"/>
                <a:cs typeface="Calibri"/>
              </a:rPr>
              <a:t>Reflex-Vacuum-Agent([location,status])</a:t>
            </a:r>
            <a:endParaRPr sz="20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  <a:spcBef>
                <a:spcPts val="770"/>
              </a:spcBef>
            </a:pPr>
            <a:r>
              <a:rPr dirty="0" sz="2000" spc="-5">
                <a:latin typeface="Calibri"/>
                <a:cs typeface="Calibri"/>
              </a:rPr>
              <a:t>returns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000" spc="-10">
                <a:latin typeface="Calibri"/>
                <a:cs typeface="Calibri"/>
              </a:rPr>
              <a:t>Static: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last_A,</a:t>
            </a:r>
            <a:r>
              <a:rPr dirty="0" sz="2000" i="1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last_B,</a:t>
            </a:r>
            <a:r>
              <a:rPr dirty="0" sz="2000" spc="5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numbers,</a:t>
            </a:r>
            <a:r>
              <a:rPr dirty="0" sz="2000" spc="-35" i="1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algn="just" marL="469900" marR="524510">
              <a:lnSpc>
                <a:spcPct val="113100"/>
              </a:lnSpc>
              <a:spcBef>
                <a:spcPts val="15"/>
              </a:spcBef>
            </a:pPr>
            <a:r>
              <a:rPr dirty="0" sz="1800" spc="-5">
                <a:latin typeface="Calibri"/>
                <a:cs typeface="Calibri"/>
              </a:rPr>
              <a:t>if </a:t>
            </a:r>
            <a:r>
              <a:rPr dirty="0" sz="1800" spc="-15" i="1">
                <a:latin typeface="Calibri"/>
                <a:cs typeface="Calibri"/>
              </a:rPr>
              <a:t>status </a:t>
            </a:r>
            <a:r>
              <a:rPr dirty="0" sz="1800" i="1">
                <a:latin typeface="Calibri"/>
                <a:cs typeface="Calibri"/>
              </a:rPr>
              <a:t>= </a:t>
            </a:r>
            <a:r>
              <a:rPr dirty="0" sz="1800" spc="-5" i="1">
                <a:latin typeface="Calibri"/>
                <a:cs typeface="Calibri"/>
              </a:rPr>
              <a:t>Dirty </a:t>
            </a:r>
            <a:r>
              <a:rPr dirty="0" sz="1800">
                <a:latin typeface="Calibri"/>
                <a:cs typeface="Calibri"/>
              </a:rPr>
              <a:t>then </a:t>
            </a:r>
            <a:r>
              <a:rPr dirty="0" sz="1800" spc="-10">
                <a:latin typeface="Calibri"/>
                <a:cs typeface="Calibri"/>
              </a:rPr>
              <a:t>return </a:t>
            </a:r>
            <a:r>
              <a:rPr dirty="0" sz="1800" spc="-10" i="1">
                <a:latin typeface="Calibri"/>
                <a:cs typeface="Calibri"/>
              </a:rPr>
              <a:t>Remove 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else if </a:t>
            </a:r>
            <a:r>
              <a:rPr dirty="0" sz="1800" spc="-10" i="1">
                <a:latin typeface="Calibri"/>
                <a:cs typeface="Calibri"/>
              </a:rPr>
              <a:t>location </a:t>
            </a:r>
            <a:r>
              <a:rPr dirty="0" sz="1800" i="1">
                <a:latin typeface="Calibri"/>
                <a:cs typeface="Calibri"/>
              </a:rPr>
              <a:t>= A </a:t>
            </a:r>
            <a:r>
              <a:rPr dirty="0" sz="1800">
                <a:latin typeface="Calibri"/>
                <a:cs typeface="Calibri"/>
              </a:rPr>
              <a:t>then </a:t>
            </a:r>
            <a:r>
              <a:rPr dirty="0" sz="1800" spc="-10">
                <a:latin typeface="Calibri"/>
                <a:cs typeface="Calibri"/>
              </a:rPr>
              <a:t>return </a:t>
            </a:r>
            <a:r>
              <a:rPr dirty="0" sz="1800" spc="-10" i="1">
                <a:latin typeface="Calibri"/>
                <a:cs typeface="Calibri"/>
              </a:rPr>
              <a:t>Right </a:t>
            </a:r>
            <a:r>
              <a:rPr dirty="0" sz="1800" spc="-395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else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location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=</a:t>
            </a:r>
            <a:r>
              <a:rPr dirty="0" sz="1800" spc="-1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B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 </a:t>
            </a:r>
            <a:r>
              <a:rPr dirty="0" sz="1800" spc="-10">
                <a:latin typeface="Calibri"/>
                <a:cs typeface="Calibri"/>
              </a:rPr>
              <a:t>return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Left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4959" y="1255141"/>
            <a:ext cx="5621655" cy="4142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4320" marR="387350" indent="-262255">
              <a:lnSpc>
                <a:spcPct val="1368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(defun </a:t>
            </a:r>
            <a:r>
              <a:rPr dirty="0" sz="1800" spc="-10">
                <a:latin typeface="Calibri"/>
                <a:cs typeface="Calibri"/>
              </a:rPr>
              <a:t>make-reflex-vacuum-agent-with-state-program </a:t>
            </a:r>
            <a:r>
              <a:rPr dirty="0" sz="1800" spc="-5">
                <a:latin typeface="Calibri"/>
                <a:cs typeface="Calibri"/>
              </a:rPr>
              <a:t>()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(let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((last-A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infinity)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(last-B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infinity))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  <a:spcBef>
                <a:spcPts val="780"/>
              </a:spcBef>
            </a:pPr>
            <a:r>
              <a:rPr dirty="0" sz="1800" spc="-5">
                <a:latin typeface="Calibri"/>
                <a:cs typeface="Calibri"/>
              </a:rPr>
              <a:t>#’(lambda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(percept)</a:t>
            </a:r>
            <a:endParaRPr sz="1800">
              <a:latin typeface="Calibri"/>
              <a:cs typeface="Calibri"/>
            </a:endParaRPr>
          </a:p>
          <a:p>
            <a:pPr marL="536575">
              <a:lnSpc>
                <a:spcPct val="100000"/>
              </a:lnSpc>
              <a:spcBef>
                <a:spcPts val="780"/>
              </a:spcBef>
            </a:pPr>
            <a:r>
              <a:rPr dirty="0" sz="1800" spc="-10">
                <a:latin typeface="Calibri"/>
                <a:cs typeface="Calibri"/>
              </a:rPr>
              <a:t>(let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((location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(first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percept))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(status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(second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percept)))</a:t>
            </a:r>
            <a:endParaRPr sz="1800">
              <a:latin typeface="Calibri"/>
              <a:cs typeface="Calibri"/>
            </a:endParaRPr>
          </a:p>
          <a:p>
            <a:pPr marL="798830">
              <a:lnSpc>
                <a:spcPct val="100000"/>
              </a:lnSpc>
              <a:spcBef>
                <a:spcPts val="790"/>
              </a:spcBef>
            </a:pPr>
            <a:r>
              <a:rPr dirty="0" sz="1800" spc="-5">
                <a:latin typeface="Calibri"/>
                <a:cs typeface="Calibri"/>
              </a:rPr>
              <a:t>(incf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last-A)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(incf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last-B)</a:t>
            </a:r>
            <a:endParaRPr sz="1800">
              <a:latin typeface="Calibri"/>
              <a:cs typeface="Calibri"/>
            </a:endParaRPr>
          </a:p>
          <a:p>
            <a:pPr marL="798830">
              <a:lnSpc>
                <a:spcPct val="100000"/>
              </a:lnSpc>
              <a:spcBef>
                <a:spcPts val="785"/>
              </a:spcBef>
            </a:pPr>
            <a:r>
              <a:rPr dirty="0" sz="1800" spc="-10">
                <a:latin typeface="Calibri"/>
                <a:cs typeface="Calibri"/>
              </a:rPr>
              <a:t>(cond</a:t>
            </a:r>
            <a:endParaRPr sz="1800">
              <a:latin typeface="Calibri"/>
              <a:cs typeface="Calibri"/>
            </a:endParaRPr>
          </a:p>
          <a:p>
            <a:pPr marL="1059815">
              <a:lnSpc>
                <a:spcPct val="100000"/>
              </a:lnSpc>
              <a:spcBef>
                <a:spcPts val="780"/>
              </a:spcBef>
            </a:pPr>
            <a:r>
              <a:rPr dirty="0" sz="1800" spc="-5">
                <a:latin typeface="Calibri"/>
                <a:cs typeface="Calibri"/>
              </a:rPr>
              <a:t>((eq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status</a:t>
            </a:r>
            <a:r>
              <a:rPr dirty="0" sz="1800" spc="-25">
                <a:latin typeface="Calibri"/>
                <a:cs typeface="Calibri"/>
              </a:rPr>
              <a:t> ’dirty)</a:t>
            </a:r>
            <a:endParaRPr sz="1800">
              <a:latin typeface="Calibri"/>
              <a:cs typeface="Calibri"/>
            </a:endParaRPr>
          </a:p>
          <a:p>
            <a:pPr marL="1113155">
              <a:lnSpc>
                <a:spcPct val="100000"/>
              </a:lnSpc>
              <a:spcBef>
                <a:spcPts val="790"/>
              </a:spcBef>
            </a:pPr>
            <a:r>
              <a:rPr dirty="0" sz="1800" spc="-10">
                <a:latin typeface="Calibri"/>
                <a:cs typeface="Calibri"/>
              </a:rPr>
              <a:t>(if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(eq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location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80">
                <a:latin typeface="Calibri"/>
                <a:cs typeface="Calibri"/>
              </a:rPr>
              <a:t>’A)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(setq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last-A </a:t>
            </a:r>
            <a:r>
              <a:rPr dirty="0" sz="1800">
                <a:latin typeface="Calibri"/>
                <a:cs typeface="Calibri"/>
              </a:rPr>
              <a:t>0) </a:t>
            </a:r>
            <a:r>
              <a:rPr dirty="0" sz="1800" spc="-15">
                <a:latin typeface="Calibri"/>
                <a:cs typeface="Calibri"/>
              </a:rPr>
              <a:t>(setq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last-B 0))</a:t>
            </a:r>
            <a:endParaRPr sz="1800">
              <a:latin typeface="Calibri"/>
              <a:cs typeface="Calibri"/>
            </a:endParaRPr>
          </a:p>
          <a:p>
            <a:pPr marL="1113155">
              <a:lnSpc>
                <a:spcPct val="100000"/>
              </a:lnSpc>
              <a:spcBef>
                <a:spcPts val="785"/>
              </a:spcBef>
            </a:pPr>
            <a:r>
              <a:rPr dirty="0" sz="1800" spc="-10">
                <a:latin typeface="Calibri"/>
                <a:cs typeface="Calibri"/>
              </a:rPr>
              <a:t>’Remove)</a:t>
            </a:r>
            <a:endParaRPr sz="1800">
              <a:latin typeface="Calibri"/>
              <a:cs typeface="Calibri"/>
            </a:endParaRPr>
          </a:p>
          <a:p>
            <a:pPr marL="1059815" marR="183515">
              <a:lnSpc>
                <a:spcPts val="2950"/>
              </a:lnSpc>
              <a:spcBef>
                <a:spcPts val="90"/>
              </a:spcBef>
            </a:pPr>
            <a:r>
              <a:rPr dirty="0" sz="1800" spc="-5">
                <a:latin typeface="Calibri"/>
                <a:cs typeface="Calibri"/>
              </a:rPr>
              <a:t>((eq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location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80">
                <a:latin typeface="Calibri"/>
                <a:cs typeface="Calibri"/>
              </a:rPr>
              <a:t>’A)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(if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(&gt;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last-B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3) </a:t>
            </a:r>
            <a:r>
              <a:rPr dirty="0" sz="1800" spc="-5">
                <a:latin typeface="Calibri"/>
                <a:cs typeface="Calibri"/>
              </a:rPr>
              <a:t>’Right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’NoOp))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((eq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location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’B)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(if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(&gt;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last-A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3)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’Left ’NoOp)))))))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866" y="1132609"/>
            <a:ext cx="6675223" cy="46343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41382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dirty="0" spc="-65"/>
              <a:t> </a:t>
            </a:r>
            <a:r>
              <a:rPr dirty="0" spc="-15"/>
              <a:t>Agents…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26581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</a:t>
            </a:r>
            <a:r>
              <a:rPr dirty="0" spc="15"/>
              <a:t>r</a:t>
            </a:r>
            <a:r>
              <a:rPr dirty="0" spc="-265"/>
              <a:t>y</a:t>
            </a:r>
            <a:r>
              <a:rPr dirty="0" spc="-5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010768"/>
            <a:ext cx="10592435" cy="460756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 b="1" i="1">
                <a:latin typeface="Calibri"/>
                <a:cs typeface="Calibri"/>
              </a:rPr>
              <a:t>Agents</a:t>
            </a:r>
            <a:r>
              <a:rPr dirty="0" sz="2600" spc="-20" b="1" i="1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Interact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Environments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Through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 b="1" i="1">
                <a:latin typeface="Calibri"/>
                <a:cs typeface="Calibri"/>
              </a:rPr>
              <a:t>Actuators</a:t>
            </a:r>
            <a:r>
              <a:rPr dirty="0" sz="2600" spc="10" b="1" i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 b="1" i="1">
                <a:latin typeface="Calibri"/>
                <a:cs typeface="Calibri"/>
              </a:rPr>
              <a:t>Sensors…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 b="1" i="1">
                <a:latin typeface="Calibri"/>
                <a:cs typeface="Calibri"/>
              </a:rPr>
              <a:t>Agent</a:t>
            </a:r>
            <a:r>
              <a:rPr dirty="0" sz="2600" spc="-10" b="1" i="1">
                <a:latin typeface="Calibri"/>
                <a:cs typeface="Calibri"/>
              </a:rPr>
              <a:t> Function</a:t>
            </a:r>
            <a:r>
              <a:rPr dirty="0" sz="2600" spc="10" b="1" i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Describes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What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Agent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Does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All</a:t>
            </a:r>
            <a:r>
              <a:rPr dirty="0" sz="2600" spc="-10">
                <a:latin typeface="Calibri"/>
                <a:cs typeface="Calibri"/>
              </a:rPr>
              <a:t> Circumstances…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 b="1" i="1">
                <a:latin typeface="Calibri"/>
                <a:cs typeface="Calibri"/>
              </a:rPr>
              <a:t>Performance</a:t>
            </a:r>
            <a:r>
              <a:rPr dirty="0" sz="2600" spc="5" b="1" i="1">
                <a:latin typeface="Calibri"/>
                <a:cs typeface="Calibri"/>
              </a:rPr>
              <a:t> </a:t>
            </a:r>
            <a:r>
              <a:rPr dirty="0" sz="2600" b="1" i="1">
                <a:latin typeface="Calibri"/>
                <a:cs typeface="Calibri"/>
              </a:rPr>
              <a:t>Measure</a:t>
            </a:r>
            <a:r>
              <a:rPr dirty="0" sz="2600" spc="-25" b="1" i="1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Evaluates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Environment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Sequence…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0" b="1" i="1">
                <a:latin typeface="Calibri"/>
                <a:cs typeface="Calibri"/>
              </a:rPr>
              <a:t>Perfectly</a:t>
            </a:r>
            <a:r>
              <a:rPr dirty="0" sz="2600" spc="-20" b="1" i="1">
                <a:latin typeface="Calibri"/>
                <a:cs typeface="Calibri"/>
              </a:rPr>
              <a:t> </a:t>
            </a:r>
            <a:r>
              <a:rPr dirty="0" sz="2600" spc="-5" b="1" i="1">
                <a:latin typeface="Calibri"/>
                <a:cs typeface="Calibri"/>
              </a:rPr>
              <a:t>Rational</a:t>
            </a:r>
            <a:r>
              <a:rPr dirty="0" sz="2600" spc="10" b="1" i="1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Agent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Maximizes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Expected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Performance…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 b="1" i="1">
                <a:latin typeface="Calibri"/>
                <a:cs typeface="Calibri"/>
              </a:rPr>
              <a:t>Agent</a:t>
            </a:r>
            <a:r>
              <a:rPr dirty="0" sz="2600" spc="-15" b="1" i="1">
                <a:latin typeface="Calibri"/>
                <a:cs typeface="Calibri"/>
              </a:rPr>
              <a:t> </a:t>
            </a:r>
            <a:r>
              <a:rPr dirty="0" sz="2600" spc="-5" b="1" i="1">
                <a:latin typeface="Calibri"/>
                <a:cs typeface="Calibri"/>
              </a:rPr>
              <a:t>Programs </a:t>
            </a:r>
            <a:r>
              <a:rPr dirty="0" sz="2600" spc="-5">
                <a:latin typeface="Calibri"/>
                <a:cs typeface="Calibri"/>
              </a:rPr>
              <a:t>Implement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(Some)</a:t>
            </a:r>
            <a:r>
              <a:rPr dirty="0" sz="2600" spc="-10">
                <a:latin typeface="Calibri"/>
                <a:cs typeface="Calibri"/>
              </a:rPr>
              <a:t> Agent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Functions…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" b="1" i="1">
                <a:latin typeface="Calibri"/>
                <a:cs typeface="Calibri"/>
              </a:rPr>
              <a:t>PEAS</a:t>
            </a:r>
            <a:r>
              <a:rPr dirty="0" sz="2600" spc="-30" b="1" i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Descriptions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Define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50">
                <a:latin typeface="Calibri"/>
                <a:cs typeface="Calibri"/>
              </a:rPr>
              <a:t>Task</a:t>
            </a:r>
            <a:r>
              <a:rPr dirty="0" sz="2600" spc="-10">
                <a:latin typeface="Calibri"/>
                <a:cs typeface="Calibri"/>
              </a:rPr>
              <a:t> Environments…</a:t>
            </a:r>
            <a:endParaRPr sz="2600">
              <a:latin typeface="Calibri"/>
              <a:cs typeface="Calibri"/>
            </a:endParaRPr>
          </a:p>
          <a:p>
            <a:pPr marL="241300" marR="1007744" indent="-228600">
              <a:lnSpc>
                <a:spcPts val="281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">
                <a:latin typeface="Calibri"/>
                <a:cs typeface="Calibri"/>
              </a:rPr>
              <a:t>Environments Are </a:t>
            </a:r>
            <a:r>
              <a:rPr dirty="0" sz="2600" spc="-15">
                <a:latin typeface="Calibri"/>
                <a:cs typeface="Calibri"/>
              </a:rPr>
              <a:t>Categorized </a:t>
            </a:r>
            <a:r>
              <a:rPr dirty="0" sz="2600">
                <a:latin typeface="Calibri"/>
                <a:cs typeface="Calibri"/>
              </a:rPr>
              <a:t>Along </a:t>
            </a:r>
            <a:r>
              <a:rPr dirty="0" sz="2600" spc="-15">
                <a:latin typeface="Calibri"/>
                <a:cs typeface="Calibri"/>
              </a:rPr>
              <a:t>Several </a:t>
            </a:r>
            <a:r>
              <a:rPr dirty="0" sz="2600" spc="-5">
                <a:latin typeface="Calibri"/>
                <a:cs typeface="Calibri"/>
              </a:rPr>
              <a:t>Dimensions: Observable,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Deterministic,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Episodic,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Static,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Discrete,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Single-Agent…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81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5">
                <a:latin typeface="Calibri"/>
                <a:cs typeface="Calibri"/>
              </a:rPr>
              <a:t>Several </a:t>
            </a:r>
            <a:r>
              <a:rPr dirty="0" sz="2600">
                <a:latin typeface="Calibri"/>
                <a:cs typeface="Calibri"/>
              </a:rPr>
              <a:t>Basic </a:t>
            </a:r>
            <a:r>
              <a:rPr dirty="0" sz="2600" spc="-10">
                <a:latin typeface="Calibri"/>
                <a:cs typeface="Calibri"/>
              </a:rPr>
              <a:t>Agent Architectures </a:t>
            </a:r>
            <a:r>
              <a:rPr dirty="0" sz="2600" spc="-5">
                <a:latin typeface="Calibri"/>
                <a:cs typeface="Calibri"/>
              </a:rPr>
              <a:t>Exist: </a:t>
            </a:r>
            <a:r>
              <a:rPr dirty="0" sz="2600" spc="-20">
                <a:latin typeface="Calibri"/>
                <a:cs typeface="Calibri"/>
              </a:rPr>
              <a:t>Reﬂex, </a:t>
            </a:r>
            <a:r>
              <a:rPr dirty="0" sz="2600" spc="-25">
                <a:latin typeface="Calibri"/>
                <a:cs typeface="Calibri"/>
              </a:rPr>
              <a:t>Reﬂex </a:t>
            </a:r>
            <a:r>
              <a:rPr dirty="0" sz="2600">
                <a:latin typeface="Calibri"/>
                <a:cs typeface="Calibri"/>
              </a:rPr>
              <a:t>With </a:t>
            </a:r>
            <a:r>
              <a:rPr dirty="0" sz="2600" spc="-15">
                <a:latin typeface="Calibri"/>
                <a:cs typeface="Calibri"/>
              </a:rPr>
              <a:t>State, </a:t>
            </a:r>
            <a:r>
              <a:rPr dirty="0" sz="2600">
                <a:latin typeface="Calibri"/>
                <a:cs typeface="Calibri"/>
              </a:rPr>
              <a:t>Goal-Based,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Utility-Based…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30695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Que</a:t>
            </a:r>
            <a:r>
              <a:rPr dirty="0" spc="-50"/>
              <a:t>s</a:t>
            </a:r>
            <a:r>
              <a:rPr dirty="0"/>
              <a:t>tio</a:t>
            </a:r>
            <a:r>
              <a:rPr dirty="0" spc="-15"/>
              <a:t>n</a:t>
            </a:r>
            <a:r>
              <a:rPr dirty="0"/>
              <a:t>s?...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75939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Performance</a:t>
            </a:r>
            <a:r>
              <a:rPr dirty="0" spc="-40"/>
              <a:t> </a:t>
            </a:r>
            <a:r>
              <a:rPr dirty="0" spc="-10"/>
              <a:t>Measure</a:t>
            </a:r>
            <a:r>
              <a:rPr dirty="0" spc="-6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 spc="-10"/>
              <a:t>HOW?…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139698"/>
            <a:ext cx="10499725" cy="327723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10">
                <a:latin typeface="Calibri"/>
                <a:cs typeface="Calibri"/>
              </a:rPr>
              <a:t>How</a:t>
            </a:r>
            <a:r>
              <a:rPr dirty="0" sz="3600" spc="-5">
                <a:latin typeface="Calibri"/>
                <a:cs typeface="Calibri"/>
              </a:rPr>
              <a:t> Do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 spc="-70">
                <a:latin typeface="Calibri"/>
                <a:cs typeface="Calibri"/>
              </a:rPr>
              <a:t>We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Evaluate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Performance?...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10">
                <a:latin typeface="Calibri"/>
                <a:cs typeface="Calibri"/>
              </a:rPr>
              <a:t>What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Is</a:t>
            </a:r>
            <a:r>
              <a:rPr dirty="0" sz="3600" spc="-1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Criteria?...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25">
                <a:latin typeface="Calibri"/>
                <a:cs typeface="Calibri"/>
              </a:rPr>
              <a:t>Every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Agent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Has</a:t>
            </a:r>
            <a:r>
              <a:rPr dirty="0" sz="3600" spc="-1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Its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Own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Measure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of</a:t>
            </a:r>
            <a:r>
              <a:rPr dirty="0" sz="3600" spc="-15">
                <a:latin typeface="Calibri"/>
                <a:cs typeface="Calibri"/>
              </a:rPr>
              <a:t> Performance…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25">
                <a:latin typeface="Calibri"/>
                <a:cs typeface="Calibri"/>
              </a:rPr>
              <a:t>Every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Performance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Measure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Needs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to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Be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Objective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and</a:t>
            </a:r>
            <a:endParaRPr sz="3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3600" spc="-10">
                <a:latin typeface="Calibri"/>
                <a:cs typeface="Calibri"/>
              </a:rPr>
              <a:t>Measurable…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786193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Performance</a:t>
            </a:r>
            <a:r>
              <a:rPr dirty="0" spc="-35"/>
              <a:t> </a:t>
            </a:r>
            <a:r>
              <a:rPr dirty="0" spc="-10"/>
              <a:t>Measure</a:t>
            </a:r>
            <a:r>
              <a:rPr dirty="0" spc="-6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 spc="-5"/>
              <a:t>WHEN?…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266190"/>
            <a:ext cx="9984740" cy="3698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15">
                <a:latin typeface="Calibri"/>
                <a:cs typeface="Calibri"/>
              </a:rPr>
              <a:t>Performance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Should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Be </a:t>
            </a:r>
            <a:r>
              <a:rPr dirty="0" sz="3600" spc="-10">
                <a:latin typeface="Calibri"/>
                <a:cs typeface="Calibri"/>
              </a:rPr>
              <a:t>Measured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Over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Extended</a:t>
            </a:r>
            <a:endParaRPr sz="3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3600" spc="-15">
                <a:latin typeface="Calibri"/>
                <a:cs typeface="Calibri"/>
              </a:rPr>
              <a:t>Period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of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Time…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>
                <a:latin typeface="Calibri"/>
                <a:cs typeface="Calibri"/>
              </a:rPr>
              <a:t>Need</a:t>
            </a:r>
            <a:r>
              <a:rPr dirty="0" sz="3600" spc="-25">
                <a:latin typeface="Calibri"/>
                <a:cs typeface="Calibri"/>
              </a:rPr>
              <a:t> to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Establish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 spc="-40">
                <a:latin typeface="Calibri"/>
                <a:cs typeface="Calibri"/>
              </a:rPr>
              <a:t>Trends…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>
                <a:latin typeface="Calibri"/>
                <a:cs typeface="Calibri"/>
              </a:rPr>
              <a:t>Need</a:t>
            </a:r>
            <a:r>
              <a:rPr dirty="0" sz="3600" spc="-25">
                <a:latin typeface="Calibri"/>
                <a:cs typeface="Calibri"/>
              </a:rPr>
              <a:t> to</a:t>
            </a:r>
            <a:r>
              <a:rPr dirty="0" sz="3600" spc="-15">
                <a:latin typeface="Calibri"/>
                <a:cs typeface="Calibri"/>
              </a:rPr>
              <a:t> Establish</a:t>
            </a:r>
            <a:r>
              <a:rPr dirty="0" sz="3600" spc="-10">
                <a:latin typeface="Calibri"/>
                <a:cs typeface="Calibri"/>
              </a:rPr>
              <a:t> Consistency…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>
                <a:latin typeface="Calibri"/>
                <a:cs typeface="Calibri"/>
              </a:rPr>
              <a:t>Need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to</a:t>
            </a:r>
            <a:r>
              <a:rPr dirty="0" sz="3600" spc="-10">
                <a:latin typeface="Calibri"/>
                <a:cs typeface="Calibri"/>
              </a:rPr>
              <a:t> Account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for</a:t>
            </a:r>
            <a:r>
              <a:rPr dirty="0" sz="3600" spc="-10">
                <a:latin typeface="Calibri"/>
                <a:cs typeface="Calibri"/>
              </a:rPr>
              <a:t> the Ebbs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and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Flows</a:t>
            </a:r>
            <a:r>
              <a:rPr dirty="0" sz="360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of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endParaRPr sz="3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3600" spc="-15">
                <a:latin typeface="Calibri"/>
                <a:cs typeface="Calibri"/>
              </a:rPr>
              <a:t>Environment…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5198" y="4154482"/>
            <a:ext cx="4734735" cy="23936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57848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Vacuum </a:t>
            </a:r>
            <a:r>
              <a:rPr dirty="0" spc="-5"/>
              <a:t>Cleaner</a:t>
            </a:r>
            <a:r>
              <a:rPr dirty="0" spc="-50"/>
              <a:t> </a:t>
            </a:r>
            <a:r>
              <a:rPr dirty="0" spc="-20"/>
              <a:t>World...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7976" y="1136579"/>
            <a:ext cx="7143115" cy="3734435"/>
          </a:xfrm>
          <a:prstGeom prst="rect">
            <a:avLst/>
          </a:prstGeom>
        </p:spPr>
        <p:txBody>
          <a:bodyPr wrap="square" lIns="0" tIns="21462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8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4000" spc="-10">
                <a:latin typeface="Calibri"/>
                <a:cs typeface="Calibri"/>
              </a:rPr>
              <a:t>How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Measured…</a:t>
            </a:r>
            <a:endParaRPr sz="4000">
              <a:latin typeface="Calibri"/>
              <a:cs typeface="Calibri"/>
            </a:endParaRPr>
          </a:p>
          <a:p>
            <a:pPr lvl="1" marL="829310" indent="-360045">
              <a:lnSpc>
                <a:spcPct val="100000"/>
              </a:lnSpc>
              <a:spcBef>
                <a:spcPts val="1435"/>
              </a:spcBef>
              <a:buSzPct val="97222"/>
              <a:buFont typeface="Wingdings"/>
              <a:buChar char=""/>
              <a:tabLst>
                <a:tab pos="829944" algn="l"/>
              </a:tabLst>
            </a:pPr>
            <a:r>
              <a:rPr dirty="0" sz="3600" spc="-5">
                <a:latin typeface="Calibri"/>
                <a:cs typeface="Calibri"/>
              </a:rPr>
              <a:t>Amount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of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Dirt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Cleaned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Up…</a:t>
            </a:r>
            <a:endParaRPr sz="3600">
              <a:latin typeface="Calibri"/>
              <a:cs typeface="Calibri"/>
            </a:endParaRPr>
          </a:p>
          <a:p>
            <a:pPr lvl="1" marL="829310" indent="-360045">
              <a:lnSpc>
                <a:spcPct val="100000"/>
              </a:lnSpc>
              <a:spcBef>
                <a:spcPts val="1360"/>
              </a:spcBef>
              <a:buSzPct val="97222"/>
              <a:buFont typeface="Wingdings"/>
              <a:buChar char=""/>
              <a:tabLst>
                <a:tab pos="829944" algn="l"/>
              </a:tabLst>
            </a:pPr>
            <a:r>
              <a:rPr dirty="0" sz="3600" spc="-5">
                <a:latin typeface="Calibri"/>
                <a:cs typeface="Calibri"/>
              </a:rPr>
              <a:t>Amount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of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Time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 spc="-70">
                <a:latin typeface="Calibri"/>
                <a:cs typeface="Calibri"/>
              </a:rPr>
              <a:t>Taken…</a:t>
            </a:r>
            <a:endParaRPr sz="3600">
              <a:latin typeface="Calibri"/>
              <a:cs typeface="Calibri"/>
            </a:endParaRPr>
          </a:p>
          <a:p>
            <a:pPr lvl="1" marL="829310" indent="-360045">
              <a:lnSpc>
                <a:spcPct val="100000"/>
              </a:lnSpc>
              <a:spcBef>
                <a:spcPts val="1365"/>
              </a:spcBef>
              <a:buSzPct val="97222"/>
              <a:buFont typeface="Wingdings"/>
              <a:buChar char=""/>
              <a:tabLst>
                <a:tab pos="829944" algn="l"/>
              </a:tabLst>
            </a:pPr>
            <a:r>
              <a:rPr dirty="0" sz="3600" spc="-5">
                <a:latin typeface="Calibri"/>
                <a:cs typeface="Calibri"/>
              </a:rPr>
              <a:t>Amount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of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Electricity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Consumed…</a:t>
            </a:r>
            <a:endParaRPr sz="3600">
              <a:latin typeface="Calibri"/>
              <a:cs typeface="Calibri"/>
            </a:endParaRPr>
          </a:p>
          <a:p>
            <a:pPr lvl="1" marL="829310" indent="-360045">
              <a:lnSpc>
                <a:spcPct val="100000"/>
              </a:lnSpc>
              <a:spcBef>
                <a:spcPts val="1375"/>
              </a:spcBef>
              <a:buSzPct val="97222"/>
              <a:buFont typeface="Wingdings"/>
              <a:buChar char=""/>
              <a:tabLst>
                <a:tab pos="829944" algn="l"/>
              </a:tabLst>
            </a:pPr>
            <a:r>
              <a:rPr dirty="0" sz="3600" spc="-5">
                <a:latin typeface="Calibri"/>
                <a:cs typeface="Calibri"/>
              </a:rPr>
              <a:t>Amount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of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Noise</a:t>
            </a:r>
            <a:r>
              <a:rPr dirty="0" sz="3600" spc="-15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Generated…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76" y="243077"/>
            <a:ext cx="57848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Vacuum </a:t>
            </a:r>
            <a:r>
              <a:rPr dirty="0" spc="-5"/>
              <a:t>Cleaner</a:t>
            </a:r>
            <a:r>
              <a:rPr dirty="0" spc="-50"/>
              <a:t> </a:t>
            </a:r>
            <a:r>
              <a:rPr dirty="0" spc="-20"/>
              <a:t>World...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976" y="1157344"/>
            <a:ext cx="10767695" cy="4243070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700" spc="-5">
                <a:latin typeface="Calibri"/>
                <a:cs typeface="Calibri"/>
              </a:rPr>
              <a:t>When</a:t>
            </a:r>
            <a:r>
              <a:rPr dirty="0" sz="3700" spc="-30">
                <a:latin typeface="Calibri"/>
                <a:cs typeface="Calibri"/>
              </a:rPr>
              <a:t> </a:t>
            </a:r>
            <a:r>
              <a:rPr dirty="0" sz="3700" spc="-10">
                <a:latin typeface="Calibri"/>
                <a:cs typeface="Calibri"/>
              </a:rPr>
              <a:t>Measured…</a:t>
            </a:r>
            <a:endParaRPr sz="3700">
              <a:latin typeface="Calibri"/>
              <a:cs typeface="Calibri"/>
            </a:endParaRPr>
          </a:p>
          <a:p>
            <a:pPr lvl="1" marL="799465" indent="-330200">
              <a:lnSpc>
                <a:spcPct val="100000"/>
              </a:lnSpc>
              <a:spcBef>
                <a:spcPts val="955"/>
              </a:spcBef>
              <a:buSzPct val="96969"/>
              <a:buFont typeface="Wingdings"/>
              <a:buChar char=""/>
              <a:tabLst>
                <a:tab pos="800100" algn="l"/>
              </a:tabLst>
            </a:pPr>
            <a:r>
              <a:rPr dirty="0" sz="3300" spc="-5">
                <a:latin typeface="Calibri"/>
                <a:cs typeface="Calibri"/>
              </a:rPr>
              <a:t>Does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the </a:t>
            </a:r>
            <a:r>
              <a:rPr dirty="0" sz="3300" spc="-20">
                <a:latin typeface="Calibri"/>
                <a:cs typeface="Calibri"/>
              </a:rPr>
              <a:t>Environment</a:t>
            </a:r>
            <a:r>
              <a:rPr dirty="0" sz="3300" spc="2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Change</a:t>
            </a:r>
            <a:r>
              <a:rPr dirty="0" sz="3300" spc="-5">
                <a:latin typeface="Calibri"/>
                <a:cs typeface="Calibri"/>
              </a:rPr>
              <a:t> Depending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on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Time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of</a:t>
            </a:r>
            <a:endParaRPr sz="33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  <a:spcBef>
                <a:spcPts val="395"/>
              </a:spcBef>
            </a:pPr>
            <a:r>
              <a:rPr dirty="0" sz="3300" spc="-10">
                <a:latin typeface="Calibri"/>
                <a:cs typeface="Calibri"/>
              </a:rPr>
              <a:t>Day…i.e., Is</a:t>
            </a:r>
            <a:r>
              <a:rPr dirty="0" sz="3300">
                <a:latin typeface="Calibri"/>
                <a:cs typeface="Calibri"/>
              </a:rPr>
              <a:t> </a:t>
            </a:r>
            <a:r>
              <a:rPr dirty="0" sz="3300" spc="-15">
                <a:latin typeface="Calibri"/>
                <a:cs typeface="Calibri"/>
              </a:rPr>
              <a:t>There</a:t>
            </a:r>
            <a:r>
              <a:rPr dirty="0" sz="330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More</a:t>
            </a:r>
            <a:r>
              <a:rPr dirty="0" sz="3300" spc="-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Dirt</a:t>
            </a:r>
            <a:r>
              <a:rPr dirty="0" sz="3300" spc="-5">
                <a:latin typeface="Calibri"/>
                <a:cs typeface="Calibri"/>
              </a:rPr>
              <a:t> on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 </a:t>
            </a:r>
            <a:r>
              <a:rPr dirty="0" sz="3300" spc="-5">
                <a:latin typeface="Calibri"/>
                <a:cs typeface="Calibri"/>
              </a:rPr>
              <a:t>Floor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-5">
                <a:latin typeface="Calibri"/>
                <a:cs typeface="Calibri"/>
              </a:rPr>
              <a:t> Morning?...</a:t>
            </a:r>
            <a:endParaRPr sz="3300">
              <a:latin typeface="Calibri"/>
              <a:cs typeface="Calibri"/>
            </a:endParaRPr>
          </a:p>
          <a:p>
            <a:pPr lvl="1" marL="697865" marR="6985" indent="-228600">
              <a:lnSpc>
                <a:spcPct val="110000"/>
              </a:lnSpc>
              <a:spcBef>
                <a:spcPts val="505"/>
              </a:spcBef>
              <a:buSzPct val="96969"/>
              <a:buFont typeface="Wingdings"/>
              <a:buChar char=""/>
              <a:tabLst>
                <a:tab pos="800100" algn="l"/>
              </a:tabLst>
            </a:pPr>
            <a:r>
              <a:rPr dirty="0" sz="3300">
                <a:latin typeface="Calibri"/>
                <a:cs typeface="Calibri"/>
              </a:rPr>
              <a:t>Is</a:t>
            </a:r>
            <a:r>
              <a:rPr dirty="0" sz="3300" spc="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-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Amount</a:t>
            </a:r>
            <a:r>
              <a:rPr dirty="0" sz="3300" spc="15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of</a:t>
            </a:r>
            <a:r>
              <a:rPr dirty="0" sz="3300">
                <a:latin typeface="Calibri"/>
                <a:cs typeface="Calibri"/>
              </a:rPr>
              <a:t> Noise</a:t>
            </a:r>
            <a:r>
              <a:rPr dirty="0" sz="3300" spc="-5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Generated</a:t>
            </a:r>
            <a:r>
              <a:rPr dirty="0" sz="330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Dependent</a:t>
            </a:r>
            <a:r>
              <a:rPr dirty="0" sz="3300" spc="-5">
                <a:latin typeface="Calibri"/>
                <a:cs typeface="Calibri"/>
              </a:rPr>
              <a:t> or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Impacted </a:t>
            </a:r>
            <a:r>
              <a:rPr dirty="0" sz="3300" spc="-735">
                <a:latin typeface="Calibri"/>
                <a:cs typeface="Calibri"/>
              </a:rPr>
              <a:t> </a:t>
            </a:r>
            <a:r>
              <a:rPr dirty="0" sz="3300" spc="-15">
                <a:latin typeface="Calibri"/>
                <a:cs typeface="Calibri"/>
              </a:rPr>
              <a:t>By</a:t>
            </a:r>
            <a:r>
              <a:rPr dirty="0" sz="3300" spc="-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 </a:t>
            </a:r>
            <a:r>
              <a:rPr dirty="0" sz="3300" spc="-10">
                <a:latin typeface="Calibri"/>
                <a:cs typeface="Calibri"/>
              </a:rPr>
              <a:t>Amount</a:t>
            </a:r>
            <a:r>
              <a:rPr dirty="0" sz="3300" spc="15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of</a:t>
            </a:r>
            <a:r>
              <a:rPr dirty="0" sz="3300" spc="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Dirt?...</a:t>
            </a:r>
            <a:endParaRPr sz="3300">
              <a:latin typeface="Calibri"/>
              <a:cs typeface="Calibri"/>
            </a:endParaRPr>
          </a:p>
          <a:p>
            <a:pPr lvl="1" marL="697865" marR="211454" indent="-228600">
              <a:lnSpc>
                <a:spcPct val="110000"/>
              </a:lnSpc>
              <a:spcBef>
                <a:spcPts val="495"/>
              </a:spcBef>
              <a:buSzPct val="96969"/>
              <a:buFont typeface="Wingdings"/>
              <a:buChar char=""/>
              <a:tabLst>
                <a:tab pos="800100" algn="l"/>
              </a:tabLst>
            </a:pPr>
            <a:r>
              <a:rPr dirty="0" sz="3300">
                <a:latin typeface="Calibri"/>
                <a:cs typeface="Calibri"/>
              </a:rPr>
              <a:t>Is the</a:t>
            </a:r>
            <a:r>
              <a:rPr dirty="0" sz="3300" spc="-5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Perceived</a:t>
            </a:r>
            <a:r>
              <a:rPr dirty="0" sz="3300" spc="-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Amount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of </a:t>
            </a:r>
            <a:r>
              <a:rPr dirty="0" sz="3300">
                <a:latin typeface="Calibri"/>
                <a:cs typeface="Calibri"/>
              </a:rPr>
              <a:t>Noise</a:t>
            </a:r>
            <a:r>
              <a:rPr dirty="0" sz="3300" spc="-5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Generated</a:t>
            </a:r>
            <a:r>
              <a:rPr dirty="0" sz="3300" spc="-5">
                <a:latin typeface="Calibri"/>
                <a:cs typeface="Calibri"/>
              </a:rPr>
              <a:t> Impacted </a:t>
            </a:r>
            <a:r>
              <a:rPr dirty="0" sz="3300" spc="-10">
                <a:latin typeface="Calibri"/>
                <a:cs typeface="Calibri"/>
              </a:rPr>
              <a:t>by </a:t>
            </a:r>
            <a:r>
              <a:rPr dirty="0" sz="3300" spc="-735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Other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Activities</a:t>
            </a:r>
            <a:r>
              <a:rPr dirty="0" sz="3300">
                <a:latin typeface="Calibri"/>
                <a:cs typeface="Calibri"/>
              </a:rPr>
              <a:t> Going</a:t>
            </a:r>
            <a:r>
              <a:rPr dirty="0" sz="3300" spc="20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on </a:t>
            </a:r>
            <a:r>
              <a:rPr dirty="0" sz="3300">
                <a:latin typeface="Calibri"/>
                <a:cs typeface="Calibri"/>
              </a:rPr>
              <a:t>Based</a:t>
            </a:r>
            <a:r>
              <a:rPr dirty="0" sz="3300" spc="-5">
                <a:latin typeface="Calibri"/>
                <a:cs typeface="Calibri"/>
              </a:rPr>
              <a:t> on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Time</a:t>
            </a:r>
            <a:r>
              <a:rPr dirty="0" sz="3300" spc="5">
                <a:latin typeface="Calibri"/>
                <a:cs typeface="Calibri"/>
              </a:rPr>
              <a:t> </a:t>
            </a:r>
            <a:r>
              <a:rPr dirty="0" sz="3300" spc="-5">
                <a:latin typeface="Calibri"/>
                <a:cs typeface="Calibri"/>
              </a:rPr>
              <a:t>of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 spc="-15">
                <a:latin typeface="Calibri"/>
                <a:cs typeface="Calibri"/>
              </a:rPr>
              <a:t>Day?...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Nicholas Nardi</dc:creator>
  <dc:title>PowerPoint Presentation</dc:title>
  <dcterms:created xsi:type="dcterms:W3CDTF">2024-09-13T17:02:38Z</dcterms:created>
  <dcterms:modified xsi:type="dcterms:W3CDTF">2024-09-13T17:02:38Z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2024-09-13T00:00:00Z</vt:filetime>
  </property>
</Properties>
</file>