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7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9367" y="2258732"/>
            <a:ext cx="289966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16884-B034-4F99-BA53-0FC873713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745F1-0085-4ACF-A5F3-0406370393AB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rgbClr val="990099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7" y="2942050"/>
            <a:ext cx="5902959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1">
                <a:solidFill>
                  <a:srgbClr val="990099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BA271-3331-4241-958E-BC8815A3F19D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A2271-CA9B-4AD3-A6C2-2217F3BE25F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1716" y="3650328"/>
            <a:ext cx="2896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190" dirty="0">
                <a:latin typeface="Bookman Old Style"/>
                <a:cs typeface="Bookman Old Style"/>
              </a:rPr>
              <a:t>First-order</a:t>
            </a:r>
            <a:r>
              <a:rPr sz="2450" b="0" spc="90" dirty="0">
                <a:latin typeface="Bookman Old Style"/>
                <a:cs typeface="Bookman Old Style"/>
              </a:rPr>
              <a:t> </a:t>
            </a:r>
            <a:r>
              <a:rPr sz="2450" b="0" spc="240" dirty="0">
                <a:latin typeface="Bookman Old Style"/>
                <a:cs typeface="Bookman Old Style"/>
              </a:rPr>
              <a:t>logic</a:t>
            </a:r>
            <a:endParaRPr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0800" y="2971800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8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3533A246-5F79-4006-BF87-E1AEB100F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325C676-7978-4117-B27D-A0D55A3761B7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75BBA-E283-4E24-9410-A760EE3B6AFA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31A8D-92AA-42C9-B7A6-4CAC16614F9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F14E1-25D4-4CA2-B57E-BDE8756D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Models</a:t>
            </a:r>
            <a:r>
              <a:rPr spc="229" dirty="0"/>
              <a:t> </a:t>
            </a:r>
            <a:r>
              <a:rPr spc="95" dirty="0"/>
              <a:t>for</a:t>
            </a:r>
            <a:r>
              <a:rPr spc="240" dirty="0"/>
              <a:t> </a:t>
            </a:r>
            <a:r>
              <a:rPr spc="95" dirty="0"/>
              <a:t>FOL:</a:t>
            </a:r>
            <a:r>
              <a:rPr spc="250" dirty="0"/>
              <a:t> </a:t>
            </a:r>
            <a:r>
              <a:rPr spc="9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05" y="1624202"/>
            <a:ext cx="6212041" cy="4804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9622" y="3985492"/>
            <a:ext cx="43624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6329413" y="3985492"/>
            <a:ext cx="309880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0" dirty="0">
                <a:latin typeface="Times New Roman"/>
                <a:cs typeface="Times New Roman"/>
              </a:rPr>
              <a:t>J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026" y="4423118"/>
            <a:ext cx="15367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5" dirty="0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881" y="4945884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234" y="4932655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998" y="2665731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768" y="3326104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029" y="2753623"/>
            <a:ext cx="868044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person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8168" y="2511738"/>
            <a:ext cx="1804035" cy="1093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latin typeface="Arial"/>
                <a:cs typeface="Arial"/>
              </a:rPr>
              <a:t>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head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948055" marR="5080">
              <a:lnSpc>
                <a:spcPts val="1989"/>
              </a:lnSpc>
            </a:pPr>
            <a:r>
              <a:rPr sz="1950" b="1" spc="15" dirty="0">
                <a:solidFill>
                  <a:srgbClr val="0000FF"/>
                </a:solidFill>
                <a:latin typeface="Arial"/>
                <a:cs typeface="Arial"/>
              </a:rPr>
              <a:t>person  </a:t>
            </a: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3152" y="1572170"/>
            <a:ext cx="7696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rgbClr val="0000FF"/>
                </a:solidFill>
                <a:latin typeface="Arial"/>
                <a:cs typeface="Arial"/>
              </a:rPr>
              <a:t>crown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AB84B-D166-4AF5-873F-26325540245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762707-7C34-457A-970D-363C6261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Truth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4" y="1396713"/>
            <a:ext cx="6197600" cy="2433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83485">
              <a:lnSpc>
                <a:spcPct val="101200"/>
              </a:lnSpc>
              <a:spcBef>
                <a:spcPts val="85"/>
              </a:spcBef>
            </a:pPr>
            <a:r>
              <a:rPr sz="2050" spc="-120" dirty="0">
                <a:latin typeface="Tahoma"/>
                <a:cs typeface="Tahoma"/>
              </a:rPr>
              <a:t>Consider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00" dirty="0">
                <a:latin typeface="Tahoma"/>
                <a:cs typeface="Tahoma"/>
              </a:rPr>
              <a:t>interpretation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25" dirty="0">
                <a:latin typeface="Tahoma"/>
                <a:cs typeface="Tahoma"/>
              </a:rPr>
              <a:t>which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sz="2050" spc="-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sz="2050" spc="1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90" dirty="0">
                <a:latin typeface="Cambria"/>
                <a:cs typeface="Cambria"/>
              </a:rPr>
              <a:t> </a:t>
            </a:r>
            <a:r>
              <a:rPr sz="2050" spc="-120" dirty="0">
                <a:solidFill>
                  <a:srgbClr val="004B00"/>
                </a:solidFill>
                <a:latin typeface="Tahoma"/>
                <a:cs typeface="Tahoma"/>
              </a:rPr>
              <a:t>th</a:t>
            </a:r>
            <a:r>
              <a:rPr sz="2050" spc="-130" dirty="0">
                <a:solidFill>
                  <a:srgbClr val="004B00"/>
                </a:solidFill>
                <a:latin typeface="Tahoma"/>
                <a:cs typeface="Tahoma"/>
              </a:rPr>
              <a:t>e</a:t>
            </a:r>
            <a:r>
              <a:rPr sz="205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sz="205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90" dirty="0">
                <a:latin typeface="Cambria"/>
                <a:cs typeface="Cambri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1200"/>
              </a:lnSpc>
              <a:spcBef>
                <a:spcPts val="1540"/>
              </a:spcBef>
            </a:pPr>
            <a:r>
              <a:rPr sz="2050" spc="-120" dirty="0">
                <a:latin typeface="Tahoma"/>
                <a:cs typeface="Tahoma"/>
              </a:rPr>
              <a:t>Under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</a:t>
            </a:r>
            <a:r>
              <a:rPr sz="2050" spc="-90" dirty="0">
                <a:latin typeface="Tahoma"/>
                <a:cs typeface="Tahoma"/>
              </a:rPr>
              <a:t>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inter</a:t>
            </a:r>
            <a:r>
              <a:rPr sz="2050" spc="-170" dirty="0">
                <a:latin typeface="Tahoma"/>
                <a:cs typeface="Tahoma"/>
              </a:rPr>
              <a:t>p</a:t>
            </a:r>
            <a:r>
              <a:rPr sz="2050" spc="-95" dirty="0">
                <a:latin typeface="Tahoma"/>
                <a:cs typeface="Tahoma"/>
              </a:rPr>
              <a:t>retation</a:t>
            </a:r>
            <a:r>
              <a:rPr sz="2050" spc="-65" dirty="0">
                <a:latin typeface="Tahoma"/>
                <a:cs typeface="Tahoma"/>
              </a:rPr>
              <a:t>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true  </a:t>
            </a:r>
            <a:r>
              <a:rPr sz="2050" spc="-95" dirty="0">
                <a:latin typeface="Tahoma"/>
                <a:cs typeface="Tahoma"/>
              </a:rPr>
              <a:t>just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sz="2050" spc="3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sz="205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Lionheart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sz="2050" spc="1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sz="205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sz="205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3599E-CD7F-492B-BC8E-4349A2B116C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B1B1E-8E94-4B06-B159-C1A3CC80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Models</a:t>
            </a:r>
            <a:r>
              <a:rPr spc="229" dirty="0"/>
              <a:t> </a:t>
            </a:r>
            <a:r>
              <a:rPr spc="95" dirty="0"/>
              <a:t>for</a:t>
            </a:r>
            <a:r>
              <a:rPr spc="240" dirty="0"/>
              <a:t> </a:t>
            </a:r>
            <a:r>
              <a:rPr spc="95" dirty="0"/>
              <a:t>FOL:</a:t>
            </a:r>
            <a:r>
              <a:rPr spc="250" dirty="0"/>
              <a:t> </a:t>
            </a:r>
            <a:r>
              <a:rPr spc="95" dirty="0"/>
              <a:t>Lots!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898" y="1379949"/>
            <a:ext cx="7722870" cy="3138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Entailment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propositional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computed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enumerating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models</a:t>
            </a:r>
            <a:endParaRPr sz="2050">
              <a:latin typeface="Tahoma"/>
              <a:cs typeface="Tahoma"/>
            </a:endParaRPr>
          </a:p>
          <a:p>
            <a:pPr marL="38100" marR="1103630" indent="-635">
              <a:lnSpc>
                <a:spcPct val="163400"/>
              </a:lnSpc>
            </a:pPr>
            <a:r>
              <a:rPr sz="2050" spc="-140" dirty="0">
                <a:latin typeface="Tahoma"/>
                <a:cs typeface="Tahoma"/>
              </a:rPr>
              <a:t>We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can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50" dirty="0">
                <a:latin typeface="Tahoma"/>
                <a:cs typeface="Tahoma"/>
              </a:rPr>
              <a:t>enumerate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FOL </a:t>
            </a:r>
            <a:r>
              <a:rPr sz="2050" spc="-140" dirty="0">
                <a:latin typeface="Tahoma"/>
                <a:cs typeface="Tahoma"/>
              </a:rPr>
              <a:t>models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110" dirty="0">
                <a:latin typeface="Tahoma"/>
                <a:cs typeface="Tahoma"/>
              </a:rPr>
              <a:t>KB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vocabulary: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domain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elements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spc="7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320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endParaRPr sz="2050">
              <a:latin typeface="Cambria"/>
              <a:cs typeface="Cambria"/>
            </a:endParaRPr>
          </a:p>
          <a:p>
            <a:pPr marL="768985" marR="2349500" indent="-365760">
              <a:lnSpc>
                <a:spcPct val="101000"/>
              </a:lnSpc>
              <a:spcBef>
                <a:spcPts val="10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125" dirty="0">
                <a:latin typeface="Tahoma"/>
                <a:cs typeface="Tahoma"/>
              </a:rPr>
              <a:t>-ary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predicate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i="1" spc="89" baseline="-11904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2100" i="1" spc="525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vocabulary 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125" dirty="0">
                <a:latin typeface="Tahoma"/>
                <a:cs typeface="Tahoma"/>
              </a:rPr>
              <a:t>-ary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relation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latin typeface="Tahoma"/>
                <a:cs typeface="Tahoma"/>
              </a:rPr>
              <a:t>objects</a:t>
            </a:r>
            <a:endParaRPr sz="2050">
              <a:latin typeface="Tahoma"/>
              <a:cs typeface="Tahoma"/>
            </a:endParaRPr>
          </a:p>
          <a:p>
            <a:pPr marL="1134745">
              <a:lnSpc>
                <a:spcPct val="100000"/>
              </a:lnSpc>
              <a:spcBef>
                <a:spcPts val="40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constant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symbol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vocabulary</a:t>
            </a:r>
            <a:endParaRPr sz="2050">
              <a:latin typeface="Tahoma"/>
              <a:cs typeface="Tahoma"/>
            </a:endParaRPr>
          </a:p>
          <a:p>
            <a:pPr marL="1501140">
              <a:lnSpc>
                <a:spcPct val="100000"/>
              </a:lnSpc>
              <a:spcBef>
                <a:spcPts val="35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choice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referent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latin typeface="Tahoma"/>
                <a:cs typeface="Tahoma"/>
              </a:rPr>
              <a:t>objects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37465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latin typeface="Tahoma"/>
                <a:cs typeface="Tahoma"/>
              </a:rPr>
              <a:t>Computing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entailment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enumerating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FOL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models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not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easy!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D9972-46EC-49EC-A13D-6EB5FAA8235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78960-C1EC-484E-9EF8-C90E5867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Universal</a:t>
            </a:r>
            <a:r>
              <a:rPr spc="220" dirty="0"/>
              <a:t> </a:t>
            </a:r>
            <a:r>
              <a:rPr spc="60" dirty="0"/>
              <a:t>quantification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410429"/>
            <a:ext cx="7493634" cy="3934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sz="2050" spc="-85" dirty="0">
                <a:solidFill>
                  <a:srgbClr val="990099"/>
                </a:solidFill>
                <a:latin typeface="Cambria"/>
                <a:cs typeface="Cambria"/>
              </a:rPr>
              <a:t>s	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Everyone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Berkeley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smart: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iff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being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each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object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sz="2050" spc="10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25" dirty="0">
                <a:latin typeface="Tahoma"/>
                <a:cs typeface="Tahoma"/>
              </a:rPr>
              <a:t>speaking,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equivalent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sz="2050" spc="6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sz="205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  <a:tabLst>
                <a:tab pos="3750945" algn="l"/>
                <a:tab pos="4144010" algn="l"/>
              </a:tabLst>
            </a:pP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3483610" algn="l"/>
                <a:tab pos="3876675" algn="l"/>
              </a:tabLst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6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  <a:tabLst>
                <a:tab pos="3596640" algn="l"/>
                <a:tab pos="3989704" algn="l"/>
              </a:tabLst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6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Berkeley,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A83A5-48C8-405E-A64A-46178D7B60C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BABEF-A73A-4A18-B6FC-F390192A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5" dirty="0"/>
              <a:t>A</a:t>
            </a:r>
            <a:r>
              <a:rPr spc="245" dirty="0"/>
              <a:t> </a:t>
            </a:r>
            <a:r>
              <a:rPr spc="145" dirty="0"/>
              <a:t>common</a:t>
            </a:r>
            <a:r>
              <a:rPr spc="250" dirty="0"/>
              <a:t> </a:t>
            </a:r>
            <a:r>
              <a:rPr spc="40" dirty="0"/>
              <a:t>mistake</a:t>
            </a:r>
            <a:r>
              <a:rPr spc="245" dirty="0"/>
              <a:t> </a:t>
            </a:r>
            <a:r>
              <a:rPr spc="160" dirty="0"/>
              <a:t>to</a:t>
            </a:r>
            <a:r>
              <a:rPr spc="250" dirty="0"/>
              <a:t> </a:t>
            </a:r>
            <a:r>
              <a:rPr spc="65" dirty="0"/>
              <a:t>avoid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03567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sz="2050" spc="-100" dirty="0">
                <a:latin typeface="Tahoma"/>
                <a:cs typeface="Tahoma"/>
              </a:rPr>
              <a:t>Typically,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main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Common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mistake: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9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main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6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80" dirty="0">
                <a:latin typeface="Tahoma"/>
                <a:cs typeface="Tahoma"/>
              </a:rPr>
              <a:t>means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“Everyone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Berkeley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everyone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smart”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86A2E-4A41-4565-A5B6-45543587914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CAFD3-CE8C-4AAD-AB67-5E20CDB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Existential</a:t>
            </a:r>
            <a:r>
              <a:rPr spc="195" dirty="0"/>
              <a:t> </a:t>
            </a:r>
            <a:r>
              <a:rPr spc="60" dirty="0"/>
              <a:t>quantification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4" y="1410429"/>
            <a:ext cx="7412990" cy="3934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sz="2050" spc="-85" dirty="0">
                <a:solidFill>
                  <a:srgbClr val="990099"/>
                </a:solidFill>
                <a:latin typeface="Cambria"/>
                <a:cs typeface="Cambria"/>
              </a:rPr>
              <a:t>s	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60" dirty="0">
                <a:latin typeface="Tahoma"/>
                <a:cs typeface="Tahoma"/>
              </a:rPr>
              <a:t>Someone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Stanf</a:t>
            </a:r>
            <a:r>
              <a:rPr sz="2050" spc="-170" dirty="0">
                <a:latin typeface="Tahoma"/>
                <a:cs typeface="Tahoma"/>
              </a:rPr>
              <a:t>o</a:t>
            </a:r>
            <a:r>
              <a:rPr sz="2050" spc="-90" dirty="0">
                <a:latin typeface="Tahoma"/>
                <a:cs typeface="Tahoma"/>
              </a:rPr>
              <a:t>r</a:t>
            </a:r>
            <a:r>
              <a:rPr sz="2050" spc="-130" dirty="0">
                <a:latin typeface="Tahoma"/>
                <a:cs typeface="Tahoma"/>
              </a:rPr>
              <a:t>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sm</a:t>
            </a:r>
            <a:r>
              <a:rPr sz="2050" spc="-200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rt: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iff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being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some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object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sz="2050" spc="10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25" dirty="0">
                <a:latin typeface="Tahoma"/>
                <a:cs typeface="Tahoma"/>
              </a:rPr>
              <a:t>speaking,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equivalent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disjunction</a:t>
            </a:r>
            <a:r>
              <a:rPr sz="2050" spc="5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sz="2050" spc="7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sz="205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</a:pP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sz="2050" spc="-4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54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ord,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sz="2050" spc="-4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ED27C-6C20-4D0A-8CB8-B9A81F65A89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17B08-046C-424D-B0ED-7D950E3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0" dirty="0"/>
              <a:t>Another</a:t>
            </a:r>
            <a:r>
              <a:rPr spc="275" dirty="0"/>
              <a:t> </a:t>
            </a:r>
            <a:r>
              <a:rPr spc="145" dirty="0"/>
              <a:t>common</a:t>
            </a:r>
            <a:r>
              <a:rPr spc="240" dirty="0"/>
              <a:t> </a:t>
            </a:r>
            <a:r>
              <a:rPr spc="40" dirty="0"/>
              <a:t>mistake</a:t>
            </a:r>
            <a:r>
              <a:rPr spc="254" dirty="0"/>
              <a:t> </a:t>
            </a:r>
            <a:r>
              <a:rPr spc="160" dirty="0"/>
              <a:t>to</a:t>
            </a:r>
            <a:r>
              <a:rPr spc="250" dirty="0"/>
              <a:t> </a:t>
            </a:r>
            <a:r>
              <a:rPr spc="65" dirty="0"/>
              <a:t>avoid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386195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Typically,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main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715260" algn="l"/>
                <a:tab pos="3192145" algn="l"/>
              </a:tabLst>
            </a:pPr>
            <a:r>
              <a:rPr sz="2050" spc="-145" dirty="0">
                <a:latin typeface="Tahoma"/>
                <a:cs typeface="Tahoma"/>
              </a:rPr>
              <a:t>Commo</a:t>
            </a:r>
            <a:r>
              <a:rPr sz="2050" spc="-114" dirty="0">
                <a:latin typeface="Tahoma"/>
                <a:cs typeface="Tahoma"/>
              </a:rPr>
              <a:t>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mista</a:t>
            </a:r>
            <a:r>
              <a:rPr sz="2050" spc="-145" dirty="0">
                <a:latin typeface="Tahoma"/>
                <a:cs typeface="Tahoma"/>
              </a:rPr>
              <a:t>k</a:t>
            </a:r>
            <a:r>
              <a:rPr sz="2050" spc="-204" dirty="0">
                <a:latin typeface="Tahoma"/>
                <a:cs typeface="Tahoma"/>
              </a:rPr>
              <a:t>e: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usin</a:t>
            </a:r>
            <a:r>
              <a:rPr sz="2050" spc="-150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main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9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2760980" algn="l"/>
                <a:tab pos="3154045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sz="2050" b="0" i="1" spc="-3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sz="2050" spc="-45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tru</a:t>
            </a:r>
            <a:r>
              <a:rPr sz="2050" spc="-125" dirty="0">
                <a:latin typeface="Tahoma"/>
                <a:cs typeface="Tahoma"/>
              </a:rPr>
              <a:t>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</a:t>
            </a:r>
            <a:r>
              <a:rPr sz="2050" spc="-145" dirty="0">
                <a:latin typeface="Tahoma"/>
                <a:cs typeface="Tahoma"/>
              </a:rPr>
              <a:t>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200" dirty="0">
                <a:latin typeface="Tahoma"/>
                <a:cs typeface="Tahoma"/>
              </a:rPr>
              <a:t>y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</a:t>
            </a:r>
            <a:r>
              <a:rPr sz="2050" spc="-145" dirty="0">
                <a:latin typeface="Tahoma"/>
                <a:cs typeface="Tahoma"/>
              </a:rPr>
              <a:t>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no</a:t>
            </a:r>
            <a:r>
              <a:rPr sz="2050" spc="-65" dirty="0">
                <a:latin typeface="Tahoma"/>
                <a:cs typeface="Tahoma"/>
              </a:rPr>
              <a:t>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Stanf</a:t>
            </a:r>
            <a:r>
              <a:rPr sz="2050" spc="-170" dirty="0">
                <a:latin typeface="Tahoma"/>
                <a:cs typeface="Tahoma"/>
              </a:rPr>
              <a:t>o</a:t>
            </a:r>
            <a:r>
              <a:rPr sz="2050" spc="-100" dirty="0">
                <a:latin typeface="Tahoma"/>
                <a:cs typeface="Tahoma"/>
              </a:rPr>
              <a:t>rd!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F16D5-B208-4748-AF51-624A73950A5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7EB67-0CB3-4AD5-BD71-4719E718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Properties</a:t>
            </a:r>
            <a:r>
              <a:rPr spc="245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35" dirty="0"/>
              <a:t>quantifiers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1250" y="1482172"/>
          <a:ext cx="4499608" cy="162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2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5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1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u="sng" spc="-10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2050" spc="-10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2050" spc="-100" dirty="0">
                          <a:latin typeface="Tahoma"/>
                          <a:cs typeface="Tahoma"/>
                        </a:rPr>
                        <a:t>)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5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3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u="sng" spc="-10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Tahoma"/>
                          <a:cs typeface="Tahoma"/>
                        </a:rPr>
                        <a:t>why</a:t>
                      </a:r>
                      <a:r>
                        <a:rPr sz="2050" spc="-100" dirty="0">
                          <a:solidFill>
                            <a:srgbClr val="FF00FF"/>
                          </a:solidFill>
                          <a:latin typeface="Tahoma"/>
                          <a:cs typeface="Tahoma"/>
                        </a:rPr>
                        <a:t>??</a:t>
                      </a:r>
                      <a:r>
                        <a:rPr sz="2050" spc="-100" dirty="0">
                          <a:latin typeface="Tahoma"/>
                          <a:cs typeface="Tahoma"/>
                        </a:rPr>
                        <a:t>)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</a:t>
                      </a:r>
                      <a:r>
                        <a:rPr sz="2050" spc="55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as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3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3395" algn="l"/>
                <a:tab pos="962660" algn="l"/>
              </a:tabLst>
            </a:pPr>
            <a:r>
              <a:rPr b="0" i="0" spc="-55" dirty="0">
                <a:latin typeface="Cambria"/>
                <a:cs typeface="Cambria"/>
              </a:rPr>
              <a:t>∃</a:t>
            </a:r>
            <a:r>
              <a:rPr b="0" i="0" spc="-114" dirty="0">
                <a:latin typeface="Cambria"/>
                <a:cs typeface="Cambria"/>
              </a:rPr>
              <a:t> </a:t>
            </a:r>
            <a:r>
              <a:rPr spc="40" dirty="0"/>
              <a:t>x</a:t>
            </a:r>
            <a:r>
              <a:rPr dirty="0"/>
              <a:t>	</a:t>
            </a:r>
            <a:r>
              <a:rPr b="0" i="0" spc="-140" dirty="0">
                <a:latin typeface="Cambria"/>
                <a:cs typeface="Cambria"/>
              </a:rPr>
              <a:t>∀</a:t>
            </a:r>
            <a:r>
              <a:rPr b="0" i="0" spc="-114" dirty="0">
                <a:latin typeface="Cambria"/>
                <a:cs typeface="Cambria"/>
              </a:rPr>
              <a:t> </a:t>
            </a:r>
            <a:r>
              <a:rPr spc="-245" dirty="0"/>
              <a:t>y</a:t>
            </a:r>
            <a:r>
              <a:rPr dirty="0"/>
              <a:t>	</a:t>
            </a:r>
            <a:r>
              <a:rPr spc="-30" dirty="0"/>
              <a:t>Lo</a:t>
            </a:r>
            <a:r>
              <a:rPr spc="45" dirty="0"/>
              <a:t>v</a:t>
            </a:r>
            <a:r>
              <a:rPr spc="-170" dirty="0"/>
              <a:t>e</a:t>
            </a:r>
            <a:r>
              <a:rPr spc="-175" dirty="0"/>
              <a:t>s</a:t>
            </a:r>
            <a:r>
              <a:rPr b="0" i="0" spc="65" dirty="0">
                <a:latin typeface="Gill Sans MT"/>
                <a:cs typeface="Gill Sans MT"/>
              </a:rPr>
              <a:t>(</a:t>
            </a:r>
            <a:r>
              <a:rPr spc="-10" dirty="0"/>
              <a:t>x,</a:t>
            </a:r>
            <a:r>
              <a:rPr spc="-270" dirty="0"/>
              <a:t> </a:t>
            </a:r>
            <a:r>
              <a:rPr spc="-180" dirty="0"/>
              <a:t>y</a:t>
            </a:r>
            <a:r>
              <a:rPr b="0" i="0" spc="65" dirty="0">
                <a:latin typeface="Gill Sans MT"/>
                <a:cs typeface="Gill Sans MT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i="0" spc="-65" dirty="0">
                <a:solidFill>
                  <a:srgbClr val="000000"/>
                </a:solidFill>
                <a:latin typeface="Tahoma"/>
                <a:cs typeface="Tahoma"/>
              </a:rPr>
              <a:t>“There</a:t>
            </a:r>
            <a:r>
              <a:rPr b="0" i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95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b="0" i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4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b="0" i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45" dirty="0">
                <a:solidFill>
                  <a:srgbClr val="000000"/>
                </a:solidFill>
                <a:latin typeface="Tahoma"/>
                <a:cs typeface="Tahoma"/>
              </a:rPr>
              <a:t>person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7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b="0" i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45" dirty="0">
                <a:solidFill>
                  <a:srgbClr val="000000"/>
                </a:solidFill>
                <a:latin typeface="Tahoma"/>
                <a:cs typeface="Tahoma"/>
              </a:rPr>
              <a:t>loves</a:t>
            </a:r>
            <a:r>
              <a:rPr b="0" i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70" dirty="0">
                <a:solidFill>
                  <a:srgbClr val="000000"/>
                </a:solidFill>
                <a:latin typeface="Tahoma"/>
                <a:cs typeface="Tahoma"/>
              </a:rPr>
              <a:t>everyone</a:t>
            </a:r>
            <a:r>
              <a:rPr b="0" i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8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b="0" i="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2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i="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90" dirty="0">
                <a:solidFill>
                  <a:srgbClr val="000000"/>
                </a:solidFill>
                <a:latin typeface="Tahoma"/>
                <a:cs typeface="Tahoma"/>
              </a:rPr>
              <a:t>world”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81330" algn="l"/>
                <a:tab pos="962660" algn="l"/>
              </a:tabLst>
            </a:pPr>
            <a:r>
              <a:rPr b="0" i="0" spc="-140" dirty="0">
                <a:latin typeface="Cambria"/>
                <a:cs typeface="Cambria"/>
              </a:rPr>
              <a:t>∀</a:t>
            </a:r>
            <a:r>
              <a:rPr b="0" i="0" spc="-114" dirty="0">
                <a:latin typeface="Cambria"/>
                <a:cs typeface="Cambria"/>
              </a:rPr>
              <a:t> </a:t>
            </a:r>
            <a:r>
              <a:rPr spc="-245" dirty="0"/>
              <a:t>y</a:t>
            </a:r>
            <a:r>
              <a:rPr dirty="0"/>
              <a:t>	</a:t>
            </a:r>
            <a:r>
              <a:rPr b="0" i="0" spc="-55" dirty="0">
                <a:latin typeface="Cambria"/>
                <a:cs typeface="Cambria"/>
              </a:rPr>
              <a:t>∃</a:t>
            </a:r>
            <a:r>
              <a:rPr b="0" i="0" spc="-105" dirty="0">
                <a:latin typeface="Cambria"/>
                <a:cs typeface="Cambria"/>
              </a:rPr>
              <a:t> </a:t>
            </a:r>
            <a:r>
              <a:rPr spc="40" dirty="0"/>
              <a:t>x</a:t>
            </a:r>
            <a:r>
              <a:rPr dirty="0"/>
              <a:t>	</a:t>
            </a:r>
            <a:r>
              <a:rPr spc="-30" dirty="0"/>
              <a:t>Lo</a:t>
            </a:r>
            <a:r>
              <a:rPr spc="45" dirty="0"/>
              <a:t>v</a:t>
            </a:r>
            <a:r>
              <a:rPr spc="-170" dirty="0"/>
              <a:t>e</a:t>
            </a:r>
            <a:r>
              <a:rPr spc="-175" dirty="0"/>
              <a:t>s</a:t>
            </a:r>
            <a:r>
              <a:rPr b="0" i="0" spc="65" dirty="0">
                <a:latin typeface="Gill Sans MT"/>
                <a:cs typeface="Gill Sans MT"/>
              </a:rPr>
              <a:t>(</a:t>
            </a:r>
            <a:r>
              <a:rPr spc="-10" dirty="0"/>
              <a:t>x,</a:t>
            </a:r>
            <a:r>
              <a:rPr spc="-270" dirty="0"/>
              <a:t> </a:t>
            </a:r>
            <a:r>
              <a:rPr spc="-180" dirty="0"/>
              <a:t>y</a:t>
            </a:r>
            <a:r>
              <a:rPr b="0" i="0" spc="65" dirty="0">
                <a:latin typeface="Gill Sans MT"/>
                <a:cs typeface="Gill Sans MT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0" i="0" spc="-110" dirty="0">
                <a:solidFill>
                  <a:srgbClr val="000000"/>
                </a:solidFill>
                <a:latin typeface="Tahoma"/>
                <a:cs typeface="Tahoma"/>
              </a:rPr>
              <a:t>“Everyone</a:t>
            </a:r>
            <a:r>
              <a:rPr b="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85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2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i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35" dirty="0">
                <a:solidFill>
                  <a:srgbClr val="000000"/>
                </a:solidFill>
                <a:latin typeface="Tahoma"/>
                <a:cs typeface="Tahoma"/>
              </a:rPr>
              <a:t>world</a:t>
            </a:r>
            <a:r>
              <a:rPr b="0" i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95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35" dirty="0">
                <a:solidFill>
                  <a:srgbClr val="000000"/>
                </a:solidFill>
                <a:latin typeface="Tahoma"/>
                <a:cs typeface="Tahoma"/>
              </a:rPr>
              <a:t>loved</a:t>
            </a:r>
            <a:r>
              <a:rPr b="0" i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60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b="0" i="0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65" dirty="0">
                <a:solidFill>
                  <a:srgbClr val="000000"/>
                </a:solidFill>
                <a:latin typeface="Tahoma"/>
                <a:cs typeface="Tahoma"/>
              </a:rPr>
              <a:t>at</a:t>
            </a:r>
            <a:r>
              <a:rPr b="0" i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14" dirty="0">
                <a:solidFill>
                  <a:srgbClr val="000000"/>
                </a:solidFill>
                <a:latin typeface="Tahoma"/>
                <a:cs typeface="Tahoma"/>
              </a:rPr>
              <a:t>least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70" dirty="0">
                <a:solidFill>
                  <a:srgbClr val="000000"/>
                </a:solidFill>
                <a:latin typeface="Tahoma"/>
                <a:cs typeface="Tahoma"/>
              </a:rPr>
              <a:t>one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00" dirty="0">
                <a:solidFill>
                  <a:srgbClr val="000000"/>
                </a:solidFill>
                <a:latin typeface="Tahoma"/>
                <a:cs typeface="Tahoma"/>
              </a:rPr>
              <a:t>person”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b="0" i="0" spc="-90" dirty="0">
                <a:solidFill>
                  <a:srgbClr val="004B00"/>
                </a:solidFill>
                <a:latin typeface="Tahoma"/>
                <a:cs typeface="Tahoma"/>
              </a:rPr>
              <a:t>Quantifier</a:t>
            </a:r>
            <a:r>
              <a:rPr b="0" i="0" spc="3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b="0" i="0" spc="-105" dirty="0">
                <a:solidFill>
                  <a:srgbClr val="004B00"/>
                </a:solidFill>
                <a:latin typeface="Tahoma"/>
                <a:cs typeface="Tahoma"/>
              </a:rPr>
              <a:t>duality</a:t>
            </a:r>
            <a:r>
              <a:rPr b="0" i="0" spc="-105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b="0" i="0" spc="2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50" dirty="0">
                <a:solidFill>
                  <a:srgbClr val="000000"/>
                </a:solidFill>
                <a:latin typeface="Tahoma"/>
                <a:cs typeface="Tahoma"/>
              </a:rPr>
              <a:t>each</a:t>
            </a:r>
            <a:r>
              <a:rPr b="0" i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25" dirty="0">
                <a:solidFill>
                  <a:srgbClr val="000000"/>
                </a:solidFill>
                <a:latin typeface="Tahoma"/>
                <a:cs typeface="Tahoma"/>
              </a:rPr>
              <a:t>can</a:t>
            </a:r>
            <a:r>
              <a:rPr b="0" i="0" spc="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55" dirty="0">
                <a:solidFill>
                  <a:srgbClr val="000000"/>
                </a:solidFill>
                <a:latin typeface="Tahoma"/>
                <a:cs typeface="Tahoma"/>
              </a:rPr>
              <a:t>be</a:t>
            </a:r>
            <a:r>
              <a:rPr b="0" i="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75" dirty="0">
                <a:solidFill>
                  <a:srgbClr val="000000"/>
                </a:solidFill>
                <a:latin typeface="Tahoma"/>
                <a:cs typeface="Tahoma"/>
              </a:rPr>
              <a:t>expressed</a:t>
            </a:r>
            <a:r>
              <a:rPr b="0" i="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30" dirty="0">
                <a:solidFill>
                  <a:srgbClr val="000000"/>
                </a:solidFill>
                <a:latin typeface="Tahoma"/>
                <a:cs typeface="Tahoma"/>
              </a:rPr>
              <a:t>using</a:t>
            </a:r>
            <a:r>
              <a:rPr b="0" i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2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b="0" i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b="0" i="0" spc="-114" dirty="0">
                <a:solidFill>
                  <a:srgbClr val="000000"/>
                </a:solidFill>
                <a:latin typeface="Tahoma"/>
                <a:cs typeface="Tahoma"/>
              </a:rPr>
              <a:t>other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0299" y="5106129"/>
            <a:ext cx="2764155" cy="852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339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9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ce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493395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occo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5422" y="5106129"/>
            <a:ext cx="3313429" cy="852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14"/>
              </a:spcBef>
              <a:tabLst>
                <a:tab pos="866140" algn="l"/>
              </a:tabLst>
            </a:pP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¬∃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9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ce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668655" algn="l"/>
              </a:tabLst>
            </a:pP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Li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occo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FC61-3A59-485C-8B05-828A3D758C0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918A9-8A40-4F36-9099-824D5108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21120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Brothers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1556D-1B60-4047-BB5B-4A9812A2AB2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3C3F-1400-4885-B072-D80ABB72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79949"/>
            <a:ext cx="427228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Brothers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30" dirty="0">
                <a:latin typeface="Tahoma"/>
                <a:cs typeface="Tahoma"/>
              </a:rPr>
              <a:t>“Sibling”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symmetric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EDCFE-FAE0-4580-BD44-B0ACAB02456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61876-CBE1-4566-93FD-C98ED0F7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499100" cy="24128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0" dirty="0">
                <a:latin typeface="Tahoma"/>
                <a:cs typeface="Tahoma"/>
              </a:rPr>
              <a:t>Why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FOL?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0" dirty="0">
                <a:latin typeface="Tahoma"/>
                <a:cs typeface="Tahoma"/>
              </a:rPr>
              <a:t>Syntax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FOL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05" dirty="0">
                <a:latin typeface="Tahoma"/>
                <a:cs typeface="Tahoma"/>
              </a:rPr>
              <a:t>Fun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sentences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45" dirty="0">
                <a:latin typeface="Tahoma"/>
                <a:cs typeface="Tahoma"/>
              </a:rPr>
              <a:t>Wumpus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FOL</a:t>
            </a:r>
            <a:endParaRPr lang="en-US" sz="2050" spc="-1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dirty="0">
                <a:latin typeface="Tahoma"/>
                <a:cs typeface="Tahoma"/>
              </a:rPr>
              <a:t>Knowledge Engineering in FOL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EA0BE-54CF-44DF-86E9-4F7E513C141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EA504-EEFA-4C09-8D19-CB419A25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79949"/>
            <a:ext cx="4272280" cy="2382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Brothers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30" dirty="0">
                <a:latin typeface="Tahoma"/>
                <a:cs typeface="Tahoma"/>
              </a:rPr>
              <a:t>“Sibling”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symmetric</a:t>
            </a:r>
            <a:endParaRPr sz="2050">
              <a:latin typeface="Tahoma"/>
              <a:cs typeface="Tahoma"/>
            </a:endParaRPr>
          </a:p>
          <a:p>
            <a:pPr marL="12700" marR="857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95" dirty="0">
                <a:latin typeface="Tahoma"/>
                <a:cs typeface="Tahoma"/>
              </a:rPr>
              <a:t>One’s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mother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one’s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female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CE9E5-0122-45AD-83BA-25D34BF320F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29B33-A61A-4E07-8A1B-67E60B48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79949"/>
            <a:ext cx="5934710" cy="3403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Brothers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>
              <a:latin typeface="Tahoma"/>
              <a:cs typeface="Tahoma"/>
            </a:endParaRPr>
          </a:p>
          <a:p>
            <a:pPr marL="12700" marR="1667510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30" dirty="0">
                <a:latin typeface="Tahoma"/>
                <a:cs typeface="Tahoma"/>
              </a:rPr>
              <a:t>“Sibling”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symmetric</a:t>
            </a:r>
            <a:endParaRPr sz="2050">
              <a:latin typeface="Tahoma"/>
              <a:cs typeface="Tahoma"/>
            </a:endParaRPr>
          </a:p>
          <a:p>
            <a:pPr marL="12700" marR="1748789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95" dirty="0">
                <a:latin typeface="Tahoma"/>
                <a:cs typeface="Tahoma"/>
              </a:rPr>
              <a:t>One’s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mother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one’s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female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cousin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child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parent’s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sibling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480F6-80BD-4166-B78E-58B8EFAF130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62173-1357-440B-8447-EF045CC0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Fun</a:t>
            </a:r>
            <a:r>
              <a:rPr spc="229" dirty="0"/>
              <a:t> </a:t>
            </a:r>
            <a:r>
              <a:rPr spc="75" dirty="0"/>
              <a:t>with</a:t>
            </a:r>
            <a:r>
              <a:rPr spc="24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79949"/>
            <a:ext cx="7790180" cy="4231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Brothers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siblings</a:t>
            </a:r>
            <a:endParaRPr sz="2050">
              <a:latin typeface="Tahoma"/>
              <a:cs typeface="Tahoma"/>
            </a:endParaRP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30" dirty="0">
                <a:latin typeface="Tahoma"/>
                <a:cs typeface="Tahoma"/>
              </a:rPr>
              <a:t>“Sibling”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symmetric</a:t>
            </a:r>
            <a:endParaRPr sz="2050">
              <a:latin typeface="Tahoma"/>
              <a:cs typeface="Tahoma"/>
            </a:endParaRPr>
          </a:p>
          <a:p>
            <a:pPr marL="12700" marR="36036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-95" dirty="0">
                <a:latin typeface="Tahoma"/>
                <a:cs typeface="Tahoma"/>
              </a:rPr>
              <a:t>One’s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mother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one’s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female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endParaRPr sz="2050">
              <a:latin typeface="Tahoma"/>
              <a:cs typeface="Tahoma"/>
            </a:endParaRPr>
          </a:p>
          <a:p>
            <a:pPr marL="12700" marR="1859914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85" dirty="0">
                <a:latin typeface="Tahoma"/>
                <a:cs typeface="Tahoma"/>
              </a:rPr>
              <a:t>.  </a:t>
            </a: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first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cousin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child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parent’s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sibling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782955" algn="l"/>
                <a:tab pos="3008630" algn="l"/>
                <a:tab pos="3456304" algn="l"/>
                <a:tab pos="432562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8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st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ousi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2050" b="0" i="1" spc="-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CE503-1959-4942-8448-443A00D2F1A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001F7-D996-41D8-A181-46D465D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0" dirty="0"/>
              <a:t>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85" y="1396713"/>
            <a:ext cx="7560309" cy="2583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345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100" spc="45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under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interpretation</a:t>
            </a:r>
            <a:endParaRPr sz="20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only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465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100" spc="465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35" dirty="0">
                <a:latin typeface="Tahoma"/>
                <a:cs typeface="Tahoma"/>
              </a:rPr>
              <a:t>refer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same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object</a:t>
            </a:r>
            <a:endParaRPr sz="205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1320"/>
              </a:spcBef>
              <a:tabLst>
                <a:tab pos="779145" algn="l"/>
                <a:tab pos="2372360" algn="l"/>
              </a:tabLst>
            </a:pPr>
            <a:r>
              <a:rPr sz="2050" spc="-80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	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1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455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satisfiable</a:t>
            </a:r>
            <a:endParaRPr sz="2050">
              <a:latin typeface="Tahoma"/>
              <a:cs typeface="Tahoma"/>
            </a:endParaRPr>
          </a:p>
          <a:p>
            <a:pPr marL="779780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4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valid</a:t>
            </a:r>
            <a:endParaRPr sz="20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475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definition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(full)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terms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-1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25"/>
              </a:spcBef>
              <a:tabLst>
                <a:tab pos="1172845" algn="l"/>
                <a:tab pos="2723515" algn="l"/>
                <a:tab pos="3131820" algn="l"/>
                <a:tab pos="523494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  <a:p>
            <a:pPr marL="807720">
              <a:lnSpc>
                <a:spcPct val="100000"/>
              </a:lnSpc>
              <a:spcBef>
                <a:spcPts val="35"/>
              </a:spcBef>
            </a:pP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95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16FA-9027-47D8-A67C-30680CE6350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9B1CA-51C8-4C7C-A72E-8DACD227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Interacting</a:t>
            </a:r>
            <a:r>
              <a:rPr spc="210" dirty="0"/>
              <a:t> </a:t>
            </a:r>
            <a:r>
              <a:rPr spc="75" dirty="0"/>
              <a:t>with</a:t>
            </a:r>
            <a:r>
              <a:rPr spc="250" dirty="0"/>
              <a:t> </a:t>
            </a:r>
            <a:r>
              <a:rPr spc="100" dirty="0"/>
              <a:t>FOL</a:t>
            </a:r>
            <a:r>
              <a:rPr spc="250" dirty="0"/>
              <a:t> </a:t>
            </a:r>
            <a:r>
              <a:rPr spc="160" dirty="0"/>
              <a:t>KBs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396713"/>
            <a:ext cx="6214110" cy="479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latin typeface="Tahoma"/>
                <a:cs typeface="Tahoma"/>
              </a:rPr>
              <a:t>Suppose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wumpus-world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agent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5" dirty="0">
                <a:latin typeface="Tahoma"/>
                <a:cs typeface="Tahoma"/>
              </a:rPr>
              <a:t> FOL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05" dirty="0">
                <a:latin typeface="Tahoma"/>
                <a:cs typeface="Tahoma"/>
              </a:rPr>
              <a:t>KB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perceives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smell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breeze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(but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glitter)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35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2050" spc="-13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cep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me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591310" algn="l"/>
              </a:tabLst>
            </a:pP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2050">
              <a:latin typeface="Gill Sans MT"/>
              <a:cs typeface="Gill Sans MT"/>
            </a:endParaRPr>
          </a:p>
          <a:p>
            <a:pPr marL="12700" marR="5080">
              <a:lnSpc>
                <a:spcPct val="163400"/>
              </a:lnSpc>
              <a:tabLst>
                <a:tab pos="3252470" algn="l"/>
              </a:tabLst>
            </a:pPr>
            <a:r>
              <a:rPr sz="2050" spc="-155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95" dirty="0">
                <a:latin typeface="Tahoma"/>
                <a:cs typeface="Tahoma"/>
              </a:rPr>
              <a:t>o</a:t>
            </a:r>
            <a:r>
              <a:rPr sz="2050" spc="-195" dirty="0">
                <a:latin typeface="Tahoma"/>
                <a:cs typeface="Tahoma"/>
              </a:rPr>
              <a:t>es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entail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any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rticul</a:t>
            </a:r>
            <a:r>
              <a:rPr sz="2050" spc="-155" dirty="0">
                <a:latin typeface="Tahoma"/>
                <a:cs typeface="Tahoma"/>
              </a:rPr>
              <a:t>a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2050" spc="-45" dirty="0">
                <a:latin typeface="Tahoma"/>
                <a:cs typeface="Tahoma"/>
              </a:rPr>
              <a:t>?  </a:t>
            </a:r>
            <a:r>
              <a:rPr sz="2050" spc="-145" dirty="0">
                <a:latin typeface="Tahoma"/>
                <a:cs typeface="Tahoma"/>
              </a:rPr>
              <a:t>Answer: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es,</a:t>
            </a:r>
            <a:r>
              <a:rPr sz="2050" b="0" i="1" spc="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sz="2050" spc="-30" dirty="0">
                <a:solidFill>
                  <a:srgbClr val="990099"/>
                </a:solidFill>
                <a:latin typeface="Cambria"/>
                <a:cs typeface="Cambria"/>
              </a:rPr>
              <a:t>}	</a:t>
            </a:r>
            <a:r>
              <a:rPr sz="2050" spc="345" dirty="0">
                <a:latin typeface="Cambria"/>
                <a:cs typeface="Cambria"/>
              </a:rPr>
              <a:t>←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substitution </a:t>
            </a:r>
            <a:r>
              <a:rPr sz="2050" spc="-100" dirty="0">
                <a:latin typeface="Tahoma"/>
                <a:cs typeface="Tahoma"/>
              </a:rPr>
              <a:t>(binding </a:t>
            </a:r>
            <a:r>
              <a:rPr sz="2050" spc="-50" dirty="0">
                <a:latin typeface="Tahoma"/>
                <a:cs typeface="Tahoma"/>
              </a:rPr>
              <a:t>list)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Given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substitution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spc="15" dirty="0">
                <a:latin typeface="Tahoma"/>
                <a:cs typeface="Tahoma"/>
              </a:rPr>
              <a:t>,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denotes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result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plugging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0" dirty="0">
                <a:latin typeface="Tahoma"/>
                <a:cs typeface="Tahoma"/>
              </a:rPr>
              <a:t>into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70" dirty="0">
                <a:latin typeface="Tahoma"/>
                <a:cs typeface="Tahoma"/>
              </a:rPr>
              <a:t>;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25" dirty="0">
                <a:latin typeface="Tahoma"/>
                <a:cs typeface="Tahoma"/>
              </a:rPr>
              <a:t>returns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some/all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Tahoma"/>
                <a:cs typeface="Tahoma"/>
              </a:rPr>
              <a:t>such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7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23612-D382-45A2-BA80-7D7EA44F1F7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4C30-973A-4AA6-AEF8-49CAD9D7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5175">
              <a:lnSpc>
                <a:spcPts val="2635"/>
              </a:lnSpc>
            </a:pPr>
            <a:r>
              <a:rPr spc="100" dirty="0"/>
              <a:t>Knowledge</a:t>
            </a:r>
            <a:r>
              <a:rPr spc="275" dirty="0"/>
              <a:t> </a:t>
            </a:r>
            <a:r>
              <a:rPr spc="55" dirty="0"/>
              <a:t>base</a:t>
            </a:r>
            <a:r>
              <a:rPr spc="240" dirty="0"/>
              <a:t> </a:t>
            </a:r>
            <a:r>
              <a:rPr spc="95" dirty="0"/>
              <a:t>for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40" dirty="0"/>
              <a:t> </a:t>
            </a:r>
            <a:r>
              <a:rPr spc="80" dirty="0"/>
              <a:t>wumpus</a:t>
            </a:r>
            <a:r>
              <a:rPr spc="275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6151880" cy="3136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11860" algn="l"/>
                <a:tab pos="3612515" algn="l"/>
                <a:tab pos="400494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99794" algn="l"/>
                <a:tab pos="3707765" algn="l"/>
                <a:tab pos="4100829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r>
              <a:rPr sz="2050" spc="-120" dirty="0">
                <a:solidFill>
                  <a:srgbClr val="004B00"/>
                </a:solidFill>
                <a:latin typeface="Tahoma"/>
                <a:cs typeface="Tahoma"/>
              </a:rPr>
              <a:t>Refle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x</a:t>
            </a:r>
            <a:r>
              <a:rPr sz="2050" spc="-190" dirty="0">
                <a:latin typeface="Tahoma"/>
                <a:cs typeface="Tahoma"/>
              </a:rPr>
              <a:t>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20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sz="205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with</a:t>
            </a:r>
            <a:r>
              <a:rPr sz="2050" spc="3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Tahoma"/>
                <a:cs typeface="Tahoma"/>
              </a:rPr>
              <a:t>internal</a:t>
            </a:r>
            <a:r>
              <a:rPr sz="2050" spc="3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sz="2050" spc="-120" dirty="0">
                <a:latin typeface="Tahoma"/>
                <a:cs typeface="Tahoma"/>
              </a:rPr>
              <a:t>: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35" dirty="0">
                <a:latin typeface="Tahoma"/>
                <a:cs typeface="Tahoma"/>
              </a:rPr>
              <a:t>we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already?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0055" algn="l"/>
                <a:tab pos="4023360" algn="l"/>
                <a:tab pos="441642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10" dirty="0">
                <a:latin typeface="Tahoma"/>
                <a:cs typeface="Tahoma"/>
              </a:rPr>
              <a:t>cannot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observed</a:t>
            </a:r>
            <a:endParaRPr sz="2050">
              <a:latin typeface="Tahoma"/>
              <a:cs typeface="Tahoma"/>
            </a:endParaRPr>
          </a:p>
          <a:p>
            <a:pPr marR="685800" algn="ctr">
              <a:lnSpc>
                <a:spcPct val="100000"/>
              </a:lnSpc>
              <a:spcBef>
                <a:spcPts val="25"/>
              </a:spcBef>
            </a:pP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spc="-145" dirty="0">
                <a:latin typeface="Tahoma"/>
                <a:cs typeface="Tahoma"/>
              </a:rPr>
              <a:t>keeping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track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change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essential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CB05-4BA7-45FE-AD80-C6F010A0011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C233C-2529-4B20-A548-B7777647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Deducing</a:t>
            </a:r>
            <a:r>
              <a:rPr spc="250" dirty="0"/>
              <a:t> </a:t>
            </a:r>
            <a:r>
              <a:rPr spc="85" dirty="0"/>
              <a:t>hidden</a:t>
            </a:r>
            <a:r>
              <a:rPr spc="220" dirty="0"/>
              <a:t> </a:t>
            </a:r>
            <a:r>
              <a:rPr spc="9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96713"/>
            <a:ext cx="7788275" cy="479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Tahoma"/>
                <a:cs typeface="Tahoma"/>
              </a:rPr>
              <a:t>Properties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locations: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700405" algn="l"/>
                <a:tab pos="3722370" algn="l"/>
                <a:tab pos="411543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2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700405" algn="l"/>
                <a:tab pos="3848735" algn="l"/>
                <a:tab pos="424307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Squ</a:t>
            </a:r>
            <a:r>
              <a:rPr sz="2050" spc="-175" dirty="0">
                <a:latin typeface="Tahoma"/>
                <a:cs typeface="Tahoma"/>
              </a:rPr>
              <a:t>a</a:t>
            </a:r>
            <a:r>
              <a:rPr sz="2050" spc="-160" dirty="0">
                <a:latin typeface="Tahoma"/>
                <a:cs typeface="Tahoma"/>
              </a:rPr>
              <a:t>res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45" dirty="0">
                <a:latin typeface="Tahoma"/>
                <a:cs typeface="Tahoma"/>
              </a:rPr>
              <a:t>reez</a:t>
            </a:r>
            <a:r>
              <a:rPr sz="2050" spc="-150" dirty="0">
                <a:latin typeface="Tahoma"/>
                <a:cs typeface="Tahoma"/>
              </a:rPr>
              <a:t>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ne</a:t>
            </a:r>
            <a:r>
              <a:rPr sz="2050" spc="-210" dirty="0">
                <a:latin typeface="Tahoma"/>
                <a:cs typeface="Tahoma"/>
              </a:rPr>
              <a:t>a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pit: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Diagnostic</a:t>
            </a:r>
            <a:r>
              <a:rPr sz="2050" spc="-2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rule—infer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effect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1212850" algn="l"/>
                <a:tab pos="2499360" algn="l"/>
                <a:tab pos="2892425" algn="l"/>
                <a:tab pos="3373754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49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acen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Causal</a:t>
            </a:r>
            <a:r>
              <a:rPr sz="2050" spc="2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rule—infer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effect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1474470" algn="l"/>
                <a:tab pos="4219575" algn="l"/>
                <a:tab pos="461264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sz="2050" spc="11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60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2050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3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 marR="5080">
              <a:lnSpc>
                <a:spcPct val="101499"/>
              </a:lnSpc>
              <a:spcBef>
                <a:spcPts val="1525"/>
              </a:spcBef>
              <a:tabLst>
                <a:tab pos="894080" algn="l"/>
                <a:tab pos="1223010" algn="l"/>
                <a:tab pos="1884045" algn="l"/>
                <a:tab pos="2167255" algn="l"/>
                <a:tab pos="3917315" algn="l"/>
                <a:tab pos="4373880" algn="l"/>
                <a:tab pos="5128895" algn="l"/>
                <a:tab pos="5639435" algn="l"/>
                <a:tab pos="6515100" algn="l"/>
                <a:tab pos="6965950" algn="l"/>
              </a:tabLst>
            </a:pPr>
            <a:r>
              <a:rPr sz="2050" spc="-100" dirty="0">
                <a:latin typeface="Tahoma"/>
                <a:cs typeface="Tahoma"/>
              </a:rPr>
              <a:t>Neithe</a:t>
            </a:r>
            <a:r>
              <a:rPr sz="2050" spc="-75" dirty="0">
                <a:latin typeface="Tahoma"/>
                <a:cs typeface="Tahoma"/>
              </a:rPr>
              <a:t>r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55" dirty="0">
                <a:latin typeface="Tahoma"/>
                <a:cs typeface="Tahoma"/>
              </a:rPr>
              <a:t>thes</a:t>
            </a:r>
            <a:r>
              <a:rPr sz="2050" spc="-165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10" dirty="0">
                <a:latin typeface="Tahoma"/>
                <a:cs typeface="Tahoma"/>
              </a:rPr>
              <a:t>complete—e.g.,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20" dirty="0">
                <a:latin typeface="Tahoma"/>
                <a:cs typeface="Tahoma"/>
              </a:rPr>
              <a:t>causal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10" dirty="0">
                <a:latin typeface="Tahoma"/>
                <a:cs typeface="Tahoma"/>
              </a:rPr>
              <a:t>rul</a:t>
            </a:r>
            <a:r>
              <a:rPr sz="2050" spc="-14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95" dirty="0">
                <a:latin typeface="Tahoma"/>
                <a:cs typeface="Tahoma"/>
              </a:rPr>
              <a:t>o</a:t>
            </a:r>
            <a:r>
              <a:rPr sz="2050" spc="-85" dirty="0">
                <a:latin typeface="Tahoma"/>
                <a:cs typeface="Tahoma"/>
              </a:rPr>
              <a:t>esn’t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45" dirty="0">
                <a:latin typeface="Tahoma"/>
                <a:cs typeface="Tahoma"/>
              </a:rPr>
              <a:t>s</a:t>
            </a:r>
            <a:r>
              <a:rPr sz="2050" spc="-225" dirty="0">
                <a:latin typeface="Tahoma"/>
                <a:cs typeface="Tahoma"/>
              </a:rPr>
              <a:t>a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40" dirty="0">
                <a:latin typeface="Tahoma"/>
                <a:cs typeface="Tahoma"/>
              </a:rPr>
              <a:t>whether  </a:t>
            </a:r>
            <a:r>
              <a:rPr sz="2050" spc="-150" dirty="0">
                <a:latin typeface="Tahoma"/>
                <a:cs typeface="Tahoma"/>
              </a:rPr>
              <a:t>squ</a:t>
            </a:r>
            <a:r>
              <a:rPr sz="2050" spc="-204" dirty="0">
                <a:latin typeface="Tahoma"/>
                <a:cs typeface="Tahoma"/>
              </a:rPr>
              <a:t>a</a:t>
            </a:r>
            <a:r>
              <a:rPr sz="2050" spc="-160" dirty="0">
                <a:latin typeface="Tahoma"/>
                <a:cs typeface="Tahoma"/>
              </a:rPr>
              <a:t>res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a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fro</a:t>
            </a:r>
            <a:r>
              <a:rPr sz="2050" spc="-190" dirty="0">
                <a:latin typeface="Tahoma"/>
                <a:cs typeface="Tahoma"/>
              </a:rPr>
              <a:t>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pit</a:t>
            </a:r>
            <a:r>
              <a:rPr sz="2050" spc="-85" dirty="0">
                <a:latin typeface="Tahoma"/>
                <a:cs typeface="Tahoma"/>
              </a:rPr>
              <a:t>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50" dirty="0">
                <a:latin typeface="Tahoma"/>
                <a:cs typeface="Tahoma"/>
              </a:rPr>
              <a:t>reezy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solidFill>
                  <a:srgbClr val="00007E"/>
                </a:solidFill>
                <a:latin typeface="Tahoma"/>
                <a:cs typeface="Tahoma"/>
              </a:rPr>
              <a:t>Definition</a:t>
            </a:r>
            <a:r>
              <a:rPr sz="2050" spc="-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latin typeface="Tahoma"/>
                <a:cs typeface="Tahoma"/>
              </a:rPr>
              <a:t>predicate: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212850" algn="l"/>
                <a:tab pos="2513330" algn="l"/>
                <a:tab pos="2921635" algn="l"/>
                <a:tab pos="346837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49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acen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F8274-86B3-4A77-8523-27FAA41FBFC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954E-DB65-4D4A-8FBA-0D24A60B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Keeping</a:t>
            </a:r>
            <a:r>
              <a:rPr spc="245" dirty="0"/>
              <a:t> </a:t>
            </a:r>
            <a:r>
              <a:rPr spc="60" dirty="0"/>
              <a:t>track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35" dirty="0"/>
              <a:t> </a:t>
            </a:r>
            <a:r>
              <a:rPr spc="55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9" y="1396713"/>
            <a:ext cx="6577330" cy="2626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Facts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hold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situations</a:t>
            </a:r>
            <a:r>
              <a:rPr sz="2050" spc="-95" dirty="0">
                <a:latin typeface="Tahoma"/>
                <a:cs typeface="Tahoma"/>
              </a:rPr>
              <a:t>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rather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eternally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2050" spc="-12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8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14" dirty="0">
                <a:latin typeface="Tahoma"/>
                <a:cs typeface="Tahoma"/>
              </a:rPr>
              <a:t>rather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just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sz="2050" spc="-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solidFill>
                  <a:srgbClr val="00007E"/>
                </a:solidFill>
                <a:latin typeface="Tahoma"/>
                <a:cs typeface="Tahoma"/>
              </a:rPr>
              <a:t>Situation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calculus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way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represent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change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FOL:</a:t>
            </a:r>
            <a:endParaRPr sz="2050">
              <a:latin typeface="Tahoma"/>
              <a:cs typeface="Tahoma"/>
            </a:endParaRPr>
          </a:p>
          <a:p>
            <a:pPr marL="744220" marR="5080" indent="-635">
              <a:lnSpc>
                <a:spcPct val="101499"/>
              </a:lnSpc>
            </a:pPr>
            <a:r>
              <a:rPr sz="2050" spc="-95" dirty="0">
                <a:latin typeface="Tahoma"/>
                <a:cs typeface="Tahoma"/>
              </a:rPr>
              <a:t>Adds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situation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argument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non-eternal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predicate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2050" spc="-12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50" dirty="0">
                <a:latin typeface="Tahoma"/>
                <a:cs typeface="Tahoma"/>
              </a:rPr>
              <a:t>denotes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situation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Situations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connected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0" dirty="0">
                <a:latin typeface="Tahoma"/>
                <a:cs typeface="Tahoma"/>
              </a:rPr>
              <a:t>function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9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situation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results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doing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630" y="4043105"/>
            <a:ext cx="2123014" cy="2295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 rot="1140000">
            <a:off x="4772178" y="5196282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 rot="1140000">
            <a:off x="4503903" y="5401273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140000">
            <a:off x="4504386" y="6010391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140000">
            <a:off x="4223513" y="5423686"/>
            <a:ext cx="99993" cy="4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"/>
              </a:lnSpc>
            </a:pPr>
            <a:r>
              <a:rPr sz="350" spc="-5" dirty="0">
                <a:latin typeface="Times New Roman"/>
                <a:cs typeface="Times New Roman"/>
              </a:rPr>
              <a:t>Gold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140000">
            <a:off x="5805069" y="4507688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5536782" y="4712679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140000">
            <a:off x="5537277" y="5321796"/>
            <a:ext cx="122053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5256392" y="4735092"/>
            <a:ext cx="99993" cy="4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"/>
              </a:lnSpc>
            </a:pPr>
            <a:r>
              <a:rPr sz="350" spc="-5" dirty="0">
                <a:latin typeface="Times New Roman"/>
                <a:cs typeface="Times New Roman"/>
              </a:rPr>
              <a:t>Gold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8925" y="6257522"/>
            <a:ext cx="1289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2816" y="6389456"/>
            <a:ext cx="927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3862" y="6107421"/>
            <a:ext cx="7607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10" dirty="0">
                <a:latin typeface="Times New Roman"/>
                <a:cs typeface="Times New Roman"/>
              </a:rPr>
              <a:t>Forward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6416" y="5568928"/>
            <a:ext cx="23685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i="1" spc="-35" dirty="0">
                <a:latin typeface="Times New Roman"/>
                <a:cs typeface="Times New Roman"/>
              </a:rPr>
              <a:t>S</a:t>
            </a:r>
            <a:r>
              <a:rPr sz="1575" i="1" spc="-52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9512C-36E9-409E-B841-A442BC89196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75C83-73A8-4831-98B0-5FF27D87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Describing</a:t>
            </a:r>
            <a:r>
              <a:rPr spc="254" dirty="0"/>
              <a:t> </a:t>
            </a:r>
            <a:r>
              <a:rPr spc="70" dirty="0"/>
              <a:t>actions</a:t>
            </a:r>
            <a:r>
              <a:rPr spc="250" dirty="0"/>
              <a:t> </a:t>
            </a:r>
            <a:r>
              <a:rPr spc="6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8066405" cy="427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Tahoma"/>
                <a:cs typeface="Tahoma"/>
              </a:rPr>
              <a:t>“Effect”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axiom—describe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changes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due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67359" algn="l"/>
                <a:tab pos="1732914" algn="l"/>
                <a:tab pos="212598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Tahoma"/>
                <a:cs typeface="Tahoma"/>
              </a:rPr>
              <a:t>“Frame”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axiom—describe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non-changes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70" dirty="0">
                <a:latin typeface="Tahoma"/>
                <a:cs typeface="Tahoma"/>
              </a:rPr>
              <a:t>due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67359" algn="l"/>
                <a:tab pos="2278380" algn="l"/>
                <a:tab pos="26708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Frame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2050" spc="-150" dirty="0">
                <a:latin typeface="Tahoma"/>
                <a:cs typeface="Tahoma"/>
              </a:rPr>
              <a:t>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elegant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way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handle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non-change</a:t>
            </a:r>
            <a:endParaRPr sz="2050">
              <a:latin typeface="Tahoma"/>
              <a:cs typeface="Tahoma"/>
            </a:endParaRPr>
          </a:p>
          <a:p>
            <a:pPr marL="1136650" indent="-393700">
              <a:lnSpc>
                <a:spcPct val="100000"/>
              </a:lnSpc>
              <a:spcBef>
                <a:spcPts val="35"/>
              </a:spcBef>
              <a:buAutoNum type="alphaLcParenBoth"/>
              <a:tabLst>
                <a:tab pos="1137285" algn="l"/>
              </a:tabLst>
            </a:pPr>
            <a:r>
              <a:rPr sz="2050" spc="-114" dirty="0">
                <a:latin typeface="Tahoma"/>
                <a:cs typeface="Tahoma"/>
              </a:rPr>
              <a:t>representation—avoid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frame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axioms</a:t>
            </a:r>
            <a:endParaRPr sz="2050">
              <a:latin typeface="Tahoma"/>
              <a:cs typeface="Tahoma"/>
            </a:endParaRPr>
          </a:p>
          <a:p>
            <a:pPr marL="1144270" indent="-401320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1144905" algn="l"/>
              </a:tabLst>
            </a:pPr>
            <a:r>
              <a:rPr sz="2050" spc="-120" dirty="0">
                <a:latin typeface="Tahoma"/>
                <a:cs typeface="Tahoma"/>
              </a:rPr>
              <a:t>inference—avoid</a:t>
            </a:r>
            <a:r>
              <a:rPr sz="2050" spc="8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“copy-overs”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keep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track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1525"/>
              </a:spcBef>
            </a:pPr>
            <a:r>
              <a:rPr sz="2050" spc="-75" dirty="0">
                <a:solidFill>
                  <a:srgbClr val="00007E"/>
                </a:solidFill>
                <a:latin typeface="Tahoma"/>
                <a:cs typeface="Tahoma"/>
              </a:rPr>
              <a:t>Qualification</a:t>
            </a:r>
            <a:r>
              <a:rPr sz="2050" spc="-17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2050" spc="-150" dirty="0">
                <a:latin typeface="Tahoma"/>
                <a:cs typeface="Tahoma"/>
              </a:rPr>
              <a:t>:</a:t>
            </a:r>
            <a:r>
              <a:rPr sz="2050" spc="14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descriptions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9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-20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</a:t>
            </a:r>
            <a:r>
              <a:rPr sz="2050" spc="-229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require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endless</a:t>
            </a:r>
            <a:r>
              <a:rPr sz="2050" spc="-2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caveats—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wha</a:t>
            </a:r>
            <a:r>
              <a:rPr sz="2050" spc="-75" dirty="0">
                <a:latin typeface="Tahoma"/>
                <a:cs typeface="Tahoma"/>
              </a:rPr>
              <a:t>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slip</a:t>
            </a:r>
            <a:r>
              <a:rPr sz="2050" spc="-100" dirty="0">
                <a:latin typeface="Tahoma"/>
                <a:cs typeface="Tahoma"/>
              </a:rPr>
              <a:t>p</a:t>
            </a:r>
            <a:r>
              <a:rPr sz="2050" spc="-145" dirty="0">
                <a:latin typeface="Tahoma"/>
                <a:cs typeface="Tahoma"/>
              </a:rPr>
              <a:t>ery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naile</a:t>
            </a:r>
            <a:r>
              <a:rPr sz="2050" spc="-140" dirty="0">
                <a:latin typeface="Tahoma"/>
                <a:cs typeface="Tahoma"/>
              </a:rPr>
              <a:t>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190" dirty="0">
                <a:latin typeface="Tahoma"/>
                <a:cs typeface="Tahoma"/>
              </a:rPr>
              <a:t>o</a:t>
            </a:r>
            <a:r>
              <a:rPr sz="2050" spc="-204" dirty="0">
                <a:latin typeface="Tahoma"/>
                <a:cs typeface="Tahoma"/>
              </a:rPr>
              <a:t>w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 marR="278765">
              <a:lnSpc>
                <a:spcPct val="101000"/>
              </a:lnSpc>
              <a:spcBef>
                <a:spcPts val="1535"/>
              </a:spcBef>
              <a:tabLst>
                <a:tab pos="2477135" algn="l"/>
              </a:tabLst>
            </a:pPr>
            <a:r>
              <a:rPr sz="2050" spc="-90" dirty="0">
                <a:solidFill>
                  <a:srgbClr val="00007E"/>
                </a:solidFill>
                <a:latin typeface="Tahoma"/>
                <a:cs typeface="Tahoma"/>
              </a:rPr>
              <a:t>Ramification</a:t>
            </a:r>
            <a:r>
              <a:rPr sz="2050" spc="34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2050" spc="-150" dirty="0">
                <a:latin typeface="Tahoma"/>
                <a:cs typeface="Tahoma"/>
              </a:rPr>
              <a:t>:	</a:t>
            </a:r>
            <a:r>
              <a:rPr sz="2050" spc="-114" dirty="0">
                <a:latin typeface="Tahoma"/>
                <a:cs typeface="Tahoma"/>
              </a:rPr>
              <a:t>real</a:t>
            </a:r>
            <a:r>
              <a:rPr sz="2050" spc="27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actions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27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2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secondary</a:t>
            </a:r>
            <a:r>
              <a:rPr sz="2050" spc="26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consequences—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what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about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dust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gold,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wear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tear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gloves,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58068-B687-4C56-8CBD-10FFF98DD01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73EB4-6695-4765-AF17-EE885EA1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Describing</a:t>
            </a:r>
            <a:r>
              <a:rPr spc="254" dirty="0"/>
              <a:t> </a:t>
            </a:r>
            <a:r>
              <a:rPr spc="70" dirty="0"/>
              <a:t>actions</a:t>
            </a:r>
            <a:r>
              <a:rPr spc="235" dirty="0"/>
              <a:t> </a:t>
            </a:r>
            <a:r>
              <a:rPr spc="110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96713"/>
            <a:ext cx="662813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Successor-state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axioms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solve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representational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frame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problem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95" dirty="0">
                <a:latin typeface="Tahoma"/>
                <a:cs typeface="Tahoma"/>
              </a:rPr>
              <a:t>Each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axiom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“about”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60" dirty="0">
                <a:solidFill>
                  <a:srgbClr val="7E0000"/>
                </a:solidFill>
                <a:latin typeface="Century"/>
                <a:cs typeface="Century"/>
              </a:rPr>
              <a:t>predicate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0" dirty="0">
                <a:latin typeface="Tahoma"/>
                <a:cs typeface="Tahoma"/>
              </a:rPr>
              <a:t>(not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se):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291" y="2417793"/>
            <a:ext cx="18097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4397" y="2379123"/>
            <a:ext cx="4990465" cy="732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5465" algn="l"/>
              </a:tabLst>
            </a:pP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an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2050" spc="-150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205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25"/>
              </a:spcBef>
              <a:tabLst>
                <a:tab pos="547370" algn="l"/>
              </a:tabLst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	</a:t>
            </a:r>
            <a:r>
              <a:rPr sz="205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tru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already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and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990099"/>
                </a:solidFill>
                <a:latin typeface="Tahoma"/>
                <a:cs typeface="Tahoma"/>
              </a:rPr>
              <a:t>n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o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2050" spc="-150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fals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2050" spc="-17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792440"/>
            <a:ext cx="4859020" cy="1290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holding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gold:</a:t>
            </a:r>
            <a:endParaRPr sz="205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1082675" algn="l"/>
                <a:tab pos="433197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))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205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AtGo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802005">
              <a:lnSpc>
                <a:spcPct val="100000"/>
              </a:lnSpc>
              <a:spcBef>
                <a:spcPts val="25"/>
              </a:spcBef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eas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90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AD055-092D-41E7-B682-6BEBFB9DD16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C3033-5A16-48B6-B8B8-A03D935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125" dirty="0"/>
              <a:t>Pros</a:t>
            </a:r>
            <a:r>
              <a:rPr spc="254" dirty="0"/>
              <a:t> </a:t>
            </a:r>
            <a:r>
              <a:rPr spc="70" dirty="0"/>
              <a:t>and</a:t>
            </a:r>
            <a:r>
              <a:rPr spc="260" dirty="0"/>
              <a:t> </a:t>
            </a:r>
            <a:r>
              <a:rPr spc="90" dirty="0"/>
              <a:t>cons</a:t>
            </a:r>
            <a:r>
              <a:rPr spc="260" dirty="0"/>
              <a:t> </a:t>
            </a:r>
            <a:r>
              <a:rPr spc="105" dirty="0"/>
              <a:t>of</a:t>
            </a:r>
            <a:r>
              <a:rPr spc="265" dirty="0"/>
              <a:t> </a:t>
            </a:r>
            <a:r>
              <a:rPr spc="85" dirty="0"/>
              <a:t>propositional</a:t>
            </a:r>
            <a:r>
              <a:rPr spc="275" dirty="0"/>
              <a:t> </a:t>
            </a:r>
            <a:r>
              <a:rPr spc="80" dirty="0"/>
              <a:t>logic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6157" y="1428757"/>
            <a:ext cx="302260" cy="302260"/>
            <a:chOff x="1146157" y="1428757"/>
            <a:chExt cx="302260" cy="302260"/>
          </a:xfrm>
        </p:grpSpPr>
        <p:sp>
          <p:nvSpPr>
            <p:cNvPr id="4" name="object 4"/>
            <p:cNvSpPr/>
            <p:nvPr/>
          </p:nvSpPr>
          <p:spPr>
            <a:xfrm>
              <a:off x="1148714" y="143131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8714" y="143131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734" y="1454335"/>
              <a:ext cx="250670" cy="25065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146157" y="1939297"/>
            <a:ext cx="302260" cy="302260"/>
            <a:chOff x="1146157" y="1939297"/>
            <a:chExt cx="302260" cy="302260"/>
          </a:xfrm>
        </p:grpSpPr>
        <p:sp>
          <p:nvSpPr>
            <p:cNvPr id="8" name="object 8"/>
            <p:cNvSpPr/>
            <p:nvPr/>
          </p:nvSpPr>
          <p:spPr>
            <a:xfrm>
              <a:off x="1148714" y="194185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714" y="1941855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734" y="1964875"/>
              <a:ext cx="250670" cy="25065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46157" y="2766829"/>
            <a:ext cx="302260" cy="302260"/>
            <a:chOff x="1146157" y="2766829"/>
            <a:chExt cx="302260" cy="302260"/>
          </a:xfrm>
        </p:grpSpPr>
        <p:sp>
          <p:nvSpPr>
            <p:cNvPr id="12" name="object 12"/>
            <p:cNvSpPr/>
            <p:nvPr/>
          </p:nvSpPr>
          <p:spPr>
            <a:xfrm>
              <a:off x="1148714" y="276938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714" y="276938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734" y="2792407"/>
              <a:ext cx="250670" cy="2506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46157" y="3594361"/>
            <a:ext cx="302260" cy="302260"/>
            <a:chOff x="1146157" y="3594361"/>
            <a:chExt cx="302260" cy="302260"/>
          </a:xfrm>
        </p:grpSpPr>
        <p:sp>
          <p:nvSpPr>
            <p:cNvPr id="16" name="object 16"/>
            <p:cNvSpPr/>
            <p:nvPr/>
          </p:nvSpPr>
          <p:spPr>
            <a:xfrm>
              <a:off x="1148714" y="359691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8714" y="359691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734" y="3619939"/>
              <a:ext cx="250670" cy="25065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46157" y="4420369"/>
            <a:ext cx="302260" cy="302260"/>
            <a:chOff x="1146157" y="4420369"/>
            <a:chExt cx="302260" cy="302260"/>
          </a:xfrm>
        </p:grpSpPr>
        <p:sp>
          <p:nvSpPr>
            <p:cNvPr id="20" name="object 20"/>
            <p:cNvSpPr/>
            <p:nvPr/>
          </p:nvSpPr>
          <p:spPr>
            <a:xfrm>
              <a:off x="1148714" y="442292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714" y="4422927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79">
                  <a:moveTo>
                    <a:pt x="296710" y="148348"/>
                  </a:moveTo>
                  <a:lnTo>
                    <a:pt x="289146" y="101460"/>
                  </a:lnTo>
                  <a:lnTo>
                    <a:pt x="268085" y="60737"/>
                  </a:lnTo>
                  <a:lnTo>
                    <a:pt x="235970" y="28623"/>
                  </a:lnTo>
                  <a:lnTo>
                    <a:pt x="195243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3" y="289134"/>
                  </a:lnTo>
                  <a:lnTo>
                    <a:pt x="235970" y="268073"/>
                  </a:lnTo>
                  <a:lnTo>
                    <a:pt x="268085" y="235960"/>
                  </a:lnTo>
                  <a:lnTo>
                    <a:pt x="289146" y="195237"/>
                  </a:lnTo>
                  <a:lnTo>
                    <a:pt x="296710" y="148348"/>
                  </a:lnTo>
                </a:path>
              </a:pathLst>
            </a:custGeom>
            <a:ln w="51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734" y="4445947"/>
              <a:ext cx="250670" cy="25065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45258" y="1396713"/>
            <a:ext cx="7497445" cy="427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declarative</a:t>
            </a:r>
            <a:r>
              <a:rPr sz="2050" spc="20" dirty="0">
                <a:latin typeface="Tahoma"/>
                <a:cs typeface="Tahoma"/>
              </a:rPr>
              <a:t>: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pieces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syntax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correspond</a:t>
            </a:r>
            <a:r>
              <a:rPr sz="2050" spc="-70" dirty="0">
                <a:latin typeface="Tahoma"/>
                <a:cs typeface="Tahoma"/>
              </a:rPr>
              <a:t> to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facts</a:t>
            </a:r>
            <a:endParaRPr sz="2050">
              <a:latin typeface="Tahoma"/>
              <a:cs typeface="Tahoma"/>
            </a:endParaRPr>
          </a:p>
          <a:p>
            <a:pPr marL="62865" marR="693420" indent="24130">
              <a:lnSpc>
                <a:spcPct val="101000"/>
              </a:lnSpc>
              <a:spcBef>
                <a:spcPts val="1535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allows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partial/disjunctive/negated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information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(unlike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most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data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structures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databases)</a:t>
            </a:r>
            <a:endParaRPr sz="205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compositional</a:t>
            </a:r>
            <a:r>
              <a:rPr sz="2050" spc="5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22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165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100" spc="45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derived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45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endParaRPr sz="2100" baseline="-11904">
              <a:latin typeface="Gill Sans MT"/>
              <a:cs typeface="Gill Sans MT"/>
            </a:endParaRPr>
          </a:p>
          <a:p>
            <a:pPr marL="8763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Tahoma"/>
                <a:cs typeface="Tahoma"/>
              </a:rPr>
              <a:t>Meaning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propositional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context-independent</a:t>
            </a:r>
            <a:endParaRPr sz="2050">
              <a:latin typeface="Century"/>
              <a:cs typeface="Century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-105" dirty="0">
                <a:latin typeface="Tahoma"/>
                <a:cs typeface="Tahoma"/>
              </a:rPr>
              <a:t>(unlike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language,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where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meaning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depends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context)</a:t>
            </a:r>
            <a:endParaRPr sz="2050">
              <a:latin typeface="Tahoma"/>
              <a:cs typeface="Tahoma"/>
            </a:endParaRPr>
          </a:p>
          <a:p>
            <a:pPr marL="63500" marR="2020570" indent="24130">
              <a:lnSpc>
                <a:spcPct val="101000"/>
              </a:lnSpc>
              <a:spcBef>
                <a:spcPts val="1540"/>
              </a:spcBef>
            </a:pPr>
            <a:r>
              <a:rPr sz="2050" spc="-75" dirty="0">
                <a:latin typeface="Tahoma"/>
                <a:cs typeface="Tahoma"/>
              </a:rPr>
              <a:t>Propositional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very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limited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expressive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power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(unlike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language)</a:t>
            </a:r>
            <a:endParaRPr sz="2050">
              <a:latin typeface="Tahoma"/>
              <a:cs typeface="Tahoma"/>
            </a:endParaRPr>
          </a:p>
          <a:p>
            <a:pPr marL="429259" marR="1574800" indent="-365760">
              <a:lnSpc>
                <a:spcPct val="101000"/>
              </a:lnSpc>
              <a:spcBef>
                <a:spcPts val="1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cannot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say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“pits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breezes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adjacent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squares”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except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writing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square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8D13C-E771-4D3E-93F5-067CFEF9F7C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DA44023-5065-470F-ACD4-527C1CA15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Making</a:t>
            </a:r>
            <a:r>
              <a:rPr spc="185" dirty="0"/>
              <a:t> </a:t>
            </a:r>
            <a:r>
              <a:rPr spc="40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400" y="1396713"/>
            <a:ext cx="7919720" cy="345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Tahoma"/>
                <a:cs typeface="Tahoma"/>
              </a:rPr>
              <a:t>Initial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condition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KB:</a:t>
            </a:r>
            <a:endParaRPr sz="2050">
              <a:latin typeface="Tahoma"/>
              <a:cs typeface="Tahoma"/>
            </a:endParaRPr>
          </a:p>
          <a:p>
            <a:pPr marL="833119">
              <a:lnSpc>
                <a:spcPct val="100000"/>
              </a:lnSpc>
              <a:spcBef>
                <a:spcPts val="25"/>
              </a:spcBef>
            </a:pP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1]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0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832485">
              <a:lnSpc>
                <a:spcPct val="100000"/>
              </a:lnSpc>
              <a:spcBef>
                <a:spcPts val="35"/>
              </a:spcBef>
            </a:pP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2]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75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  <a:tabLst>
                <a:tab pos="2459990" algn="l"/>
              </a:tabLst>
            </a:pPr>
            <a:r>
              <a:rPr sz="2050" spc="-145" dirty="0">
                <a:latin typeface="Tahoma"/>
                <a:cs typeface="Tahoma"/>
              </a:rPr>
              <a:t>Query</a:t>
            </a:r>
            <a:r>
              <a:rPr sz="2050" spc="-95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833119">
              <a:lnSpc>
                <a:spcPct val="100000"/>
              </a:lnSpc>
              <a:spcBef>
                <a:spcPts val="35"/>
              </a:spcBef>
            </a:pPr>
            <a:r>
              <a:rPr sz="2050" spc="-110" dirty="0">
                <a:latin typeface="Tahoma"/>
                <a:cs typeface="Tahoma"/>
              </a:rPr>
              <a:t>i.e.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wha</a:t>
            </a:r>
            <a:r>
              <a:rPr sz="2050" spc="-75" dirty="0">
                <a:latin typeface="Tahoma"/>
                <a:cs typeface="Tahoma"/>
              </a:rPr>
              <a:t>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situation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wil</a:t>
            </a:r>
            <a:r>
              <a:rPr sz="2050" spc="-40" dirty="0">
                <a:latin typeface="Tahoma"/>
                <a:cs typeface="Tahoma"/>
              </a:rPr>
              <a:t>l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229" dirty="0">
                <a:latin typeface="Tahoma"/>
                <a:cs typeface="Tahoma"/>
              </a:rPr>
              <a:t>I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holdin</a:t>
            </a:r>
            <a:r>
              <a:rPr sz="2050" spc="-130" dirty="0">
                <a:latin typeface="Tahoma"/>
                <a:cs typeface="Tahoma"/>
              </a:rPr>
              <a:t>g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gold?</a:t>
            </a:r>
            <a:endParaRPr sz="2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145" dirty="0">
                <a:latin typeface="Tahoma"/>
                <a:cs typeface="Tahoma"/>
              </a:rPr>
              <a:t>Answer: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112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833119">
              <a:lnSpc>
                <a:spcPct val="100000"/>
              </a:lnSpc>
              <a:spcBef>
                <a:spcPts val="25"/>
              </a:spcBef>
            </a:pP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go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forward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then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grab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gold</a:t>
            </a:r>
            <a:endParaRPr sz="2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latin typeface="Tahoma"/>
                <a:cs typeface="Tahoma"/>
              </a:rPr>
              <a:t>This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assumes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agent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interested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plans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starting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100" spc="33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44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endParaRPr sz="2100" baseline="-11904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only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situation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described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105" dirty="0">
                <a:latin typeface="Tahoma"/>
                <a:cs typeface="Tahoma"/>
              </a:rPr>
              <a:t>KB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2F404-2DD3-4690-9C7E-406285EE430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347F4-156A-4DD2-89DD-EFBB422B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spc="90" dirty="0"/>
              <a:t>Making</a:t>
            </a:r>
            <a:r>
              <a:rPr spc="250" dirty="0"/>
              <a:t> </a:t>
            </a:r>
            <a:r>
              <a:rPr spc="50" dirty="0"/>
              <a:t>plans:	</a:t>
            </a:r>
            <a:r>
              <a:rPr spc="355" dirty="0"/>
              <a:t>A</a:t>
            </a:r>
            <a:r>
              <a:rPr spc="235" dirty="0"/>
              <a:t> </a:t>
            </a:r>
            <a:r>
              <a:rPr spc="120" dirty="0"/>
              <a:t>better</a:t>
            </a:r>
            <a:r>
              <a:rPr spc="240" dirty="0"/>
              <a:t> </a:t>
            </a:r>
            <a:r>
              <a:rPr spc="35" dirty="0"/>
              <a:t>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3649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sz="2050" spc="-145" dirty="0">
                <a:latin typeface="Tahoma"/>
                <a:cs typeface="Tahoma"/>
              </a:rPr>
              <a:t>Represent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sz="2050" spc="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action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sequences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spc="-142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spc="-112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i="1" spc="-135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spc="-9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2050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resul</a:t>
            </a:r>
            <a:r>
              <a:rPr sz="2050" spc="-85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executing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Tahoma"/>
                <a:cs typeface="Tahoma"/>
              </a:rPr>
              <a:t>i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  <a:tabLst>
                <a:tab pos="3338829" algn="l"/>
              </a:tabLst>
            </a:pPr>
            <a:r>
              <a:rPr sz="2050" spc="-105" dirty="0">
                <a:latin typeface="Tahoma"/>
                <a:cs typeface="Tahoma"/>
              </a:rPr>
              <a:t>The</a:t>
            </a:r>
            <a:r>
              <a:rPr sz="2050" spc="-95" dirty="0">
                <a:latin typeface="Tahoma"/>
                <a:cs typeface="Tahoma"/>
              </a:rPr>
              <a:t>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quer</a:t>
            </a:r>
            <a:r>
              <a:rPr sz="2050" spc="-140" dirty="0">
                <a:latin typeface="Tahoma"/>
                <a:cs typeface="Tahoma"/>
              </a:rPr>
              <a:t>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0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)))</a:t>
            </a:r>
            <a:endParaRPr sz="2050">
              <a:latin typeface="Gill Sans MT"/>
              <a:cs typeface="Gill Sans MT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2050" spc="-170" dirty="0">
                <a:latin typeface="Tahoma"/>
                <a:cs typeface="Tahoma"/>
              </a:rPr>
              <a:t>ha</a:t>
            </a:r>
            <a:r>
              <a:rPr sz="2050" spc="-135" dirty="0">
                <a:latin typeface="Tahoma"/>
                <a:cs typeface="Tahoma"/>
              </a:rPr>
              <a:t>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229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latin typeface="Tahoma"/>
                <a:cs typeface="Tahoma"/>
              </a:rPr>
              <a:t>Definition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terms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050" spc="-6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467359">
              <a:lnSpc>
                <a:spcPct val="100000"/>
              </a:lnSpc>
              <a:spcBef>
                <a:spcPts val="25"/>
              </a:spcBef>
              <a:tabLst>
                <a:tab pos="922019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  <a:p>
            <a:pPr marL="467359">
              <a:lnSpc>
                <a:spcPct val="100000"/>
              </a:lnSpc>
              <a:spcBef>
                <a:spcPts val="35"/>
              </a:spcBef>
              <a:tabLst>
                <a:tab pos="141668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-5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5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2050">
              <a:latin typeface="Gill Sans MT"/>
              <a:cs typeface="Gill Sans MT"/>
            </a:endParaRPr>
          </a:p>
          <a:p>
            <a:pPr marL="100965" marR="17780">
              <a:lnSpc>
                <a:spcPct val="101499"/>
              </a:lnSpc>
              <a:spcBef>
                <a:spcPts val="1525"/>
              </a:spcBef>
            </a:pP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Planning</a:t>
            </a:r>
            <a:r>
              <a:rPr sz="2050" spc="1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systems</a:t>
            </a:r>
            <a:r>
              <a:rPr sz="2050" spc="9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8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special-purpose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reasoners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designed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do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this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type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inference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more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efficiently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than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general-purpose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reasoner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8404E-37E4-4BB2-B8A5-55F2837343E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3FC27-C9C3-4933-9691-CFA0C59E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318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lang="en-MY" sz="1800" b="0" i="0" u="none" strike="noStrike" baseline="0" dirty="0">
                <a:latin typeface="NimbusRomNo9L-Regu"/>
              </a:rPr>
              <a:t>Knowledge engineering: </a:t>
            </a:r>
            <a:r>
              <a:rPr lang="en-US" sz="1800" b="0" i="0" u="none" strike="noStrike" baseline="0" dirty="0">
                <a:latin typeface="NimbusRomNo9L-Regu"/>
              </a:rPr>
              <a:t>the general process of knowledge-base construction</a:t>
            </a:r>
            <a:r>
              <a:rPr lang="en-MY" dirty="0">
                <a:latin typeface="NimbusRomNo9L-Regu"/>
              </a:rPr>
              <a:t>.</a:t>
            </a:r>
          </a:p>
          <a:p>
            <a:pPr marL="101600">
              <a:lnSpc>
                <a:spcPct val="100000"/>
              </a:lnSpc>
              <a:spcBef>
                <a:spcPts val="114"/>
              </a:spcBef>
            </a:pPr>
            <a:endParaRPr lang="en-MY" sz="1800" b="0" i="0" u="none" strike="noStrike" baseline="0" dirty="0">
              <a:latin typeface="NimbusRomNo9L-Regu"/>
            </a:endParaRPr>
          </a:p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lang="en-MY" dirty="0">
                <a:latin typeface="NimbusRomNo9L-Regu"/>
              </a:rPr>
              <a:t>The steps used in the knowledge engineering process: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MY" sz="1800" b="0" i="0" u="none" strike="noStrike" baseline="0" dirty="0">
                <a:latin typeface="NimbusRomNo9L-Regu"/>
              </a:rPr>
              <a:t>Identify the questions.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MY" dirty="0">
                <a:latin typeface="NimbusRomNo9L-Regu"/>
              </a:rPr>
              <a:t>Assemble the relevant knowledge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US" sz="1800" b="0" i="0" u="none" strike="noStrike" baseline="0" dirty="0">
                <a:latin typeface="NimbusRomNo9L-ReguItal"/>
              </a:rPr>
              <a:t>Decide on a vocabulary of predicates, functions, and constants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US" sz="1800" b="0" i="0" u="none" strike="noStrike" baseline="0" dirty="0">
                <a:latin typeface="NimbusRomNo9L-ReguItal"/>
              </a:rPr>
              <a:t>Encode general knowledge about the domain</a:t>
            </a:r>
            <a:endParaRPr lang="en-US" dirty="0">
              <a:latin typeface="NimbusRomNo9L-ReguItal"/>
            </a:endParaRP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US" sz="1800" b="0" i="0" u="none" strike="noStrike" baseline="0" dirty="0">
                <a:latin typeface="NimbusRomNo9L-ReguItal"/>
              </a:rPr>
              <a:t>Encode a description of the problem instance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US" sz="1800" b="0" i="0" u="none" strike="noStrike" baseline="0" dirty="0">
                <a:latin typeface="NimbusRomNo9L-ReguItal"/>
              </a:rPr>
              <a:t>Pose queries to the inference procedure and get answers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r>
              <a:rPr lang="en-US" sz="1800" b="0" i="0" u="none" strike="noStrike" baseline="0" dirty="0">
                <a:latin typeface="NimbusRomNo9L-ReguItal"/>
              </a:rPr>
              <a:t>Debug and evaluate the knowledge base</a:t>
            </a:r>
          </a:p>
          <a:p>
            <a:pPr marL="444500" indent="-342900">
              <a:lnSpc>
                <a:spcPct val="100000"/>
              </a:lnSpc>
              <a:spcBef>
                <a:spcPts val="114"/>
              </a:spcBef>
              <a:buAutoNum type="arabicPeriod"/>
            </a:pPr>
            <a:endParaRPr lang="en-US" dirty="0">
              <a:latin typeface="NimbusRomNo9L-ReguIt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6BF4-158B-4C18-BC88-BE35DCB2E0C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87E19-7C75-44BC-80EF-3B2A48FC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1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57342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444500" indent="-342900">
              <a:spcBef>
                <a:spcPts val="114"/>
              </a:spcBef>
              <a:buAutoNum type="arabicPeriod"/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Identify the questions</a:t>
            </a:r>
            <a:endParaRPr lang="en-US" dirty="0">
              <a:solidFill>
                <a:srgbClr val="9A009A"/>
              </a:solidFill>
              <a:latin typeface="NimbusRomNo9L-ReguItal"/>
            </a:endParaRPr>
          </a:p>
          <a:p>
            <a:pPr marL="444500" indent="-342900">
              <a:spcBef>
                <a:spcPts val="114"/>
              </a:spcBef>
              <a:buAutoNum type="arabicPeriod"/>
            </a:pPr>
            <a:endParaRPr lang="en-US" sz="1800" b="0" i="0" u="none" strike="noStrike" baseline="0" dirty="0">
              <a:solidFill>
                <a:srgbClr val="9A009A"/>
              </a:solidFill>
              <a:latin typeface="NimbusRomNo9L-ReguIt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Does the circuit in Figure 8.6 actually add properly?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If all the inputs are high, what is the output of gate A2?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Questions about the circuit’s structure are also interesting.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For example, what are all the gates connected to the first input terminal?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Does the circuit contain feedback loops?</a:t>
            </a:r>
          </a:p>
          <a:p>
            <a:pPr marL="101600">
              <a:lnSpc>
                <a:spcPct val="100000"/>
              </a:lnSpc>
              <a:spcBef>
                <a:spcPts val="114"/>
              </a:spcBef>
            </a:pPr>
            <a:endParaRPr lang="en-US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1B4C3-8573-412D-91BE-8452DE5EFF6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DD85D-583E-4B6C-9055-F85B3D86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7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54316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2. Assemble the relevant knowledge</a:t>
            </a:r>
            <a:endParaRPr lang="en-US" sz="1800" b="0" i="0" u="none" strike="noStrike" baseline="0" dirty="0">
              <a:solidFill>
                <a:srgbClr val="9A009A"/>
              </a:solidFill>
              <a:latin typeface="NimbusRomNo9L-ReguIt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Circuits composed of wires and gates.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Signals flow along wires to the input terminals of 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</a:t>
            </a:r>
            <a:r>
              <a:rPr lang="en-US" sz="1800" b="0" i="0" u="none" strike="noStrike" baseline="0" dirty="0">
                <a:latin typeface="NimbusRomNo9L-Regu"/>
              </a:rPr>
              <a:t>ach gate produces a signal on the output terminal that flows along another wire.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There are four types </a:t>
            </a:r>
            <a:r>
              <a:rPr lang="en-US" sz="1800" b="0" i="0" u="none" strike="noStrike" baseline="0" dirty="0">
                <a:latin typeface="NimbusRomNo9L-Regu"/>
              </a:rPr>
              <a:t>of gates: AND, OR, and XOR gates have two input terminals, and NOT gates have one.</a:t>
            </a:r>
            <a:endParaRPr lang="en-MY" sz="1800" b="0" i="0" u="none" strike="noStrike" baseline="0" dirty="0">
              <a:latin typeface="NimbusRomNo9L-Regu"/>
            </a:endParaRPr>
          </a:p>
          <a:p>
            <a:pPr algn="l"/>
            <a:endParaRPr lang="en-US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7573A-260E-4319-A779-B77DEA98EA1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FA2AF-970B-494F-A063-3F5439CC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5154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dirty="0">
                <a:solidFill>
                  <a:srgbClr val="9A009A"/>
                </a:solidFill>
                <a:latin typeface="CMSSBX10"/>
              </a:rPr>
              <a:t>3. </a:t>
            </a: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Decide on a vocabulary</a:t>
            </a:r>
            <a:endParaRPr lang="en-US" sz="1800" b="0" i="0" u="none" strike="noStrike" baseline="0" dirty="0">
              <a:solidFill>
                <a:srgbClr val="9A009A"/>
              </a:solidFill>
              <a:latin typeface="NimbusRomNo9L-ReguIt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Each gate is represented as an object named by a constant, about which we assert that it is a gate with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1" u="none" strike="noStrike" baseline="0" dirty="0">
                <a:latin typeface="NimbusRomNo9L-ReguItal"/>
              </a:rPr>
              <a:t>Gate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X</a:t>
            </a:r>
            <a:r>
              <a:rPr lang="en-MY" sz="1800" b="0" i="0" u="none" strike="noStrike" baseline="-25000" dirty="0">
                <a:latin typeface="NimbusRomNo9L-Regu"/>
              </a:rPr>
              <a:t>1</a:t>
            </a:r>
            <a:r>
              <a:rPr lang="en-MY" sz="1800" b="0" i="0" u="none" strike="noStrike" baseline="0" dirty="0">
                <a:latin typeface="CMR10"/>
              </a:rPr>
              <a:t>)</a:t>
            </a:r>
            <a:r>
              <a:rPr lang="en-MY" dirty="0">
                <a:latin typeface="NimbusRomNo9L-Regu"/>
              </a:rPr>
              <a:t>, </a:t>
            </a:r>
            <a:r>
              <a:rPr lang="en-MY" dirty="0" err="1">
                <a:latin typeface="NimbusRomNo9L-Regu"/>
              </a:rPr>
              <a:t>eg</a:t>
            </a:r>
            <a:r>
              <a:rPr lang="en-MY" dirty="0">
                <a:latin typeface="NimbusRomNo9L-Regu"/>
              </a:rPr>
              <a:t>: </a:t>
            </a:r>
            <a:r>
              <a:rPr lang="en-MY" i="1" dirty="0">
                <a:latin typeface="NimbusRomNo9L-Regu"/>
              </a:rPr>
              <a:t>T</a:t>
            </a:r>
            <a:r>
              <a:rPr lang="en-MY" sz="1800" b="0" i="1" u="none" strike="noStrike" baseline="0" dirty="0">
                <a:latin typeface="NimbusRomNo9L-ReguItal"/>
              </a:rPr>
              <a:t>ype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X</a:t>
            </a:r>
            <a:r>
              <a:rPr lang="en-MY" sz="1800" b="0" i="0" u="none" strike="noStrike" baseline="-25000" dirty="0">
                <a:latin typeface="NimbusRomNo9L-Regu"/>
              </a:rPr>
              <a:t>1</a:t>
            </a:r>
            <a:r>
              <a:rPr lang="en-MY" sz="1800" b="0" i="0" u="none" strike="noStrike" baseline="0" dirty="0">
                <a:latin typeface="CMR10"/>
              </a:rPr>
              <a:t>)=</a:t>
            </a:r>
            <a:r>
              <a:rPr lang="en-MY" sz="1800" b="0" i="1" u="none" strike="noStrike" baseline="0" dirty="0">
                <a:latin typeface="NimbusRomNo9L-ReguItal"/>
              </a:rPr>
              <a:t>XOR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i="1" dirty="0">
                <a:latin typeface="NimbusRomNo9L-ReguItal"/>
              </a:rPr>
              <a:t>Circuit</a:t>
            </a:r>
            <a:r>
              <a:rPr lang="en-MY" dirty="0">
                <a:latin typeface="NimbusRomNo9L-ReguItal"/>
              </a:rPr>
              <a:t>(</a:t>
            </a:r>
            <a:r>
              <a:rPr lang="en-MY" i="1" dirty="0">
                <a:latin typeface="NimbusRomNo9L-ReguItal"/>
              </a:rPr>
              <a:t>C</a:t>
            </a:r>
            <a:r>
              <a:rPr lang="en-MY" baseline="-25000" dirty="0">
                <a:latin typeface="NimbusRomNo9L-ReguItal"/>
              </a:rPr>
              <a:t>1</a:t>
            </a:r>
            <a:r>
              <a:rPr lang="en-MY" dirty="0">
                <a:latin typeface="NimbusRomNo9L-ReguItal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i="1" dirty="0">
                <a:latin typeface="NimbusRomNo9L-ReguItal"/>
              </a:rPr>
              <a:t>Terminal</a:t>
            </a:r>
            <a:r>
              <a:rPr lang="en-MY" dirty="0">
                <a:latin typeface="NimbusRomNo9L-ReguItal"/>
              </a:rPr>
              <a:t>(</a:t>
            </a:r>
            <a:r>
              <a:rPr lang="en-MY" i="1" dirty="0">
                <a:latin typeface="NimbusRomNo9L-ReguItal"/>
              </a:rPr>
              <a:t>x</a:t>
            </a:r>
            <a:r>
              <a:rPr lang="en-MY" dirty="0">
                <a:latin typeface="NimbusRomNo9L-ReguItal"/>
              </a:rPr>
              <a:t>)</a:t>
            </a:r>
            <a:endParaRPr lang="en-US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935E5-B953-4B46-8114-800A25D36E8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44D00-9488-40E3-B71E-475133C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9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5154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dirty="0">
                <a:solidFill>
                  <a:srgbClr val="9A009A"/>
                </a:solidFill>
                <a:latin typeface="CMSSBX10"/>
              </a:rPr>
              <a:t>4. </a:t>
            </a: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Encode general knowledge of the domain</a:t>
            </a:r>
            <a:endParaRPr lang="en-US" sz="1800" b="0" i="0" u="none" strike="noStrike" baseline="0" dirty="0">
              <a:solidFill>
                <a:srgbClr val="9A009A"/>
              </a:solidFill>
              <a:latin typeface="NimbusRomNo9L-ReguIt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Example: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       If two terminals are connected, then they have the same signal: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MY" dirty="0"/>
              <a:t>∀ 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1</a:t>
            </a:r>
            <a:r>
              <a:rPr lang="fr-FR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MI10"/>
              </a:rPr>
              <a:t> 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2</a:t>
            </a:r>
            <a:r>
              <a:rPr lang="fr-FR" sz="1800" b="0" i="0" u="none" strike="noStrike" baseline="0" dirty="0">
                <a:latin typeface="NimbusRomNo9L-Regu"/>
              </a:rPr>
              <a:t> </a:t>
            </a:r>
            <a:r>
              <a:rPr lang="fr-FR" sz="1800" b="0" i="1" u="none" strike="noStrike" baseline="0" dirty="0">
                <a:latin typeface="NimbusRomNo9L-ReguItal"/>
              </a:rPr>
              <a:t>Terminal</a:t>
            </a:r>
            <a:r>
              <a:rPr lang="fr-FR" sz="1800" b="0" i="0" u="none" strike="noStrike" baseline="0" dirty="0">
                <a:latin typeface="CMR10"/>
              </a:rPr>
              <a:t>(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1</a:t>
            </a:r>
            <a:r>
              <a:rPr lang="fr-FR" sz="1800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fr-FR" sz="1800" b="0" i="1" u="none" strike="noStrike" baseline="0" dirty="0">
                <a:latin typeface="NimbusRomNo9L-ReguItal"/>
              </a:rPr>
              <a:t>Terminal</a:t>
            </a:r>
            <a:r>
              <a:rPr lang="fr-FR" sz="1800" b="0" i="0" u="none" strike="noStrike" baseline="0" dirty="0">
                <a:latin typeface="CMR10"/>
              </a:rPr>
              <a:t>(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2</a:t>
            </a:r>
            <a:r>
              <a:rPr lang="fr-FR" sz="1800" b="0" i="0" u="none" strike="noStrike" baseline="0" dirty="0">
                <a:latin typeface="CMR10"/>
              </a:rPr>
              <a:t>)</a:t>
            </a:r>
            <a:r>
              <a:rPr lang="en-MY" dirty="0"/>
              <a:t> ∧ </a:t>
            </a:r>
            <a:r>
              <a:rPr lang="fr-FR" sz="1800" b="0" i="1" u="none" strike="noStrike" baseline="0" dirty="0" err="1">
                <a:latin typeface="NimbusRomNo9L-ReguItal"/>
              </a:rPr>
              <a:t>Connected</a:t>
            </a:r>
            <a:r>
              <a:rPr lang="fr-FR" sz="1800" b="0" i="0" u="none" strike="noStrike" baseline="0" dirty="0">
                <a:latin typeface="CMR10"/>
              </a:rPr>
              <a:t>(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1</a:t>
            </a:r>
            <a:r>
              <a:rPr lang="fr-FR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MI10"/>
              </a:rPr>
              <a:t> </a:t>
            </a:r>
            <a:r>
              <a:rPr lang="fr-FR" sz="1800" b="0" i="1" u="none" strike="noStrike" baseline="0" dirty="0">
                <a:latin typeface="NimbusRomNo9L-ReguItal"/>
              </a:rPr>
              <a:t>t</a:t>
            </a:r>
            <a:r>
              <a:rPr lang="fr-FR" sz="1800" b="0" i="0" u="none" strike="noStrike" baseline="-25000" dirty="0">
                <a:latin typeface="NimbusRomNo9L-Regu"/>
              </a:rPr>
              <a:t>2</a:t>
            </a:r>
            <a:r>
              <a:rPr lang="fr-FR" sz="1800" b="0" i="0" u="none" strike="noStrike" baseline="0" dirty="0">
                <a:latin typeface="CMR10"/>
              </a:rPr>
              <a:t>) </a:t>
            </a:r>
            <a:r>
              <a:rPr lang="en-MY" dirty="0"/>
              <a:t>⇒</a:t>
            </a:r>
            <a:endParaRPr lang="fr-FR" sz="1800" b="0" i="0" u="none" strike="noStrike" baseline="0" dirty="0">
              <a:latin typeface="CMSY10"/>
            </a:endParaRPr>
          </a:p>
          <a:p>
            <a:pPr algn="l"/>
            <a:r>
              <a:rPr lang="en-MY" sz="1800" b="0" i="1" u="none" strike="noStrike" baseline="0" dirty="0">
                <a:latin typeface="NimbusRomNo9L-ReguItal"/>
              </a:rPr>
              <a:t>Signal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t</a:t>
            </a:r>
            <a:r>
              <a:rPr lang="en-MY" sz="1800" b="0" i="0" u="none" strike="noStrike" baseline="-25000" dirty="0">
                <a:latin typeface="NimbusRomNo9L-Regu"/>
              </a:rPr>
              <a:t>1</a:t>
            </a:r>
            <a:r>
              <a:rPr lang="en-MY" sz="1800" b="0" i="0" u="none" strike="noStrike" baseline="0" dirty="0">
                <a:latin typeface="CMR10"/>
              </a:rPr>
              <a:t>)=</a:t>
            </a:r>
            <a:r>
              <a:rPr lang="en-MY" sz="1800" b="0" i="1" u="none" strike="noStrike" baseline="0" dirty="0">
                <a:latin typeface="NimbusRomNo9L-ReguItal"/>
              </a:rPr>
              <a:t>Signal</a:t>
            </a:r>
            <a:r>
              <a:rPr lang="en-MY" sz="1800" b="0" i="0" u="none" strike="noStrike" baseline="0" dirty="0">
                <a:latin typeface="CMR10"/>
              </a:rPr>
              <a:t>(</a:t>
            </a:r>
            <a:r>
              <a:rPr lang="en-MY" sz="1800" b="0" i="1" u="none" strike="noStrike" baseline="0" dirty="0">
                <a:latin typeface="NimbusRomNo9L-ReguItal"/>
              </a:rPr>
              <a:t>t</a:t>
            </a:r>
            <a:r>
              <a:rPr lang="en-MY" sz="1800" b="0" i="0" u="none" strike="noStrike" baseline="-25000" dirty="0">
                <a:latin typeface="NimbusRomNo9L-Regu"/>
              </a:rPr>
              <a:t>2</a:t>
            </a:r>
            <a:r>
              <a:rPr lang="en-MY" sz="1800" b="0" i="0" u="none" strike="noStrike" baseline="0" dirty="0">
                <a:latin typeface="CMR10"/>
              </a:rPr>
              <a:t>)</a:t>
            </a:r>
            <a:endParaRPr lang="en-US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8CB0B-6D21-4520-95B4-F8DE17E0C60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1AA3F-3704-466F-B827-CD5CABF2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7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43492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dirty="0">
                <a:solidFill>
                  <a:srgbClr val="9A009A"/>
                </a:solidFill>
                <a:latin typeface="CMSSBX10"/>
              </a:rPr>
              <a:t>5. </a:t>
            </a: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Encode the speci</a:t>
            </a:r>
            <a:r>
              <a:rPr lang="en-US" dirty="0">
                <a:solidFill>
                  <a:srgbClr val="9A009A"/>
                </a:solidFill>
                <a:latin typeface="CMSSBX10"/>
              </a:rPr>
              <a:t>fi</a:t>
            </a: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c problem instance</a:t>
            </a:r>
          </a:p>
          <a:p>
            <a:pPr marL="3873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Categorize the circuit and its component gates &amp; show the connections:</a:t>
            </a:r>
          </a:p>
          <a:p>
            <a:pPr marL="101600">
              <a:spcBef>
                <a:spcPts val="114"/>
              </a:spcBef>
            </a:pPr>
            <a:r>
              <a:rPr lang="en-US" sz="1800" b="0" i="1" u="none" strike="noStrike" baseline="0" dirty="0">
                <a:latin typeface="NimbusRomNo9L-ReguItal"/>
              </a:rPr>
              <a:t>Connected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Out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,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-2500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CMMI10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In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,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-25000" dirty="0">
                <a:latin typeface="NimbusRomNo9L-Regu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)) </a:t>
            </a:r>
            <a:r>
              <a:rPr lang="en-US" sz="1800" b="0" i="1" u="none" strike="noStrike" baseline="0" dirty="0">
                <a:latin typeface="NimbusRomNo9L-ReguItal"/>
              </a:rPr>
              <a:t>Connected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NimbusRomNo9L-ReguItal"/>
              </a:rPr>
              <a:t>In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,</a:t>
            </a:r>
            <a:r>
              <a:rPr lang="en-US" sz="1800" b="0" i="1" u="none" strike="noStrike" baseline="0" dirty="0">
                <a:latin typeface="NimbusRomNo9L-ReguItal"/>
              </a:rPr>
              <a:t>C</a:t>
            </a:r>
            <a:r>
              <a:rPr lang="en-US" sz="1800" b="0" i="0" u="none" strike="noStrike" baseline="-2500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1" u="none" strike="noStrike" baseline="0" dirty="0">
                <a:latin typeface="NimbusRomNo9L-ReguItal"/>
              </a:rPr>
              <a:t>In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MI10"/>
              </a:rPr>
              <a:t>,</a:t>
            </a:r>
            <a:r>
              <a:rPr lang="en-US" sz="1800" b="0" i="1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-25000" dirty="0">
                <a:latin typeface="NimbusRomNo9L-Regu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))</a:t>
            </a:r>
            <a:endParaRPr lang="en-US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A471A-5603-4AAC-B50A-E3740241547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B63A4-4805-40BE-ACAD-97842833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4626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6. </a:t>
            </a:r>
            <a:r>
              <a:rPr lang="en-US" sz="1800" b="0" i="0" u="none" strike="noStrike" baseline="0" dirty="0">
                <a:solidFill>
                  <a:srgbClr val="9A009A"/>
                </a:solidFill>
                <a:latin typeface="CMSSBX10"/>
              </a:rPr>
              <a:t>Pose queries to the inference procedure</a:t>
            </a:r>
          </a:p>
          <a:p>
            <a:pPr marL="3873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What are the possible sets of values of all the terminals for the adder circuit?</a:t>
            </a:r>
          </a:p>
          <a:p>
            <a:pPr marL="3873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final query will return a complete input–output table for the device, which can be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ADE47-A918-460B-AA8B-3D83B644F25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8388A-1F18-4CCC-AF7E-F3D133B8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406015" algn="l"/>
              </a:tabLst>
            </a:pPr>
            <a:r>
              <a:rPr lang="en-US" spc="90" dirty="0"/>
              <a:t>Knowledge Engineering in FOL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41392" y="1410429"/>
            <a:ext cx="7894955" cy="48776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Ital"/>
              </a:rPr>
              <a:t>Applications in the e</a:t>
            </a:r>
            <a:r>
              <a:rPr lang="en-US" dirty="0">
                <a:latin typeface="NimbusRomNo9L-ReguItal"/>
              </a:rPr>
              <a:t>lectronic circuits domain</a:t>
            </a: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endParaRPr lang="en-US" dirty="0">
              <a:latin typeface="NimbusRomNo9L-ReguItal"/>
            </a:endParaRPr>
          </a:p>
          <a:p>
            <a:pPr marL="101600">
              <a:spcBef>
                <a:spcPts val="114"/>
              </a:spcBef>
            </a:pPr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7. Debug the knowledge 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We can perturb the knowledge base in various ways to see what kinds of erroneous behaviors </a:t>
            </a:r>
            <a:r>
              <a:rPr lang="en-MY" sz="1800" b="0" i="0" u="none" strike="noStrike" baseline="0" dirty="0">
                <a:latin typeface="NimbusRomNo9L-Regu"/>
              </a:rPr>
              <a:t>emerge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Example if no assertion 1 ≠ 0 </a:t>
            </a:r>
            <a:endParaRPr lang="en-MY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5482287" cy="2450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33B55-4C1A-4396-BAC8-F4FE95AA47B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93CB5-9670-4884-B79F-9C988F9E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First-order</a:t>
            </a:r>
            <a:r>
              <a:rPr spc="254" dirty="0"/>
              <a:t> </a:t>
            </a:r>
            <a:r>
              <a:rPr spc="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5" y="1396713"/>
            <a:ext cx="7793355" cy="3368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5" dirty="0">
                <a:latin typeface="Tahoma"/>
                <a:cs typeface="Tahoma"/>
              </a:rPr>
              <a:t>Whereas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propositional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assumes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contains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facts</a:t>
            </a:r>
            <a:r>
              <a:rPr sz="2050" spc="15" dirty="0">
                <a:latin typeface="Tahoma"/>
                <a:cs typeface="Tahoma"/>
              </a:rPr>
              <a:t>,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105" dirty="0">
                <a:latin typeface="Tahoma"/>
                <a:cs typeface="Tahoma"/>
              </a:rPr>
              <a:t>first-order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logic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(like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natural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language)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assumes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world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contains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ahoma"/>
              <a:cs typeface="Tahoma"/>
            </a:endParaRPr>
          </a:p>
          <a:p>
            <a:pPr marL="329565" marR="5715" indent="-195580">
              <a:lnSpc>
                <a:spcPct val="101000"/>
              </a:lnSpc>
              <a:buClr>
                <a:srgbClr val="000000"/>
              </a:buClr>
              <a:buFont typeface="Cambria"/>
              <a:buChar char="•"/>
              <a:tabLst>
                <a:tab pos="330200" algn="l"/>
                <a:tab pos="1336040" algn="l"/>
              </a:tabLst>
            </a:pP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Objects</a:t>
            </a:r>
            <a:r>
              <a:rPr sz="2050" spc="-110" dirty="0">
                <a:latin typeface="Tahoma"/>
                <a:cs typeface="Tahoma"/>
              </a:rPr>
              <a:t>:	</a:t>
            </a:r>
            <a:r>
              <a:rPr sz="2050" spc="-130" dirty="0">
                <a:latin typeface="Tahoma"/>
                <a:cs typeface="Tahoma"/>
              </a:rPr>
              <a:t>people,</a:t>
            </a:r>
            <a:r>
              <a:rPr sz="2050" spc="27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houses,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numbers,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theories,</a:t>
            </a:r>
            <a:r>
              <a:rPr sz="2050" spc="28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Ronald</a:t>
            </a:r>
            <a:r>
              <a:rPr sz="2050" spc="254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McDonald,</a:t>
            </a:r>
            <a:r>
              <a:rPr sz="2050" spc="30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colors,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basebal</a:t>
            </a:r>
            <a:r>
              <a:rPr sz="2050" spc="-65" dirty="0">
                <a:latin typeface="Tahoma"/>
                <a:cs typeface="Tahoma"/>
              </a:rPr>
              <a:t>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games,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rs</a:t>
            </a:r>
            <a:r>
              <a:rPr sz="2050" spc="-90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centuries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329565" indent="-19558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Font typeface="Cambria"/>
              <a:buChar char="•"/>
              <a:tabLst>
                <a:tab pos="330200" algn="l"/>
              </a:tabLst>
            </a:pP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Relations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red,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round,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bogus,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prime,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multistoried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latin typeface="Bookman Old Style"/>
                <a:cs typeface="Bookman Old Style"/>
              </a:rPr>
              <a:t>.</a:t>
            </a:r>
            <a:r>
              <a:rPr sz="2050" spc="-75" dirty="0">
                <a:latin typeface="Tahoma"/>
                <a:cs typeface="Tahoma"/>
              </a:rPr>
              <a:t>,</a:t>
            </a:r>
            <a:endParaRPr sz="2050">
              <a:latin typeface="Tahoma"/>
              <a:cs typeface="Tahoma"/>
            </a:endParaRPr>
          </a:p>
          <a:p>
            <a:pPr marL="329565" marR="8255">
              <a:lnSpc>
                <a:spcPct val="101000"/>
              </a:lnSpc>
              <a:spcBef>
                <a:spcPts val="10"/>
              </a:spcBef>
            </a:pPr>
            <a:r>
              <a:rPr sz="2050" spc="-125" dirty="0">
                <a:latin typeface="Tahoma"/>
                <a:cs typeface="Tahoma"/>
              </a:rPr>
              <a:t>brother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bigger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than,</a:t>
            </a:r>
            <a:r>
              <a:rPr sz="2050" spc="16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inside,</a:t>
            </a:r>
            <a:r>
              <a:rPr sz="2050" spc="18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part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1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color,</a:t>
            </a:r>
            <a:r>
              <a:rPr sz="2050" spc="13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occurred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after,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owns,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comes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25" dirty="0">
                <a:latin typeface="Tahoma"/>
                <a:cs typeface="Tahoma"/>
              </a:rPr>
              <a:t>e</a:t>
            </a:r>
            <a:r>
              <a:rPr sz="2050" spc="-140" dirty="0">
                <a:latin typeface="Tahoma"/>
                <a:cs typeface="Tahoma"/>
              </a:rPr>
              <a:t>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65" dirty="0">
                <a:latin typeface="Tahoma"/>
                <a:cs typeface="Tahoma"/>
              </a:rPr>
              <a:t>een,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329565" indent="-19558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Cambria"/>
              <a:buChar char="•"/>
              <a:tabLst>
                <a:tab pos="330200" algn="l"/>
              </a:tabLst>
            </a:pPr>
            <a:r>
              <a:rPr sz="2050" spc="-110" dirty="0">
                <a:solidFill>
                  <a:srgbClr val="00007E"/>
                </a:solidFill>
                <a:latin typeface="Tahoma"/>
                <a:cs typeface="Tahoma"/>
              </a:rPr>
              <a:t>Functions</a:t>
            </a:r>
            <a:r>
              <a:rPr sz="2050" spc="-110" dirty="0">
                <a:latin typeface="Tahoma"/>
                <a:cs typeface="Tahoma"/>
              </a:rPr>
              <a:t>:</a:t>
            </a:r>
            <a:r>
              <a:rPr sz="2050" spc="35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father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friend,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third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inning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of,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more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than,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end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endParaRPr sz="205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40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F7A5A-1970-4674-B590-566A3138B1E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144A9-E76A-40B9-A915-879D955A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3664"/>
            <a:ext cx="7042150" cy="50276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First-order logic:</a:t>
            </a: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dirty="0">
                <a:latin typeface="Tahoma"/>
                <a:cs typeface="Tahoma"/>
              </a:rPr>
              <a:t>objects and relations are semantic primitives</a:t>
            </a: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dirty="0">
                <a:latin typeface="Tahoma"/>
                <a:cs typeface="Tahoma"/>
              </a:rPr>
              <a:t>syntax: constants, functions, predicates, equality, quantifiers</a:t>
            </a:r>
          </a:p>
          <a:p>
            <a:pPr marL="12700" marR="672465" indent="-635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Increased expressive power: sufficient to define wumpus world  </a:t>
            </a:r>
            <a:endParaRPr lang="en-US" sz="2050" dirty="0">
              <a:latin typeface="Tahoma"/>
              <a:cs typeface="Tahoma"/>
            </a:endParaRPr>
          </a:p>
          <a:p>
            <a:pPr marL="12700" marR="672465" indent="-635">
              <a:lnSpc>
                <a:spcPct val="163400"/>
              </a:lnSpc>
            </a:pPr>
            <a:r>
              <a:rPr sz="2050" dirty="0">
                <a:latin typeface="Tahoma"/>
                <a:cs typeface="Tahoma"/>
              </a:rPr>
              <a:t>Situation calculus:</a:t>
            </a: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dirty="0">
                <a:latin typeface="Tahoma"/>
                <a:cs typeface="Tahoma"/>
              </a:rPr>
              <a:t>conventions for describing actions and change in FOL</a:t>
            </a: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dirty="0">
                <a:latin typeface="Tahoma"/>
                <a:cs typeface="Tahoma"/>
              </a:rPr>
              <a:t>can formulate planning as inference on a situation calculus KB</a:t>
            </a:r>
            <a:endParaRPr lang="en-US" sz="205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  <a:tabLst>
                <a:tab pos="584200" algn="l"/>
              </a:tabLst>
            </a:pPr>
            <a:endParaRPr lang="en-MY" sz="2050" dirty="0">
              <a:latin typeface="Tahoma"/>
              <a:cs typeface="Tahoma"/>
            </a:endParaRPr>
          </a:p>
          <a:p>
            <a:pPr algn="l"/>
            <a:r>
              <a:rPr lang="en-US" sz="2050" dirty="0">
                <a:latin typeface="Tahoma"/>
                <a:cs typeface="Tahoma"/>
              </a:rPr>
              <a:t>Developing a KB in FOL requires a careful process of analyzing the domain, choosing a vocabulary, and encoding the axioms required to support the  </a:t>
            </a:r>
            <a:r>
              <a:rPr lang="en-MY" sz="2050" dirty="0">
                <a:latin typeface="Tahoma"/>
                <a:cs typeface="Tahoma"/>
              </a:rPr>
              <a:t>desired inferences.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75CF-BE48-495A-BEA2-AA2255EDD44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819-79F0-4976-B733-270E89DF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Logics</a:t>
            </a:r>
            <a:r>
              <a:rPr spc="204" dirty="0"/>
              <a:t> </a:t>
            </a:r>
            <a:r>
              <a:rPr spc="30" dirty="0"/>
              <a:t>in</a:t>
            </a:r>
            <a:r>
              <a:rPr spc="245" dirty="0"/>
              <a:t> </a:t>
            </a:r>
            <a:r>
              <a:rPr spc="45" dirty="0"/>
              <a:t>general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2400" cy="248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65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050" spc="-14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210"/>
                        </a:lnSpc>
                      </a:pPr>
                      <a:r>
                        <a:rPr sz="2050" spc="-8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Ontological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114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050" spc="-9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Epistemological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114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Commitment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05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05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21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210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050" spc="-125" dirty="0">
                          <a:latin typeface="Tahoma"/>
                          <a:cs typeface="Tahoma"/>
                        </a:rPr>
                        <a:t>Temporal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facts,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relations,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25" dirty="0">
                          <a:latin typeface="Tahoma"/>
                          <a:cs typeface="Tahoma"/>
                        </a:rPr>
                        <a:t>times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true/false/unknown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76200">
                        <a:lnSpc>
                          <a:spcPts val="2185"/>
                        </a:lnSpc>
                      </a:pPr>
                      <a:r>
                        <a:rPr sz="205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30" dirty="0">
                          <a:latin typeface="Tahoma"/>
                          <a:cs typeface="Tahoma"/>
                        </a:rPr>
                        <a:t>theory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18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185"/>
                        </a:lnSpc>
                      </a:pPr>
                      <a:r>
                        <a:rPr sz="2050" spc="-5" dirty="0">
                          <a:latin typeface="Tahoma"/>
                          <a:cs typeface="Tahoma"/>
                        </a:rPr>
                        <a:t>degre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5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5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4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elief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76200">
                        <a:lnSpc>
                          <a:spcPts val="2175"/>
                        </a:lnSpc>
                      </a:pPr>
                      <a:r>
                        <a:rPr sz="205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05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95" dirty="0">
                          <a:latin typeface="Tahoma"/>
                          <a:cs typeface="Tahoma"/>
                        </a:rPr>
                        <a:t>logic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75"/>
                        </a:lnSpc>
                      </a:pPr>
                      <a:r>
                        <a:rPr sz="2050" spc="-100" dirty="0">
                          <a:latin typeface="Tahoma"/>
                          <a:cs typeface="Tahoma"/>
                        </a:rPr>
                        <a:t>facts</a:t>
                      </a:r>
                      <a:r>
                        <a:rPr sz="205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15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20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75" dirty="0">
                          <a:latin typeface="Tahoma"/>
                          <a:cs typeface="Tahoma"/>
                        </a:rPr>
                        <a:t>degree</a:t>
                      </a:r>
                      <a:r>
                        <a:rPr sz="205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80" dirty="0">
                          <a:latin typeface="Tahoma"/>
                          <a:cs typeface="Tahoma"/>
                        </a:rPr>
                        <a:t>truth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kn</a:t>
                      </a:r>
                      <a:r>
                        <a:rPr sz="2050" spc="-5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n 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interva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5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0" dirty="0">
                          <a:latin typeface="Tahoma"/>
                          <a:cs typeface="Tahoma"/>
                        </a:rPr>
                        <a:t>value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1149E5-9F14-4900-A45D-135578AC035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2C987-48DC-4271-8362-C321C576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Syntax</a:t>
            </a:r>
            <a:r>
              <a:rPr spc="240" dirty="0"/>
              <a:t> </a:t>
            </a:r>
            <a:r>
              <a:rPr spc="105" dirty="0"/>
              <a:t>of</a:t>
            </a:r>
            <a:r>
              <a:rPr spc="265" dirty="0"/>
              <a:t> </a:t>
            </a:r>
            <a:r>
              <a:rPr spc="95" dirty="0"/>
              <a:t>FOL:</a:t>
            </a:r>
            <a:r>
              <a:rPr spc="260" dirty="0"/>
              <a:t> </a:t>
            </a:r>
            <a:r>
              <a:rPr spc="75" dirty="0"/>
              <a:t>Basic</a:t>
            </a:r>
            <a:r>
              <a:rPr spc="240" dirty="0"/>
              <a:t> </a:t>
            </a:r>
            <a:r>
              <a:rPr spc="5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1436337"/>
            <a:ext cx="1236980" cy="22377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spc="-110" dirty="0">
                <a:latin typeface="Tahoma"/>
                <a:cs typeface="Tahoma"/>
              </a:rPr>
              <a:t>Constants 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Predicates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Functions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Variables 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Connectives  </a:t>
            </a:r>
            <a:r>
              <a:rPr sz="2050" spc="-80" dirty="0">
                <a:latin typeface="Tahoma"/>
                <a:cs typeface="Tahoma"/>
              </a:rPr>
              <a:t>Equality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Quantifiers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957" y="1436337"/>
            <a:ext cx="2769235" cy="2237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UC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 marR="312420">
              <a:lnSpc>
                <a:spcPct val="101000"/>
              </a:lnSpc>
              <a:spcBef>
                <a:spcPts val="10"/>
              </a:spcBef>
            </a:pP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tLe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27660" algn="l"/>
                <a:tab pos="643255" algn="l"/>
                <a:tab pos="1029969" algn="l"/>
                <a:tab pos="1651635" algn="l"/>
              </a:tabLst>
            </a:pP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	∨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13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09A6A-CA7D-4B04-804E-61CA34A5505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96B8D-3B3D-4F75-9DBC-0715E7A0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50" dirty="0"/>
              <a:t>Atomic</a:t>
            </a:r>
            <a:r>
              <a:rPr spc="215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700" y="1411952"/>
            <a:ext cx="8457565" cy="24453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1906270" algn="l"/>
                <a:tab pos="2248535" algn="l"/>
              </a:tabLst>
            </a:pPr>
            <a:r>
              <a:rPr sz="2050" spc="15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tomi</a:t>
            </a:r>
            <a:r>
              <a:rPr sz="2050" spc="-80" dirty="0">
                <a:latin typeface="Tahoma"/>
                <a:cs typeface="Tahoma"/>
              </a:rPr>
              <a:t>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edicat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3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2250440">
              <a:lnSpc>
                <a:spcPct val="100000"/>
              </a:lnSpc>
              <a:spcBef>
                <a:spcPts val="35"/>
              </a:spcBef>
            </a:pP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30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endParaRPr sz="2100" baseline="-11904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Gill Sans MT"/>
              <a:cs typeface="Gill Sans MT"/>
            </a:endParaRPr>
          </a:p>
          <a:p>
            <a:pPr marL="1218565">
              <a:lnSpc>
                <a:spcPct val="100000"/>
              </a:lnSpc>
              <a:tabLst>
                <a:tab pos="1906905" algn="l"/>
                <a:tab pos="2249170" algn="l"/>
              </a:tabLst>
            </a:pPr>
            <a:r>
              <a:rPr sz="2050" spc="-40" dirty="0">
                <a:latin typeface="Tahoma"/>
                <a:cs typeface="Tahoma"/>
              </a:rPr>
              <a:t>T</a:t>
            </a:r>
            <a:r>
              <a:rPr sz="2050" spc="-160" dirty="0">
                <a:latin typeface="Tahoma"/>
                <a:cs typeface="Tahoma"/>
              </a:rPr>
              <a:t>erm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0" i="1" spc="50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unctio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0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2250440">
              <a:lnSpc>
                <a:spcPct val="100000"/>
              </a:lnSpc>
              <a:spcBef>
                <a:spcPts val="25"/>
              </a:spcBef>
            </a:pP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constant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670"/>
              </a:spcBef>
              <a:tabLst>
                <a:tab pos="690245" algn="l"/>
              </a:tabLst>
            </a:pPr>
            <a:r>
              <a:rPr sz="2050" spc="-80" dirty="0">
                <a:latin typeface="Tahoma"/>
                <a:cs typeface="Tahoma"/>
              </a:rPr>
              <a:t>E.g.,	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RichardT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heLionheart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690880">
              <a:lnSpc>
                <a:spcPct val="100000"/>
              </a:lnSpc>
              <a:spcBef>
                <a:spcPts val="25"/>
              </a:spcBef>
            </a:pPr>
            <a:r>
              <a:rPr sz="2050" b="0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sz="2050" spc="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sz="2050" spc="4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)))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280F5-9617-44D0-B5C0-B9B7040E2F3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994FC-4152-4A49-BF1D-98361315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0" dirty="0"/>
              <a:t>Complex</a:t>
            </a:r>
            <a:r>
              <a:rPr spc="265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96713"/>
            <a:ext cx="7821295" cy="1963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latin typeface="Tahoma"/>
                <a:cs typeface="Tahoma"/>
              </a:rPr>
              <a:t>Complex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made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atomic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connectives</a:t>
            </a:r>
            <a:endParaRPr sz="2050">
              <a:latin typeface="Tahoma"/>
              <a:cs typeface="Tahoma"/>
            </a:endParaRPr>
          </a:p>
          <a:p>
            <a:pPr marL="393065">
              <a:lnSpc>
                <a:spcPct val="100000"/>
              </a:lnSpc>
              <a:spcBef>
                <a:spcPts val="1560"/>
              </a:spcBef>
              <a:tabLst>
                <a:tab pos="1087120" algn="l"/>
                <a:tab pos="2248535" algn="l"/>
                <a:tab pos="3408679" algn="l"/>
                <a:tab pos="3794125" algn="l"/>
                <a:tab pos="4187190" algn="l"/>
                <a:tab pos="4803140" algn="l"/>
                <a:tab pos="5202555" algn="l"/>
                <a:tab pos="5610860" algn="l"/>
              </a:tabLst>
            </a:pPr>
            <a:r>
              <a:rPr sz="2050" spc="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S,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52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179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3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52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100" spc="165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3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52" baseline="-11904" dirty="0">
                <a:solidFill>
                  <a:srgbClr val="990099"/>
                </a:solidFill>
                <a:latin typeface="Gill Sans MT"/>
                <a:cs typeface="Gill Sans MT"/>
              </a:rPr>
              <a:t>1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37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52" baseline="-11904" dirty="0">
                <a:solidFill>
                  <a:srgbClr val="990099"/>
                </a:solidFill>
                <a:latin typeface="Gill Sans MT"/>
                <a:cs typeface="Gill Sans MT"/>
              </a:rPr>
              <a:t>1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52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endParaRPr sz="2100" baseline="-11904">
              <a:latin typeface="Gill Sans MT"/>
              <a:cs typeface="Gill Sans MT"/>
            </a:endParaRPr>
          </a:p>
          <a:p>
            <a:pPr marL="152400">
              <a:lnSpc>
                <a:spcPct val="100000"/>
              </a:lnSpc>
              <a:spcBef>
                <a:spcPts val="1310"/>
              </a:spcBef>
              <a:tabLst>
                <a:tab pos="711200" algn="l"/>
                <a:tab pos="4102735" algn="l"/>
                <a:tab pos="4495800" algn="l"/>
              </a:tabLst>
            </a:pPr>
            <a:r>
              <a:rPr sz="2050" spc="-80" dirty="0">
                <a:latin typeface="Tahoma"/>
                <a:cs typeface="Tahoma"/>
              </a:rPr>
              <a:t>E.g.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711200">
              <a:lnSpc>
                <a:spcPct val="100000"/>
              </a:lnSpc>
              <a:spcBef>
                <a:spcPts val="35"/>
              </a:spcBef>
            </a:pPr>
            <a:r>
              <a:rPr sz="2050" b="0" i="1" spc="33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≤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2)</a:t>
            </a:r>
            <a:endParaRPr sz="2050">
              <a:latin typeface="Gill Sans MT"/>
              <a:cs typeface="Gill Sans MT"/>
            </a:endParaRPr>
          </a:p>
          <a:p>
            <a:pPr marL="711200">
              <a:lnSpc>
                <a:spcPct val="100000"/>
              </a:lnSpc>
              <a:spcBef>
                <a:spcPts val="35"/>
              </a:spcBef>
            </a:pPr>
            <a:r>
              <a:rPr sz="2050" b="0" i="1" spc="33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33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sz="2050" spc="-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2)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B709C-A5E3-44A3-A1B1-007839F8648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E08D2-E24A-4396-A4A4-CAADBC4F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Truth</a:t>
            </a:r>
            <a:r>
              <a:rPr spc="265" dirty="0"/>
              <a:t> </a:t>
            </a:r>
            <a:r>
              <a:rPr spc="30" dirty="0"/>
              <a:t>in</a:t>
            </a:r>
            <a:r>
              <a:rPr spc="250" dirty="0"/>
              <a:t> </a:t>
            </a:r>
            <a:r>
              <a:rPr spc="70" dirty="0"/>
              <a:t>first-order</a:t>
            </a:r>
            <a:r>
              <a:rPr spc="220" dirty="0"/>
              <a:t> </a:t>
            </a:r>
            <a:r>
              <a:rPr spc="8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93" y="1396713"/>
            <a:ext cx="7689215" cy="345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latin typeface="Tahoma"/>
                <a:cs typeface="Tahoma"/>
              </a:rPr>
              <a:t>Sentences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respect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model</a:t>
            </a:r>
            <a:r>
              <a:rPr sz="2050" spc="2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interpretation</a:t>
            </a:r>
            <a:endParaRPr sz="2050">
              <a:latin typeface="Tahoma"/>
              <a:cs typeface="Tahoma"/>
            </a:endParaRPr>
          </a:p>
          <a:p>
            <a:pPr marL="50800" marR="17780">
              <a:lnSpc>
                <a:spcPct val="163400"/>
              </a:lnSpc>
            </a:pPr>
            <a:r>
              <a:rPr sz="2050" spc="-75" dirty="0">
                <a:latin typeface="Tahoma"/>
                <a:cs typeface="Tahoma"/>
              </a:rPr>
              <a:t>Model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contains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470" dirty="0">
                <a:latin typeface="Cambria"/>
                <a:cs typeface="Cambria"/>
              </a:rPr>
              <a:t>≥</a:t>
            </a:r>
            <a:r>
              <a:rPr sz="2050" spc="130" dirty="0">
                <a:latin typeface="Cambria"/>
                <a:cs typeface="Cambria"/>
              </a:rPr>
              <a:t> </a:t>
            </a:r>
            <a:r>
              <a:rPr sz="2050" spc="-80" dirty="0">
                <a:latin typeface="Gill Sans MT"/>
                <a:cs typeface="Gill Sans MT"/>
              </a:rPr>
              <a:t>1</a:t>
            </a:r>
            <a:r>
              <a:rPr sz="2050" spc="80" dirty="0">
                <a:latin typeface="Gill Sans MT"/>
                <a:cs typeface="Gill Sans MT"/>
              </a:rPr>
              <a:t> </a:t>
            </a:r>
            <a:r>
              <a:rPr sz="2050" spc="-114" dirty="0">
                <a:latin typeface="Tahoma"/>
                <a:cs typeface="Tahoma"/>
              </a:rPr>
              <a:t>objects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(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domain</a:t>
            </a:r>
            <a:r>
              <a:rPr sz="2050" spc="2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00007E"/>
                </a:solidFill>
                <a:latin typeface="Tahoma"/>
                <a:cs typeface="Tahoma"/>
              </a:rPr>
              <a:t>elements</a:t>
            </a:r>
            <a:r>
              <a:rPr sz="2050" spc="-135" dirty="0"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relations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among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them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Interpretation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specifies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referents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endParaRPr sz="2050">
              <a:latin typeface="Tahoma"/>
              <a:cs typeface="Tahoma"/>
            </a:endParaRPr>
          </a:p>
          <a:p>
            <a:pPr marL="416559" marR="4156075">
              <a:lnSpc>
                <a:spcPts val="2500"/>
              </a:lnSpc>
              <a:spcBef>
                <a:spcPts val="75"/>
              </a:spcBef>
            </a:pP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constant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80" dirty="0">
                <a:latin typeface="Cambria"/>
                <a:cs typeface="Cambria"/>
              </a:rPr>
              <a:t> </a:t>
            </a: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predicate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90" dirty="0">
                <a:latin typeface="Cambria"/>
                <a:cs typeface="Cambri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050">
              <a:latin typeface="Tahoma"/>
              <a:cs typeface="Tahoma"/>
            </a:endParaRPr>
          </a:p>
          <a:p>
            <a:pPr marL="416559">
              <a:lnSpc>
                <a:spcPts val="2400"/>
              </a:lnSpc>
            </a:pP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function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80" dirty="0">
                <a:latin typeface="Cambria"/>
                <a:cs typeface="Cambri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sz="2050" spc="4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050">
              <a:latin typeface="Tahoma"/>
              <a:cs typeface="Tahoma"/>
            </a:endParaRPr>
          </a:p>
          <a:p>
            <a:pPr marL="50800" marR="1661160">
              <a:lnSpc>
                <a:spcPct val="101000"/>
              </a:lnSpc>
              <a:spcBef>
                <a:spcPts val="1535"/>
              </a:spcBef>
            </a:pPr>
            <a:r>
              <a:rPr sz="2050" spc="-45" dirty="0">
                <a:latin typeface="Tahoma"/>
                <a:cs typeface="Tahoma"/>
              </a:rPr>
              <a:t>An </a:t>
            </a:r>
            <a:r>
              <a:rPr sz="2050" spc="-95" dirty="0">
                <a:latin typeface="Tahoma"/>
                <a:cs typeface="Tahoma"/>
              </a:rPr>
              <a:t>atomic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sentence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edicat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3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true  </a:t>
            </a:r>
            <a:r>
              <a:rPr sz="2050" spc="-70" dirty="0">
                <a:latin typeface="Tahoma"/>
                <a:cs typeface="Tahoma"/>
              </a:rPr>
              <a:t>iff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referred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spc="-7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100" i="1" spc="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2100" baseline="-11904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Tahoma"/>
                <a:cs typeface="Tahoma"/>
              </a:rPr>
              <a:t>relatio</a:t>
            </a:r>
            <a:r>
              <a:rPr sz="2050" spc="-125" dirty="0">
                <a:solidFill>
                  <a:srgbClr val="004B00"/>
                </a:solidFill>
                <a:latin typeface="Tahoma"/>
                <a:cs typeface="Tahoma"/>
              </a:rPr>
              <a:t>n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referre</a:t>
            </a:r>
            <a:r>
              <a:rPr sz="2050" spc="-170" dirty="0">
                <a:latin typeface="Tahoma"/>
                <a:cs typeface="Tahoma"/>
              </a:rPr>
              <a:t>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edicate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D34E-14E0-4429-B372-61928B1C6AA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CAF2E-21DD-4A9E-83E0-A14D50E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3655</Words>
  <Application>Microsoft Office PowerPoint</Application>
  <PresentationFormat>Custom</PresentationFormat>
  <Paragraphs>542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Bookman Old Style</vt:lpstr>
      <vt:lpstr>Calibri</vt:lpstr>
      <vt:lpstr>Cambria</vt:lpstr>
      <vt:lpstr>Century</vt:lpstr>
      <vt:lpstr>CMMI10</vt:lpstr>
      <vt:lpstr>CMR10</vt:lpstr>
      <vt:lpstr>CMSSBX10</vt:lpstr>
      <vt:lpstr>CMSY10</vt:lpstr>
      <vt:lpstr>Gill Sans MT</vt:lpstr>
      <vt:lpstr>NimbusRomNo9L-Regu</vt:lpstr>
      <vt:lpstr>NimbusRomNo9L-ReguItal</vt:lpstr>
      <vt:lpstr>Palatino Linotype</vt:lpstr>
      <vt:lpstr>Tahoma</vt:lpstr>
      <vt:lpstr>Times New Roman</vt:lpstr>
      <vt:lpstr>Office Theme</vt:lpstr>
      <vt:lpstr>PowerPoint Presentation</vt:lpstr>
      <vt:lpstr>Outline</vt:lpstr>
      <vt:lpstr>Pros and cons of propositional logic</vt:lpstr>
      <vt:lpstr>First-order logic</vt:lpstr>
      <vt:lpstr>Logics in general</vt:lpstr>
      <vt:lpstr>Syntax of FOL: Basic elements</vt:lpstr>
      <vt:lpstr>Atomic sentences</vt:lpstr>
      <vt:lpstr>Complex sentences</vt:lpstr>
      <vt:lpstr>Truth in first-order logic</vt:lpstr>
      <vt:lpstr>Models for FOL: Example</vt:lpstr>
      <vt:lpstr>Truth example</vt:lpstr>
      <vt:lpstr>Models for FOL: Lots!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Fun with sentences</vt:lpstr>
      <vt:lpstr>Fun with sentences</vt:lpstr>
      <vt:lpstr>Fun with sentences</vt:lpstr>
      <vt:lpstr>Fun with sentences</vt:lpstr>
      <vt:lpstr>Fun with sentences</vt:lpstr>
      <vt:lpstr>Equality</vt:lpstr>
      <vt:lpstr>Interacting with FOL KBs</vt:lpstr>
      <vt:lpstr>Knowledge base for the wumpus world</vt:lpstr>
      <vt:lpstr>Deducing hidden properties</vt:lpstr>
      <vt:lpstr>Keeping track of change</vt:lpstr>
      <vt:lpstr>Describing actions I</vt:lpstr>
      <vt:lpstr>Describing actions II</vt:lpstr>
      <vt:lpstr>Making plans</vt:lpstr>
      <vt:lpstr>Making plans: A better way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chapter08.dvi</dc:title>
  <dc:creator>User</dc:creator>
  <cp:lastModifiedBy>Kumar, Aman</cp:lastModifiedBy>
  <cp:revision>7</cp:revision>
  <dcterms:created xsi:type="dcterms:W3CDTF">2021-09-01T06:19:06Z</dcterms:created>
  <dcterms:modified xsi:type="dcterms:W3CDTF">2022-02-02T12:29:13Z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