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364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3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A0F5-C573-405D-8513-1DAD897D1BE8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0D64D-0763-4EC7-9538-BBC22003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80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If this PowerPoint presentation contains mathematical equations, you may need to check that your computer has the following installed: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1) </a:t>
            </a:r>
            <a:r>
              <a:rPr lang="en-US" noProof="0" dirty="0" err="1"/>
              <a:t>MathType</a:t>
            </a:r>
            <a:r>
              <a:rPr lang="en-US" noProof="0" dirty="0"/>
              <a:t> Plugin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2) Math Player (free versions available)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3) NVDA Reader (free versions available)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093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18461" y="2470821"/>
            <a:ext cx="6221476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1EC7D-2372-4FD5-9D54-5F9AA2B240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920" y="7287875"/>
            <a:ext cx="914400" cy="276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CE918F-5D1B-4938-8EE3-EB9DD442361B}"/>
              </a:ext>
            </a:extLst>
          </p:cNvPr>
          <p:cNvSpPr txBox="1"/>
          <p:nvPr userDrawn="1"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Opener-add copyrigh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Placeholder"/>
          <p:cNvSpPr txBox="1">
            <a:spLocks noGrp="1"/>
          </p:cNvSpPr>
          <p:nvPr>
            <p:ph type="title"/>
          </p:nvPr>
        </p:nvSpPr>
        <p:spPr>
          <a:xfrm>
            <a:off x="502920" y="244087"/>
            <a:ext cx="9052560" cy="7940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96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980"/>
            </a:lvl2pPr>
            <a:lvl3pPr lvl="2" indent="0">
              <a:spcBef>
                <a:spcPts val="0"/>
              </a:spcBef>
              <a:buNone/>
              <a:defRPr sz="1980"/>
            </a:lvl3pPr>
            <a:lvl4pPr lvl="3" indent="0">
              <a:spcBef>
                <a:spcPts val="0"/>
              </a:spcBef>
              <a:buNone/>
              <a:defRPr sz="1980"/>
            </a:lvl4pPr>
            <a:lvl5pPr lvl="4" indent="0">
              <a:spcBef>
                <a:spcPts val="0"/>
              </a:spcBef>
              <a:buNone/>
              <a:defRPr sz="1980"/>
            </a:lvl5pPr>
            <a:lvl6pPr lvl="5" indent="0">
              <a:spcBef>
                <a:spcPts val="0"/>
              </a:spcBef>
              <a:buNone/>
              <a:defRPr sz="1980"/>
            </a:lvl6pPr>
            <a:lvl7pPr lvl="6" indent="0">
              <a:spcBef>
                <a:spcPts val="0"/>
              </a:spcBef>
              <a:buNone/>
              <a:defRPr sz="1980"/>
            </a:lvl7pPr>
            <a:lvl8pPr lvl="7" indent="0">
              <a:spcBef>
                <a:spcPts val="0"/>
              </a:spcBef>
              <a:buNone/>
              <a:defRPr sz="1980"/>
            </a:lvl8pPr>
            <a:lvl9pPr lvl="8" indent="0">
              <a:spcBef>
                <a:spcPts val="0"/>
              </a:spcBef>
              <a:buNone/>
              <a:defRPr sz="1980"/>
            </a:lvl9pPr>
          </a:lstStyle>
          <a:p>
            <a:endParaRPr dirty="0"/>
          </a:p>
        </p:txBody>
      </p:sp>
      <p:sp>
        <p:nvSpPr>
          <p:cNvPr id="39" name="Content Placeholder"/>
          <p:cNvSpPr txBox="1">
            <a:spLocks noGrp="1"/>
          </p:cNvSpPr>
          <p:nvPr>
            <p:ph type="body" idx="1"/>
          </p:nvPr>
        </p:nvSpPr>
        <p:spPr>
          <a:xfrm>
            <a:off x="502920" y="925286"/>
            <a:ext cx="9052560" cy="5428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2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6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6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6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6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6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6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6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64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365419-6FC7-3371-D131-FD28CF37EE6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2920" y="1997922"/>
            <a:ext cx="4526280" cy="315471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D3915-2147-4382-A599-2376CC8854D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532120" y="3046370"/>
            <a:ext cx="4023360" cy="507831"/>
          </a:xfrm>
        </p:spPr>
        <p:txBody>
          <a:bodyPr anchor="b"/>
          <a:lstStyle>
            <a:lvl1pPr marL="111760" indent="0">
              <a:buNone/>
              <a:defRPr sz="3300" b="0" i="0">
                <a:solidFill>
                  <a:schemeClr val="tx1"/>
                </a:solidFill>
              </a:defRPr>
            </a:lvl1pPr>
            <a:lvl2pPr marL="614680" indent="0">
              <a:buNone/>
              <a:defRPr/>
            </a:lvl2pPr>
          </a:lstStyle>
          <a:p>
            <a:pPr lvl="0"/>
            <a:r>
              <a:rPr lang="en-US" dirty="0"/>
              <a:t>Chapter #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38FD8D-0DB0-4A1A-A3F1-E26B606AC83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532120" y="3686493"/>
            <a:ext cx="4023360" cy="372410"/>
          </a:xfrm>
        </p:spPr>
        <p:txBody>
          <a:bodyPr/>
          <a:lstStyle>
            <a:lvl1pPr marL="111760" indent="0">
              <a:buNone/>
              <a:defRPr sz="242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Chapter name</a:t>
            </a:r>
          </a:p>
        </p:txBody>
      </p:sp>
      <p:sp>
        <p:nvSpPr>
          <p:cNvPr id="12" name="Shape 13">
            <a:extLst>
              <a:ext uri="{FF2B5EF4-FFF2-40B4-BE49-F238E27FC236}">
                <a16:creationId xmlns:a16="http://schemas.microsoft.com/office/drawing/2014/main" id="{C5328E6C-2B17-49B8-8712-6C0E107A1D9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6969284" y="128148"/>
            <a:ext cx="2346959" cy="2072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9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02920" marR="0" lvl="1" indent="0" algn="l" rtl="0">
              <a:spcBef>
                <a:spcPts val="0"/>
              </a:spcBef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05840" marR="0" lvl="2" indent="0" algn="l" rtl="0">
              <a:spcBef>
                <a:spcPts val="0"/>
              </a:spcBef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08760" marR="0" lvl="3" indent="0" algn="l" rtl="0">
              <a:spcBef>
                <a:spcPts val="0"/>
              </a:spcBef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11680" marR="0" lvl="4" indent="0" algn="l" rtl="0">
              <a:spcBef>
                <a:spcPts val="0"/>
              </a:spcBef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spcBef>
                <a:spcPts val="0"/>
              </a:spcBef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017520" marR="0" lvl="6" indent="0" algn="l" rtl="0">
              <a:spcBef>
                <a:spcPts val="0"/>
              </a:spcBef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20440" marR="0" lvl="7" indent="0" algn="l" rtl="0">
              <a:spcBef>
                <a:spcPts val="0"/>
              </a:spcBef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23360" marR="0" lvl="8" indent="0" algn="l" rtl="0">
              <a:spcBef>
                <a:spcPts val="0"/>
              </a:spcBef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Shape 14">
            <a:extLst>
              <a:ext uri="{FF2B5EF4-FFF2-40B4-BE49-F238E27FC236}">
                <a16:creationId xmlns:a16="http://schemas.microsoft.com/office/drawing/2014/main" id="{CE0B5B1C-8858-43DC-BD75-C546F473877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316243" y="128148"/>
            <a:ext cx="606961" cy="2072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>
              <a:buSzPct val="25000"/>
              <a:defRPr/>
            </a:pPr>
            <a:fld id="{00000000-1234-1234-1234-123412341234}" type="slidenum">
              <a:rPr lang="en-US" sz="990" smtClean="0"/>
              <a:pPr algn="r">
                <a:buSzPct val="25000"/>
                <a:defRPr/>
              </a:pPr>
              <a:t>‹#›</a:t>
            </a:fld>
            <a:endParaRPr lang="en-US" sz="99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1B8939D-A957-42F9-A1B5-556D29D235A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2921" y="7331638"/>
            <a:ext cx="1101884" cy="203133"/>
          </a:xfrm>
        </p:spPr>
        <p:txBody>
          <a:bodyPr anchor="ctr"/>
          <a:lstStyle>
            <a:lvl1pPr>
              <a:buNone/>
              <a:defRPr sz="132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0CF87F15-2C58-4DFC-BACB-0E2C6507BC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306797" y="7331637"/>
            <a:ext cx="7248683" cy="203133"/>
          </a:xfrm>
        </p:spPr>
        <p:txBody>
          <a:bodyPr anchor="ctr"/>
          <a:lstStyle>
            <a:lvl1pPr algn="r">
              <a:buNone/>
              <a:defRPr sz="132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Copyright Information</a:t>
            </a:r>
          </a:p>
        </p:txBody>
      </p:sp>
      <p:sp>
        <p:nvSpPr>
          <p:cNvPr id="11" name="Holder 6">
            <a:extLst>
              <a:ext uri="{FF2B5EF4-FFF2-40B4-BE49-F238E27FC236}">
                <a16:creationId xmlns:a16="http://schemas.microsoft.com/office/drawing/2014/main" id="{8AC5E916-B8CF-A4FC-997B-39F69200FCB6}"/>
              </a:ext>
            </a:extLst>
          </p:cNvPr>
          <p:cNvSpPr txBox="1">
            <a:spLocks/>
          </p:cNvSpPr>
          <p:nvPr userDrawn="1"/>
        </p:nvSpPr>
        <p:spPr>
          <a:xfrm>
            <a:off x="9253221" y="7217305"/>
            <a:ext cx="195579" cy="1154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/>
                </a:solidFill>
                <a:latin typeface="Palatino Linotype"/>
                <a:ea typeface="+mn-ea"/>
                <a:cs typeface="Palatino Linotyp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lang="en-US" b="0" spc="20" smtClean="0"/>
              <a:pPr marL="38100">
                <a:lnSpc>
                  <a:spcPts val="885"/>
                </a:lnSpc>
              </a:pPr>
              <a:t>‹#›</a:t>
            </a:fld>
            <a:endParaRPr lang="en-US" b="0" spc="20" dirty="0"/>
          </a:p>
        </p:txBody>
      </p:sp>
    </p:spTree>
    <p:extLst>
      <p:ext uri="{BB962C8B-B14F-4D97-AF65-F5344CB8AC3E}">
        <p14:creationId xmlns:p14="http://schemas.microsoft.com/office/powerpoint/2010/main" val="1725521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6">
          <p15:clr>
            <a:srgbClr val="FBAE40"/>
          </p15:clr>
        </p15:guide>
        <p15:guide id="2" pos="290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025" y="1010818"/>
            <a:ext cx="8988348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6550" y="1608802"/>
            <a:ext cx="5655310" cy="3647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474966" y="7217305"/>
            <a:ext cx="49657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34856" y="7217305"/>
            <a:ext cx="195579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8728-A241-43F4-95FF-6C49FEEA0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152400"/>
            <a:ext cx="9052560" cy="1147982"/>
          </a:xfrm>
        </p:spPr>
        <p:txBody>
          <a:bodyPr wrap="square" lIns="0" tIns="19800" rIns="0" bIns="19800" anchor="ctr" anchorCtr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Artificial Intelligence: A Modern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18F80-D4FC-4D8F-B2BD-E7BEE7E01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920" y="1524000"/>
            <a:ext cx="9052560" cy="347763"/>
          </a:xfrm>
        </p:spPr>
        <p:txBody>
          <a:bodyPr wrap="square" lIns="0" tIns="19800" rIns="0" bIns="19800" anchor="ctr" anchorCtr="0">
            <a:spAutoFit/>
          </a:bodyPr>
          <a:lstStyle/>
          <a:p>
            <a:r>
              <a:rPr lang="en-US" sz="2000" dirty="0"/>
              <a:t>Fourth Edition</a:t>
            </a:r>
          </a:p>
        </p:txBody>
      </p:sp>
      <p:pic>
        <p:nvPicPr>
          <p:cNvPr id="10" name="Picture Placeholder 9" descr="Front Cover: Artificial Intelligence: A Modern Approach Fourth Edition by Russell and Norvig&#10;&#10;">
            <a:extLst>
              <a:ext uri="{FF2B5EF4-FFF2-40B4-BE49-F238E27FC236}">
                <a16:creationId xmlns:a16="http://schemas.microsoft.com/office/drawing/2014/main" id="{F6C01988-63CD-0063-3A51-7AB89C0D4B18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23534"/>
            <a:ext cx="3793896" cy="5053465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222376-7AD7-4443-B67A-120BE12F4D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29200" y="3333670"/>
            <a:ext cx="4023360" cy="501652"/>
          </a:xfrm>
        </p:spPr>
        <p:txBody>
          <a:bodyPr wrap="square" lIns="0" tIns="19800" rIns="0" bIns="19800" anchor="ctr">
            <a:spAutoFit/>
          </a:bodyPr>
          <a:lstStyle/>
          <a:p>
            <a:pPr indent="-111760"/>
            <a:r>
              <a:rPr lang="en-US" sz="3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9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FD4EC9-4778-4E2F-B136-2A176CA2BA6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29200" y="4206335"/>
            <a:ext cx="4023360" cy="378541"/>
          </a:xfrm>
        </p:spPr>
        <p:txBody>
          <a:bodyPr wrap="square" lIns="0" tIns="19800" rIns="0" bIns="19800" anchor="ctr">
            <a:spAutoFit/>
          </a:bodyPr>
          <a:lstStyle/>
          <a:p>
            <a:pPr marL="0"/>
            <a:r>
              <a:rPr lang="en-US" sz="2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Inference in first-order logic</a:t>
            </a:r>
          </a:p>
        </p:txBody>
      </p:sp>
      <p:pic>
        <p:nvPicPr>
          <p:cNvPr id="12" name="Picture Placeholder 11" descr="Pearson Logo">
            <a:extLst>
              <a:ext uri="{FF2B5EF4-FFF2-40B4-BE49-F238E27FC236}">
                <a16:creationId xmlns:a16="http://schemas.microsoft.com/office/drawing/2014/main" id="{2F9DC56F-6B40-16F2-2FFA-B0A90BE8296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tretch>
            <a:fillRect/>
          </a:stretch>
        </p:blipFill>
        <p:spPr>
          <a:xfrm>
            <a:off x="579654" y="7156696"/>
            <a:ext cx="1002677" cy="315945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E88D28-1A9F-4FC4-946F-10B4629D143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20739" y="7230656"/>
            <a:ext cx="5016923" cy="224653"/>
          </a:xfrm>
        </p:spPr>
        <p:txBody>
          <a:bodyPr wrap="square" lIns="0" tIns="19800" rIns="0" bIns="19800" anchor="ctr">
            <a:spAutoFit/>
          </a:bodyPr>
          <a:lstStyle/>
          <a:p>
            <a:pPr algn="ctr"/>
            <a:r>
              <a:rPr lang="en-US" altLang="en-US" sz="1200" b="0" i="0" dirty="0">
                <a:solidFill>
                  <a:schemeClr val="tx1"/>
                </a:solidFill>
                <a:latin typeface="Verdana"/>
                <a:cs typeface="Verdana" panose="020B0604030504040204" pitchFamily="34" charset="0"/>
              </a:rPr>
              <a:t>Copyright © 2022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01335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2635"/>
              </a:lnSpc>
            </a:pPr>
            <a:r>
              <a:rPr spc="30" dirty="0"/>
              <a:t>Unification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56" y="1592038"/>
            <a:ext cx="7590790" cy="167893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0" dirty="0">
                <a:latin typeface="Calibri"/>
                <a:cs typeface="Calibri"/>
              </a:rPr>
              <a:t>We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get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inference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immediately</a:t>
            </a:r>
            <a:r>
              <a:rPr sz="2050" spc="24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80" dirty="0">
                <a:latin typeface="Calibri"/>
                <a:cs typeface="Calibri"/>
              </a:rPr>
              <a:t>we</a:t>
            </a:r>
            <a:r>
              <a:rPr sz="2050" spc="-9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find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substitution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endParaRPr sz="205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spc="-55" dirty="0">
                <a:latin typeface="Calibri"/>
                <a:cs typeface="Calibri"/>
              </a:rPr>
              <a:t>such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that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sz="2050" spc="6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6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7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sz="2050" spc="-5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5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8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0" dirty="0">
                <a:latin typeface="Calibri"/>
                <a:cs typeface="Calibri"/>
              </a:rPr>
              <a:t>match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sz="2050" spc="5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spc="-7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7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sz="2050" spc="-8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-8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229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x/</a:t>
            </a:r>
            <a:r>
              <a:rPr sz="2050" b="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/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235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r>
              <a:rPr sz="2050" spc="20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200" dirty="0">
                <a:latin typeface="Calibri"/>
                <a:cs typeface="Calibri"/>
              </a:rPr>
              <a:t>w</a:t>
            </a:r>
            <a:r>
              <a:rPr sz="2050" spc="-160" dirty="0">
                <a:latin typeface="Calibri"/>
                <a:cs typeface="Calibri"/>
              </a:rPr>
              <a:t>o</a:t>
            </a:r>
            <a:r>
              <a:rPr sz="2050" spc="-40" dirty="0">
                <a:latin typeface="Calibri"/>
                <a:cs typeface="Calibri"/>
              </a:rPr>
              <a:t>rks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110" dirty="0">
                <a:solidFill>
                  <a:srgbClr val="990099"/>
                </a:solidFill>
                <a:latin typeface="Century"/>
                <a:cs typeface="Century"/>
              </a:rPr>
              <a:t>Unif</a:t>
            </a:r>
            <a:r>
              <a:rPr sz="2050" spc="125" dirty="0">
                <a:solidFill>
                  <a:srgbClr val="990099"/>
                </a:solidFill>
                <a:latin typeface="Century"/>
                <a:cs typeface="Century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β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30" dirty="0">
                <a:latin typeface="Calibri"/>
                <a:cs typeface="Calibri"/>
              </a:rPr>
              <a:t>i</a:t>
            </a:r>
            <a:r>
              <a:rPr sz="2050" spc="-25" dirty="0">
                <a:latin typeface="Calibri"/>
                <a:cs typeface="Calibri"/>
              </a:rPr>
              <a:t>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-2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β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6453" y="3921658"/>
            <a:ext cx="2590800" cy="317500"/>
          </a:xfrm>
          <a:custGeom>
            <a:avLst/>
            <a:gdLst/>
            <a:ahLst/>
            <a:cxnLst/>
            <a:rect l="l" t="t" r="r" b="b"/>
            <a:pathLst>
              <a:path w="2590800" h="317500">
                <a:moveTo>
                  <a:pt x="0" y="316991"/>
                </a:moveTo>
                <a:lnTo>
                  <a:pt x="0" y="0"/>
                </a:lnTo>
              </a:path>
              <a:path w="2590800" h="317500">
                <a:moveTo>
                  <a:pt x="2590800" y="316991"/>
                </a:moveTo>
                <a:lnTo>
                  <a:pt x="2590800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58396" y="3868894"/>
            <a:ext cx="14541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endParaRPr sz="2050">
              <a:latin typeface="Bookman Old Style"/>
              <a:cs typeface="Bookman Old Styl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22934" y="4238523"/>
            <a:ext cx="7867650" cy="325120"/>
            <a:chOff x="822934" y="4238523"/>
            <a:chExt cx="7867650" cy="325120"/>
          </a:xfrm>
        </p:grpSpPr>
        <p:sp>
          <p:nvSpPr>
            <p:cNvPr id="7" name="object 7"/>
            <p:cNvSpPr/>
            <p:nvPr/>
          </p:nvSpPr>
          <p:spPr>
            <a:xfrm>
              <a:off x="826109" y="4241698"/>
              <a:ext cx="7861300" cy="0"/>
            </a:xfrm>
            <a:custGeom>
              <a:avLst/>
              <a:gdLst/>
              <a:ahLst/>
              <a:cxnLst/>
              <a:rect l="l" t="t" r="r" b="b"/>
              <a:pathLst>
                <a:path w="7861300">
                  <a:moveTo>
                    <a:pt x="0" y="0"/>
                  </a:moveTo>
                  <a:lnTo>
                    <a:pt x="7860792" y="0"/>
                  </a:lnTo>
                </a:path>
              </a:pathLst>
            </a:custGeom>
            <a:ln w="6095">
              <a:solidFill>
                <a:srgbClr val="9800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16453" y="4243222"/>
              <a:ext cx="2590800" cy="317500"/>
            </a:xfrm>
            <a:custGeom>
              <a:avLst/>
              <a:gdLst/>
              <a:ahLst/>
              <a:cxnLst/>
              <a:rect l="l" t="t" r="r" b="b"/>
              <a:pathLst>
                <a:path w="2590800" h="317500">
                  <a:moveTo>
                    <a:pt x="0" y="316991"/>
                  </a:moveTo>
                  <a:lnTo>
                    <a:pt x="0" y="0"/>
                  </a:lnTo>
                </a:path>
                <a:path w="2590800" h="317500">
                  <a:moveTo>
                    <a:pt x="2590800" y="316991"/>
                  </a:moveTo>
                  <a:lnTo>
                    <a:pt x="2590800" y="0"/>
                  </a:lnTo>
                </a:path>
              </a:pathLst>
            </a:custGeom>
            <a:ln w="6095">
              <a:solidFill>
                <a:srgbClr val="9800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454802" y="4190458"/>
            <a:ext cx="113601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229" dirty="0">
                <a:solidFill>
                  <a:srgbClr val="004B00"/>
                </a:solidFill>
                <a:latin typeface="Cambria"/>
                <a:cs typeface="Cambria"/>
              </a:rPr>
              <a:t>{</a:t>
            </a:r>
            <a:r>
              <a:rPr sz="2050" b="0" i="1" spc="-70" dirty="0">
                <a:solidFill>
                  <a:srgbClr val="004B00"/>
                </a:solidFill>
                <a:latin typeface="Bookman Old Style"/>
                <a:cs typeface="Bookman Old Style"/>
              </a:rPr>
              <a:t>x/</a:t>
            </a:r>
            <a:r>
              <a:rPr sz="2050" b="0" i="1" spc="110" dirty="0">
                <a:solidFill>
                  <a:srgbClr val="004B00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155" dirty="0">
                <a:solidFill>
                  <a:srgbClr val="004B00"/>
                </a:solidFill>
                <a:latin typeface="Bookman Old Style"/>
                <a:cs typeface="Bookman Old Style"/>
              </a:rPr>
              <a:t>an</a:t>
            </a:r>
            <a:r>
              <a:rPr sz="2050" b="0" i="1" spc="-140" dirty="0">
                <a:solidFill>
                  <a:srgbClr val="004B00"/>
                </a:solidFill>
                <a:latin typeface="Bookman Old Style"/>
                <a:cs typeface="Bookman Old Style"/>
              </a:rPr>
              <a:t>e</a:t>
            </a:r>
            <a:r>
              <a:rPr sz="2050" spc="235" dirty="0">
                <a:solidFill>
                  <a:srgbClr val="004B00"/>
                </a:solidFill>
                <a:latin typeface="Cambria"/>
                <a:cs typeface="Cambria"/>
              </a:rPr>
              <a:t>}</a:t>
            </a:r>
            <a:endParaRPr sz="205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16453" y="4560214"/>
            <a:ext cx="2590800" cy="949960"/>
          </a:xfrm>
          <a:custGeom>
            <a:avLst/>
            <a:gdLst/>
            <a:ahLst/>
            <a:cxnLst/>
            <a:rect l="l" t="t" r="r" b="b"/>
            <a:pathLst>
              <a:path w="2590800" h="949960">
                <a:moveTo>
                  <a:pt x="0" y="316991"/>
                </a:moveTo>
                <a:lnTo>
                  <a:pt x="0" y="0"/>
                </a:lnTo>
              </a:path>
              <a:path w="2590800" h="949960">
                <a:moveTo>
                  <a:pt x="2590800" y="316991"/>
                </a:moveTo>
                <a:lnTo>
                  <a:pt x="2590800" y="0"/>
                </a:lnTo>
              </a:path>
              <a:path w="2590800" h="949960">
                <a:moveTo>
                  <a:pt x="0" y="632459"/>
                </a:moveTo>
                <a:lnTo>
                  <a:pt x="0" y="315468"/>
                </a:lnTo>
              </a:path>
              <a:path w="2590800" h="949960">
                <a:moveTo>
                  <a:pt x="2590800" y="632459"/>
                </a:moveTo>
                <a:lnTo>
                  <a:pt x="2590800" y="315468"/>
                </a:lnTo>
              </a:path>
              <a:path w="2590800" h="949960">
                <a:moveTo>
                  <a:pt x="0" y="949451"/>
                </a:moveTo>
                <a:lnTo>
                  <a:pt x="0" y="63246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6044" y="3868895"/>
            <a:ext cx="4476750" cy="16116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002789" algn="l"/>
              </a:tabLst>
            </a:pPr>
            <a:r>
              <a:rPr sz="2050" b="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p	</a:t>
            </a:r>
            <a:r>
              <a:rPr sz="2050" b="0" i="1" spc="-254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endParaRPr sz="2050">
              <a:latin typeface="Bookman Old Style"/>
              <a:cs typeface="Bookman Old Style"/>
            </a:endParaRPr>
          </a:p>
          <a:p>
            <a:pPr marL="12700" marR="5080">
              <a:lnSpc>
                <a:spcPct val="101299"/>
              </a:lnSpc>
              <a:spcBef>
                <a:spcPts val="40"/>
              </a:spcBef>
            </a:pP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an</a:t>
            </a:r>
            <a:r>
              <a:rPr sz="2050" b="0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) 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) 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othe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)) 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07253" y="5192674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316991"/>
                </a:moveTo>
                <a:lnTo>
                  <a:pt x="0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10</a:t>
            </a:fld>
            <a:endParaRPr spc="2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F3EAC5-5C31-429C-A999-BD0B64B8D407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3BBFDC1-FD01-4D53-872F-955FEAE00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2635"/>
              </a:lnSpc>
            </a:pPr>
            <a:r>
              <a:rPr spc="30" dirty="0"/>
              <a:t>Unification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56" y="1592038"/>
            <a:ext cx="7590790" cy="167893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0" dirty="0">
                <a:latin typeface="Calibri"/>
                <a:cs typeface="Calibri"/>
              </a:rPr>
              <a:t>We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get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inference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immediately</a:t>
            </a:r>
            <a:r>
              <a:rPr sz="2050" spc="24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80" dirty="0">
                <a:latin typeface="Calibri"/>
                <a:cs typeface="Calibri"/>
              </a:rPr>
              <a:t>we</a:t>
            </a:r>
            <a:r>
              <a:rPr sz="2050" spc="-9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find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substitution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endParaRPr sz="205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spc="-55" dirty="0">
                <a:latin typeface="Calibri"/>
                <a:cs typeface="Calibri"/>
              </a:rPr>
              <a:t>such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that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sz="2050" spc="6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6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7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sz="2050" spc="-5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5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8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0" dirty="0">
                <a:latin typeface="Calibri"/>
                <a:cs typeface="Calibri"/>
              </a:rPr>
              <a:t>match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sz="2050" spc="5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spc="-7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7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sz="2050" spc="-8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-8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229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x/</a:t>
            </a:r>
            <a:r>
              <a:rPr sz="2050" b="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/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235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r>
              <a:rPr sz="2050" spc="20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200" dirty="0">
                <a:latin typeface="Calibri"/>
                <a:cs typeface="Calibri"/>
              </a:rPr>
              <a:t>w</a:t>
            </a:r>
            <a:r>
              <a:rPr sz="2050" spc="-160" dirty="0">
                <a:latin typeface="Calibri"/>
                <a:cs typeface="Calibri"/>
              </a:rPr>
              <a:t>o</a:t>
            </a:r>
            <a:r>
              <a:rPr sz="2050" spc="-40" dirty="0">
                <a:latin typeface="Calibri"/>
                <a:cs typeface="Calibri"/>
              </a:rPr>
              <a:t>rks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110" dirty="0">
                <a:solidFill>
                  <a:srgbClr val="990099"/>
                </a:solidFill>
                <a:latin typeface="Century"/>
                <a:cs typeface="Century"/>
              </a:rPr>
              <a:t>Unif</a:t>
            </a:r>
            <a:r>
              <a:rPr sz="2050" spc="125" dirty="0">
                <a:solidFill>
                  <a:srgbClr val="990099"/>
                </a:solidFill>
                <a:latin typeface="Century"/>
                <a:cs typeface="Century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β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30" dirty="0">
                <a:latin typeface="Calibri"/>
                <a:cs typeface="Calibri"/>
              </a:rPr>
              <a:t>i</a:t>
            </a:r>
            <a:r>
              <a:rPr sz="2050" spc="-25" dirty="0">
                <a:latin typeface="Calibri"/>
                <a:cs typeface="Calibri"/>
              </a:rPr>
              <a:t>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-2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β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6453" y="3921658"/>
            <a:ext cx="2590800" cy="317500"/>
          </a:xfrm>
          <a:custGeom>
            <a:avLst/>
            <a:gdLst/>
            <a:ahLst/>
            <a:cxnLst/>
            <a:rect l="l" t="t" r="r" b="b"/>
            <a:pathLst>
              <a:path w="2590800" h="317500">
                <a:moveTo>
                  <a:pt x="0" y="316991"/>
                </a:moveTo>
                <a:lnTo>
                  <a:pt x="0" y="0"/>
                </a:lnTo>
              </a:path>
              <a:path w="2590800" h="317500">
                <a:moveTo>
                  <a:pt x="2590800" y="316991"/>
                </a:moveTo>
                <a:lnTo>
                  <a:pt x="2590800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58396" y="3868894"/>
            <a:ext cx="14541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endParaRPr sz="2050">
              <a:latin typeface="Bookman Old Style"/>
              <a:cs typeface="Bookman Old Styl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22934" y="4238523"/>
            <a:ext cx="7867650" cy="641985"/>
            <a:chOff x="822934" y="4238523"/>
            <a:chExt cx="7867650" cy="641985"/>
          </a:xfrm>
        </p:grpSpPr>
        <p:sp>
          <p:nvSpPr>
            <p:cNvPr id="7" name="object 7"/>
            <p:cNvSpPr/>
            <p:nvPr/>
          </p:nvSpPr>
          <p:spPr>
            <a:xfrm>
              <a:off x="826109" y="4241698"/>
              <a:ext cx="7861300" cy="0"/>
            </a:xfrm>
            <a:custGeom>
              <a:avLst/>
              <a:gdLst/>
              <a:ahLst/>
              <a:cxnLst/>
              <a:rect l="l" t="t" r="r" b="b"/>
              <a:pathLst>
                <a:path w="7861300">
                  <a:moveTo>
                    <a:pt x="0" y="0"/>
                  </a:moveTo>
                  <a:lnTo>
                    <a:pt x="7860792" y="0"/>
                  </a:lnTo>
                </a:path>
              </a:pathLst>
            </a:custGeom>
            <a:ln w="6095">
              <a:solidFill>
                <a:srgbClr val="9800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16453" y="4243222"/>
              <a:ext cx="2590800" cy="634365"/>
            </a:xfrm>
            <a:custGeom>
              <a:avLst/>
              <a:gdLst/>
              <a:ahLst/>
              <a:cxnLst/>
              <a:rect l="l" t="t" r="r" b="b"/>
              <a:pathLst>
                <a:path w="2590800" h="634364">
                  <a:moveTo>
                    <a:pt x="0" y="316991"/>
                  </a:moveTo>
                  <a:lnTo>
                    <a:pt x="0" y="0"/>
                  </a:lnTo>
                </a:path>
                <a:path w="2590800" h="634364">
                  <a:moveTo>
                    <a:pt x="2590800" y="316991"/>
                  </a:moveTo>
                  <a:lnTo>
                    <a:pt x="2590800" y="0"/>
                  </a:lnTo>
                </a:path>
                <a:path w="2590800" h="634364">
                  <a:moveTo>
                    <a:pt x="0" y="633983"/>
                  </a:moveTo>
                  <a:lnTo>
                    <a:pt x="0" y="316992"/>
                  </a:lnTo>
                </a:path>
                <a:path w="2590800" h="634364">
                  <a:moveTo>
                    <a:pt x="2590800" y="633983"/>
                  </a:moveTo>
                  <a:lnTo>
                    <a:pt x="2590800" y="316992"/>
                  </a:lnTo>
                </a:path>
              </a:pathLst>
            </a:custGeom>
            <a:ln w="6095">
              <a:solidFill>
                <a:srgbClr val="9800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454802" y="4190458"/>
            <a:ext cx="1870710" cy="655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solidFill>
                  <a:srgbClr val="004B00"/>
                </a:solidFill>
                <a:latin typeface="Cambria"/>
                <a:cs typeface="Cambria"/>
              </a:rPr>
              <a:t>{</a:t>
            </a:r>
            <a:r>
              <a:rPr sz="2050" b="0" i="1" dirty="0">
                <a:solidFill>
                  <a:srgbClr val="004B00"/>
                </a:solidFill>
                <a:latin typeface="Bookman Old Style"/>
                <a:cs typeface="Bookman Old Style"/>
              </a:rPr>
              <a:t>x/Jane</a:t>
            </a:r>
            <a:r>
              <a:rPr sz="2050" dirty="0">
                <a:solidFill>
                  <a:srgbClr val="004B00"/>
                </a:solidFill>
                <a:latin typeface="Cambria"/>
                <a:cs typeface="Cambria"/>
              </a:rPr>
              <a:t>}</a:t>
            </a:r>
            <a:endParaRPr sz="2050">
              <a:latin typeface="Cambria"/>
              <a:cs typeface="Cambria"/>
            </a:endParaRPr>
          </a:p>
          <a:p>
            <a:pPr marL="13335">
              <a:lnSpc>
                <a:spcPct val="100000"/>
              </a:lnSpc>
              <a:spcBef>
                <a:spcPts val="25"/>
              </a:spcBef>
            </a:pPr>
            <a:r>
              <a:rPr sz="2050" spc="229" dirty="0">
                <a:solidFill>
                  <a:srgbClr val="004B00"/>
                </a:solidFill>
                <a:latin typeface="Cambria"/>
                <a:cs typeface="Cambria"/>
              </a:rPr>
              <a:t>{</a:t>
            </a:r>
            <a:r>
              <a:rPr sz="2050" b="0" i="1" spc="-60" dirty="0">
                <a:solidFill>
                  <a:srgbClr val="004B00"/>
                </a:solidFill>
                <a:latin typeface="Bookman Old Style"/>
                <a:cs typeface="Bookman Old Style"/>
              </a:rPr>
              <a:t>x/</a:t>
            </a:r>
            <a:r>
              <a:rPr sz="2050" b="0" i="1" spc="-30" dirty="0">
                <a:solidFill>
                  <a:srgbClr val="004B00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75" dirty="0">
                <a:solidFill>
                  <a:srgbClr val="004B00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55" dirty="0">
                <a:solidFill>
                  <a:srgbClr val="004B00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004B00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140" dirty="0">
                <a:solidFill>
                  <a:srgbClr val="004B00"/>
                </a:solidFill>
                <a:latin typeface="Bookman Old Style"/>
                <a:cs typeface="Bookman Old Style"/>
              </a:rPr>
              <a:t>/</a:t>
            </a:r>
            <a:r>
              <a:rPr sz="2050" b="0" i="1" spc="-120" dirty="0">
                <a:solidFill>
                  <a:srgbClr val="004B00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004B00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004B00"/>
                </a:solidFill>
                <a:latin typeface="Bookman Old Style"/>
                <a:cs typeface="Bookman Old Style"/>
              </a:rPr>
              <a:t>n</a:t>
            </a:r>
            <a:r>
              <a:rPr sz="2050" spc="235" dirty="0">
                <a:solidFill>
                  <a:srgbClr val="004B00"/>
                </a:solidFill>
                <a:latin typeface="Cambria"/>
                <a:cs typeface="Cambria"/>
              </a:rPr>
              <a:t>}</a:t>
            </a:r>
            <a:endParaRPr sz="205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16453" y="4875682"/>
            <a:ext cx="2590800" cy="634365"/>
          </a:xfrm>
          <a:custGeom>
            <a:avLst/>
            <a:gdLst/>
            <a:ahLst/>
            <a:cxnLst/>
            <a:rect l="l" t="t" r="r" b="b"/>
            <a:pathLst>
              <a:path w="2590800" h="634364">
                <a:moveTo>
                  <a:pt x="0" y="316991"/>
                </a:moveTo>
                <a:lnTo>
                  <a:pt x="0" y="0"/>
                </a:lnTo>
              </a:path>
              <a:path w="2590800" h="634364">
                <a:moveTo>
                  <a:pt x="2590800" y="316991"/>
                </a:moveTo>
                <a:lnTo>
                  <a:pt x="2590800" y="0"/>
                </a:lnTo>
              </a:path>
              <a:path w="2590800" h="634364">
                <a:moveTo>
                  <a:pt x="0" y="633983"/>
                </a:moveTo>
                <a:lnTo>
                  <a:pt x="0" y="316992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6044" y="3868895"/>
            <a:ext cx="4476750" cy="16116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002789" algn="l"/>
              </a:tabLst>
            </a:pPr>
            <a:r>
              <a:rPr sz="2050" b="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p	</a:t>
            </a:r>
            <a:r>
              <a:rPr sz="2050" b="0" i="1" spc="-254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endParaRPr sz="2050">
              <a:latin typeface="Bookman Old Style"/>
              <a:cs typeface="Bookman Old Style"/>
            </a:endParaRPr>
          </a:p>
          <a:p>
            <a:pPr marL="12700" marR="5080">
              <a:lnSpc>
                <a:spcPct val="101299"/>
              </a:lnSpc>
              <a:spcBef>
                <a:spcPts val="40"/>
              </a:spcBef>
            </a:pP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an</a:t>
            </a:r>
            <a:r>
              <a:rPr sz="2050" b="0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) 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) 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othe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)) 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07253" y="5192674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316991"/>
                </a:moveTo>
                <a:lnTo>
                  <a:pt x="0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11</a:t>
            </a:fld>
            <a:endParaRPr spc="2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DECD87-7D7C-476F-841A-E8834D4B75BB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E2BF132-0DB8-4437-B8DD-853A09EA1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2635"/>
              </a:lnSpc>
            </a:pPr>
            <a:r>
              <a:rPr spc="30" dirty="0"/>
              <a:t>Unification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56" y="1592038"/>
            <a:ext cx="7590790" cy="167893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0" dirty="0">
                <a:latin typeface="Calibri"/>
                <a:cs typeface="Calibri"/>
              </a:rPr>
              <a:t>We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get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inference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immediately</a:t>
            </a:r>
            <a:r>
              <a:rPr sz="2050" spc="24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80" dirty="0">
                <a:latin typeface="Calibri"/>
                <a:cs typeface="Calibri"/>
              </a:rPr>
              <a:t>we</a:t>
            </a:r>
            <a:r>
              <a:rPr sz="2050" spc="-9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find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substitution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endParaRPr sz="205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spc="-55" dirty="0">
                <a:latin typeface="Calibri"/>
                <a:cs typeface="Calibri"/>
              </a:rPr>
              <a:t>such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that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sz="2050" spc="6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6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7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sz="2050" spc="-5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5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8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0" dirty="0">
                <a:latin typeface="Calibri"/>
                <a:cs typeface="Calibri"/>
              </a:rPr>
              <a:t>match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sz="2050" spc="5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spc="-7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7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sz="2050" spc="-8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-8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229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x/</a:t>
            </a:r>
            <a:r>
              <a:rPr sz="2050" b="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/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235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r>
              <a:rPr sz="2050" spc="20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200" dirty="0">
                <a:latin typeface="Calibri"/>
                <a:cs typeface="Calibri"/>
              </a:rPr>
              <a:t>w</a:t>
            </a:r>
            <a:r>
              <a:rPr sz="2050" spc="-160" dirty="0">
                <a:latin typeface="Calibri"/>
                <a:cs typeface="Calibri"/>
              </a:rPr>
              <a:t>o</a:t>
            </a:r>
            <a:r>
              <a:rPr sz="2050" spc="-40" dirty="0">
                <a:latin typeface="Calibri"/>
                <a:cs typeface="Calibri"/>
              </a:rPr>
              <a:t>rks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110" dirty="0">
                <a:solidFill>
                  <a:srgbClr val="990099"/>
                </a:solidFill>
                <a:latin typeface="Century"/>
                <a:cs typeface="Century"/>
              </a:rPr>
              <a:t>Unif</a:t>
            </a:r>
            <a:r>
              <a:rPr sz="2050" spc="125" dirty="0">
                <a:solidFill>
                  <a:srgbClr val="990099"/>
                </a:solidFill>
                <a:latin typeface="Century"/>
                <a:cs typeface="Century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β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30" dirty="0">
                <a:latin typeface="Calibri"/>
                <a:cs typeface="Calibri"/>
              </a:rPr>
              <a:t>i</a:t>
            </a:r>
            <a:r>
              <a:rPr sz="2050" spc="-25" dirty="0">
                <a:latin typeface="Calibri"/>
                <a:cs typeface="Calibri"/>
              </a:rPr>
              <a:t>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-2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β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6453" y="3921658"/>
            <a:ext cx="2590800" cy="317500"/>
          </a:xfrm>
          <a:custGeom>
            <a:avLst/>
            <a:gdLst/>
            <a:ahLst/>
            <a:cxnLst/>
            <a:rect l="l" t="t" r="r" b="b"/>
            <a:pathLst>
              <a:path w="2590800" h="317500">
                <a:moveTo>
                  <a:pt x="0" y="316991"/>
                </a:moveTo>
                <a:lnTo>
                  <a:pt x="0" y="0"/>
                </a:lnTo>
              </a:path>
              <a:path w="2590800" h="317500">
                <a:moveTo>
                  <a:pt x="2590800" y="316991"/>
                </a:moveTo>
                <a:lnTo>
                  <a:pt x="2590800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58396" y="3868894"/>
            <a:ext cx="14541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endParaRPr sz="2050">
              <a:latin typeface="Bookman Old Style"/>
              <a:cs typeface="Bookman Old Styl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22934" y="4238523"/>
            <a:ext cx="7867650" cy="641985"/>
            <a:chOff x="822934" y="4238523"/>
            <a:chExt cx="7867650" cy="641985"/>
          </a:xfrm>
        </p:grpSpPr>
        <p:sp>
          <p:nvSpPr>
            <p:cNvPr id="7" name="object 7"/>
            <p:cNvSpPr/>
            <p:nvPr/>
          </p:nvSpPr>
          <p:spPr>
            <a:xfrm>
              <a:off x="826109" y="4241698"/>
              <a:ext cx="7861300" cy="0"/>
            </a:xfrm>
            <a:custGeom>
              <a:avLst/>
              <a:gdLst/>
              <a:ahLst/>
              <a:cxnLst/>
              <a:rect l="l" t="t" r="r" b="b"/>
              <a:pathLst>
                <a:path w="7861300">
                  <a:moveTo>
                    <a:pt x="0" y="0"/>
                  </a:moveTo>
                  <a:lnTo>
                    <a:pt x="7860792" y="0"/>
                  </a:lnTo>
                </a:path>
              </a:pathLst>
            </a:custGeom>
            <a:ln w="6095">
              <a:solidFill>
                <a:srgbClr val="9800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16453" y="4243222"/>
              <a:ext cx="2590800" cy="634365"/>
            </a:xfrm>
            <a:custGeom>
              <a:avLst/>
              <a:gdLst/>
              <a:ahLst/>
              <a:cxnLst/>
              <a:rect l="l" t="t" r="r" b="b"/>
              <a:pathLst>
                <a:path w="2590800" h="634364">
                  <a:moveTo>
                    <a:pt x="0" y="316991"/>
                  </a:moveTo>
                  <a:lnTo>
                    <a:pt x="0" y="0"/>
                  </a:lnTo>
                </a:path>
                <a:path w="2590800" h="634364">
                  <a:moveTo>
                    <a:pt x="2590800" y="316991"/>
                  </a:moveTo>
                  <a:lnTo>
                    <a:pt x="2590800" y="0"/>
                  </a:lnTo>
                </a:path>
                <a:path w="2590800" h="634364">
                  <a:moveTo>
                    <a:pt x="0" y="633983"/>
                  </a:moveTo>
                  <a:lnTo>
                    <a:pt x="0" y="316992"/>
                  </a:lnTo>
                </a:path>
              </a:pathLst>
            </a:custGeom>
            <a:ln w="6095">
              <a:solidFill>
                <a:srgbClr val="9800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76044" y="3868895"/>
            <a:ext cx="4305935" cy="977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002789" algn="l"/>
              </a:tabLst>
            </a:pPr>
            <a:r>
              <a:rPr sz="2050" b="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p	</a:t>
            </a:r>
            <a:r>
              <a:rPr sz="2050" b="0" i="1" spc="-254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endParaRPr sz="2050">
              <a:latin typeface="Bookman Old Style"/>
              <a:cs typeface="Bookman Old Style"/>
            </a:endParaRPr>
          </a:p>
          <a:p>
            <a:pPr marL="12700" marR="5080">
              <a:lnSpc>
                <a:spcPct val="101000"/>
              </a:lnSpc>
              <a:spcBef>
                <a:spcPts val="45"/>
              </a:spcBef>
            </a:pP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an</a:t>
            </a:r>
            <a:r>
              <a:rPr sz="2050" b="0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) 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16453" y="4560214"/>
            <a:ext cx="2590800" cy="949960"/>
          </a:xfrm>
          <a:custGeom>
            <a:avLst/>
            <a:gdLst/>
            <a:ahLst/>
            <a:cxnLst/>
            <a:rect l="l" t="t" r="r" b="b"/>
            <a:pathLst>
              <a:path w="2590800" h="949960">
                <a:moveTo>
                  <a:pt x="2590800" y="316991"/>
                </a:moveTo>
                <a:lnTo>
                  <a:pt x="2590800" y="0"/>
                </a:lnTo>
              </a:path>
              <a:path w="2590800" h="949960">
                <a:moveTo>
                  <a:pt x="0" y="632459"/>
                </a:moveTo>
                <a:lnTo>
                  <a:pt x="0" y="315468"/>
                </a:lnTo>
              </a:path>
              <a:path w="2590800" h="949960">
                <a:moveTo>
                  <a:pt x="2590800" y="632459"/>
                </a:moveTo>
                <a:lnTo>
                  <a:pt x="2590800" y="315468"/>
                </a:lnTo>
              </a:path>
              <a:path w="2590800" h="949960">
                <a:moveTo>
                  <a:pt x="0" y="949451"/>
                </a:moveTo>
                <a:lnTo>
                  <a:pt x="0" y="63246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54802" y="4190458"/>
            <a:ext cx="1870710" cy="655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solidFill>
                  <a:srgbClr val="004B00"/>
                </a:solidFill>
                <a:latin typeface="Cambria"/>
                <a:cs typeface="Cambria"/>
              </a:rPr>
              <a:t>{</a:t>
            </a:r>
            <a:r>
              <a:rPr sz="2050" b="0" i="1" dirty="0">
                <a:solidFill>
                  <a:srgbClr val="004B00"/>
                </a:solidFill>
                <a:latin typeface="Bookman Old Style"/>
                <a:cs typeface="Bookman Old Style"/>
              </a:rPr>
              <a:t>x/Jane</a:t>
            </a:r>
            <a:r>
              <a:rPr sz="2050" dirty="0">
                <a:solidFill>
                  <a:srgbClr val="004B00"/>
                </a:solidFill>
                <a:latin typeface="Cambria"/>
                <a:cs typeface="Cambria"/>
              </a:rPr>
              <a:t>}</a:t>
            </a:r>
            <a:endParaRPr sz="2050">
              <a:latin typeface="Cambria"/>
              <a:cs typeface="Cambria"/>
            </a:endParaRPr>
          </a:p>
          <a:p>
            <a:pPr marL="13335">
              <a:lnSpc>
                <a:spcPct val="100000"/>
              </a:lnSpc>
              <a:spcBef>
                <a:spcPts val="25"/>
              </a:spcBef>
            </a:pPr>
            <a:r>
              <a:rPr sz="2050" spc="229" dirty="0">
                <a:solidFill>
                  <a:srgbClr val="004B00"/>
                </a:solidFill>
                <a:latin typeface="Cambria"/>
                <a:cs typeface="Cambria"/>
              </a:rPr>
              <a:t>{</a:t>
            </a:r>
            <a:r>
              <a:rPr sz="2050" b="0" i="1" spc="-60" dirty="0">
                <a:solidFill>
                  <a:srgbClr val="004B00"/>
                </a:solidFill>
                <a:latin typeface="Bookman Old Style"/>
                <a:cs typeface="Bookman Old Style"/>
              </a:rPr>
              <a:t>x/</a:t>
            </a:r>
            <a:r>
              <a:rPr sz="2050" b="0" i="1" spc="-30" dirty="0">
                <a:solidFill>
                  <a:srgbClr val="004B00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75" dirty="0">
                <a:solidFill>
                  <a:srgbClr val="004B00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55" dirty="0">
                <a:solidFill>
                  <a:srgbClr val="004B00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004B00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140" dirty="0">
                <a:solidFill>
                  <a:srgbClr val="004B00"/>
                </a:solidFill>
                <a:latin typeface="Bookman Old Style"/>
                <a:cs typeface="Bookman Old Style"/>
              </a:rPr>
              <a:t>/</a:t>
            </a:r>
            <a:r>
              <a:rPr sz="2050" b="0" i="1" spc="-120" dirty="0">
                <a:solidFill>
                  <a:srgbClr val="004B00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004B00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004B00"/>
                </a:solidFill>
                <a:latin typeface="Bookman Old Style"/>
                <a:cs typeface="Bookman Old Style"/>
              </a:rPr>
              <a:t>n</a:t>
            </a:r>
            <a:r>
              <a:rPr sz="2050" spc="235" dirty="0">
                <a:solidFill>
                  <a:srgbClr val="004B00"/>
                </a:solidFill>
                <a:latin typeface="Cambria"/>
                <a:cs typeface="Cambria"/>
              </a:rPr>
              <a:t>}</a:t>
            </a:r>
            <a:endParaRPr sz="205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6046" y="4822918"/>
            <a:ext cx="7753350" cy="6578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  <a:tabLst>
                <a:tab pos="4591050" algn="l"/>
              </a:tabLst>
            </a:pP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othe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	</a:t>
            </a:r>
            <a:r>
              <a:rPr sz="2050" spc="229" dirty="0">
                <a:solidFill>
                  <a:srgbClr val="004B00"/>
                </a:solidFill>
                <a:latin typeface="Cambria"/>
                <a:cs typeface="Cambria"/>
              </a:rPr>
              <a:t>{</a:t>
            </a:r>
            <a:r>
              <a:rPr sz="2050" b="0" i="1" spc="-180" dirty="0">
                <a:solidFill>
                  <a:srgbClr val="004B00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140" dirty="0">
                <a:solidFill>
                  <a:srgbClr val="004B00"/>
                </a:solidFill>
                <a:latin typeface="Bookman Old Style"/>
                <a:cs typeface="Bookman Old Style"/>
              </a:rPr>
              <a:t>/</a:t>
            </a:r>
            <a:r>
              <a:rPr sz="2050" b="0" i="1" spc="-120" dirty="0">
                <a:solidFill>
                  <a:srgbClr val="004B00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004B00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004B00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2050" b="0" i="1" spc="-335" dirty="0">
                <a:solidFill>
                  <a:srgbClr val="004B00"/>
                </a:solidFill>
                <a:latin typeface="Bookman Old Style"/>
                <a:cs typeface="Bookman Old Style"/>
              </a:rPr>
              <a:t>/</a:t>
            </a:r>
            <a:r>
              <a:rPr sz="2050" b="0" i="1" spc="190" dirty="0">
                <a:solidFill>
                  <a:srgbClr val="004B00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65" dirty="0">
                <a:solidFill>
                  <a:srgbClr val="004B00"/>
                </a:solidFill>
                <a:latin typeface="Bookman Old Style"/>
                <a:cs typeface="Bookman Old Style"/>
              </a:rPr>
              <a:t>othe</a:t>
            </a:r>
            <a:r>
              <a:rPr sz="2050" b="0" i="1" spc="10" dirty="0">
                <a:solidFill>
                  <a:srgbClr val="004B00"/>
                </a:solidFill>
                <a:latin typeface="Bookman Old Style"/>
                <a:cs typeface="Bookman Old Style"/>
              </a:rPr>
              <a:t>r</a:t>
            </a:r>
            <a:r>
              <a:rPr sz="2050" spc="45" dirty="0">
                <a:solidFill>
                  <a:srgbClr val="004B00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004B00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004B00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004B00"/>
                </a:solidFill>
                <a:latin typeface="Bookman Old Style"/>
                <a:cs typeface="Bookman Old Style"/>
              </a:rPr>
              <a:t>n</a:t>
            </a:r>
            <a:r>
              <a:rPr sz="2050" spc="45" dirty="0">
                <a:solidFill>
                  <a:srgbClr val="004B00"/>
                </a:solidFill>
                <a:latin typeface="Arial"/>
                <a:cs typeface="Arial"/>
              </a:rPr>
              <a:t>)</a:t>
            </a:r>
            <a:r>
              <a:rPr sz="2050" spc="170" dirty="0">
                <a:solidFill>
                  <a:srgbClr val="004B00"/>
                </a:solidFill>
                <a:latin typeface="Cambria"/>
                <a:cs typeface="Cambria"/>
              </a:rPr>
              <a:t>} 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07253" y="5192674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316991"/>
                </a:moveTo>
                <a:lnTo>
                  <a:pt x="0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12</a:t>
            </a:fld>
            <a:endParaRPr spc="2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84557E-D5BE-4DED-9B7C-7E74FB9E6F22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8B51319-B9ED-4A43-805B-332134000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2635"/>
              </a:lnSpc>
            </a:pPr>
            <a:r>
              <a:rPr spc="30" dirty="0"/>
              <a:t>Unification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56" y="1592038"/>
            <a:ext cx="7590790" cy="167893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0" dirty="0">
                <a:latin typeface="Calibri"/>
                <a:cs typeface="Calibri"/>
              </a:rPr>
              <a:t>We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get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inference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immediately</a:t>
            </a:r>
            <a:r>
              <a:rPr sz="2050" spc="24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80" dirty="0">
                <a:latin typeface="Calibri"/>
                <a:cs typeface="Calibri"/>
              </a:rPr>
              <a:t>we</a:t>
            </a:r>
            <a:r>
              <a:rPr sz="2050" spc="-9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find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substitution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endParaRPr sz="205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spc="-55" dirty="0">
                <a:latin typeface="Calibri"/>
                <a:cs typeface="Calibri"/>
              </a:rPr>
              <a:t>such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that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sz="2050" spc="6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6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7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sz="2050" spc="-5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5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8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0" dirty="0">
                <a:latin typeface="Calibri"/>
                <a:cs typeface="Calibri"/>
              </a:rPr>
              <a:t>match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sz="2050" spc="5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spc="-7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7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sz="2050" spc="-8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-8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229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x/</a:t>
            </a:r>
            <a:r>
              <a:rPr sz="2050" b="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/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235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r>
              <a:rPr sz="2050" spc="20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200" dirty="0">
                <a:latin typeface="Calibri"/>
                <a:cs typeface="Calibri"/>
              </a:rPr>
              <a:t>w</a:t>
            </a:r>
            <a:r>
              <a:rPr sz="2050" spc="-160" dirty="0">
                <a:latin typeface="Calibri"/>
                <a:cs typeface="Calibri"/>
              </a:rPr>
              <a:t>o</a:t>
            </a:r>
            <a:r>
              <a:rPr sz="2050" spc="-40" dirty="0">
                <a:latin typeface="Calibri"/>
                <a:cs typeface="Calibri"/>
              </a:rPr>
              <a:t>rks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110" dirty="0">
                <a:solidFill>
                  <a:srgbClr val="990099"/>
                </a:solidFill>
                <a:latin typeface="Century"/>
                <a:cs typeface="Century"/>
              </a:rPr>
              <a:t>Unif</a:t>
            </a:r>
            <a:r>
              <a:rPr sz="2050" spc="125" dirty="0">
                <a:solidFill>
                  <a:srgbClr val="990099"/>
                </a:solidFill>
                <a:latin typeface="Century"/>
                <a:cs typeface="Century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β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30" dirty="0">
                <a:latin typeface="Calibri"/>
                <a:cs typeface="Calibri"/>
              </a:rPr>
              <a:t>i</a:t>
            </a:r>
            <a:r>
              <a:rPr sz="2050" spc="-25" dirty="0">
                <a:latin typeface="Calibri"/>
                <a:cs typeface="Calibri"/>
              </a:rPr>
              <a:t>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-2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β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6453" y="3921658"/>
            <a:ext cx="2590800" cy="317500"/>
          </a:xfrm>
          <a:custGeom>
            <a:avLst/>
            <a:gdLst/>
            <a:ahLst/>
            <a:cxnLst/>
            <a:rect l="l" t="t" r="r" b="b"/>
            <a:pathLst>
              <a:path w="2590800" h="317500">
                <a:moveTo>
                  <a:pt x="0" y="316991"/>
                </a:moveTo>
                <a:lnTo>
                  <a:pt x="0" y="0"/>
                </a:lnTo>
              </a:path>
              <a:path w="2590800" h="317500">
                <a:moveTo>
                  <a:pt x="2590800" y="316991"/>
                </a:moveTo>
                <a:lnTo>
                  <a:pt x="2590800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58396" y="3868894"/>
            <a:ext cx="14541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endParaRPr sz="2050">
              <a:latin typeface="Bookman Old Style"/>
              <a:cs typeface="Bookman Old Styl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22934" y="4238523"/>
            <a:ext cx="7867650" cy="641985"/>
            <a:chOff x="822934" y="4238523"/>
            <a:chExt cx="7867650" cy="641985"/>
          </a:xfrm>
        </p:grpSpPr>
        <p:sp>
          <p:nvSpPr>
            <p:cNvPr id="7" name="object 7"/>
            <p:cNvSpPr/>
            <p:nvPr/>
          </p:nvSpPr>
          <p:spPr>
            <a:xfrm>
              <a:off x="826109" y="4241698"/>
              <a:ext cx="7861300" cy="0"/>
            </a:xfrm>
            <a:custGeom>
              <a:avLst/>
              <a:gdLst/>
              <a:ahLst/>
              <a:cxnLst/>
              <a:rect l="l" t="t" r="r" b="b"/>
              <a:pathLst>
                <a:path w="7861300">
                  <a:moveTo>
                    <a:pt x="0" y="0"/>
                  </a:moveTo>
                  <a:lnTo>
                    <a:pt x="7860792" y="0"/>
                  </a:lnTo>
                </a:path>
              </a:pathLst>
            </a:custGeom>
            <a:ln w="6095">
              <a:solidFill>
                <a:srgbClr val="9800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16453" y="4243222"/>
              <a:ext cx="2590800" cy="634365"/>
            </a:xfrm>
            <a:custGeom>
              <a:avLst/>
              <a:gdLst/>
              <a:ahLst/>
              <a:cxnLst/>
              <a:rect l="l" t="t" r="r" b="b"/>
              <a:pathLst>
                <a:path w="2590800" h="634364">
                  <a:moveTo>
                    <a:pt x="0" y="316991"/>
                  </a:moveTo>
                  <a:lnTo>
                    <a:pt x="0" y="0"/>
                  </a:lnTo>
                </a:path>
                <a:path w="2590800" h="634364">
                  <a:moveTo>
                    <a:pt x="2590800" y="316991"/>
                  </a:moveTo>
                  <a:lnTo>
                    <a:pt x="2590800" y="0"/>
                  </a:lnTo>
                </a:path>
                <a:path w="2590800" h="634364">
                  <a:moveTo>
                    <a:pt x="0" y="633983"/>
                  </a:moveTo>
                  <a:lnTo>
                    <a:pt x="0" y="316992"/>
                  </a:lnTo>
                </a:path>
              </a:pathLst>
            </a:custGeom>
            <a:ln w="6095">
              <a:solidFill>
                <a:srgbClr val="9800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76044" y="3868895"/>
            <a:ext cx="4305935" cy="977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002789" algn="l"/>
              </a:tabLst>
            </a:pPr>
            <a:r>
              <a:rPr sz="2050" b="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p	</a:t>
            </a:r>
            <a:r>
              <a:rPr sz="2050" b="0" i="1" spc="-254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endParaRPr sz="2050">
              <a:latin typeface="Bookman Old Style"/>
              <a:cs typeface="Bookman Old Style"/>
            </a:endParaRPr>
          </a:p>
          <a:p>
            <a:pPr marL="12700" marR="5080">
              <a:lnSpc>
                <a:spcPct val="101000"/>
              </a:lnSpc>
              <a:spcBef>
                <a:spcPts val="45"/>
              </a:spcBef>
            </a:pP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an</a:t>
            </a:r>
            <a:r>
              <a:rPr sz="2050" b="0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) 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16453" y="4560214"/>
            <a:ext cx="2590800" cy="949960"/>
          </a:xfrm>
          <a:custGeom>
            <a:avLst/>
            <a:gdLst/>
            <a:ahLst/>
            <a:cxnLst/>
            <a:rect l="l" t="t" r="r" b="b"/>
            <a:pathLst>
              <a:path w="2590800" h="949960">
                <a:moveTo>
                  <a:pt x="2590800" y="316991"/>
                </a:moveTo>
                <a:lnTo>
                  <a:pt x="2590800" y="0"/>
                </a:lnTo>
              </a:path>
              <a:path w="2590800" h="949960">
                <a:moveTo>
                  <a:pt x="0" y="632459"/>
                </a:moveTo>
                <a:lnTo>
                  <a:pt x="0" y="315468"/>
                </a:lnTo>
              </a:path>
              <a:path w="2590800" h="949960">
                <a:moveTo>
                  <a:pt x="2590800" y="632459"/>
                </a:moveTo>
                <a:lnTo>
                  <a:pt x="2590800" y="315468"/>
                </a:lnTo>
              </a:path>
              <a:path w="2590800" h="949960">
                <a:moveTo>
                  <a:pt x="0" y="949451"/>
                </a:moveTo>
                <a:lnTo>
                  <a:pt x="0" y="632460"/>
                </a:lnTo>
              </a:path>
              <a:path w="2590800" h="949960">
                <a:moveTo>
                  <a:pt x="2590800" y="949451"/>
                </a:moveTo>
                <a:lnTo>
                  <a:pt x="2590800" y="63246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54802" y="4190458"/>
            <a:ext cx="1870710" cy="655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solidFill>
                  <a:srgbClr val="004B00"/>
                </a:solidFill>
                <a:latin typeface="Cambria"/>
                <a:cs typeface="Cambria"/>
              </a:rPr>
              <a:t>{</a:t>
            </a:r>
            <a:r>
              <a:rPr sz="2050" b="0" i="1" dirty="0">
                <a:solidFill>
                  <a:srgbClr val="004B00"/>
                </a:solidFill>
                <a:latin typeface="Bookman Old Style"/>
                <a:cs typeface="Bookman Old Style"/>
              </a:rPr>
              <a:t>x/Jane</a:t>
            </a:r>
            <a:r>
              <a:rPr sz="2050" dirty="0">
                <a:solidFill>
                  <a:srgbClr val="004B00"/>
                </a:solidFill>
                <a:latin typeface="Cambria"/>
                <a:cs typeface="Cambria"/>
              </a:rPr>
              <a:t>}</a:t>
            </a:r>
            <a:endParaRPr sz="2050">
              <a:latin typeface="Cambria"/>
              <a:cs typeface="Cambria"/>
            </a:endParaRPr>
          </a:p>
          <a:p>
            <a:pPr marL="13335">
              <a:lnSpc>
                <a:spcPct val="100000"/>
              </a:lnSpc>
              <a:spcBef>
                <a:spcPts val="25"/>
              </a:spcBef>
            </a:pPr>
            <a:r>
              <a:rPr sz="2050" spc="229" dirty="0">
                <a:solidFill>
                  <a:srgbClr val="004B00"/>
                </a:solidFill>
                <a:latin typeface="Cambria"/>
                <a:cs typeface="Cambria"/>
              </a:rPr>
              <a:t>{</a:t>
            </a:r>
            <a:r>
              <a:rPr sz="2050" b="0" i="1" spc="-60" dirty="0">
                <a:solidFill>
                  <a:srgbClr val="004B00"/>
                </a:solidFill>
                <a:latin typeface="Bookman Old Style"/>
                <a:cs typeface="Bookman Old Style"/>
              </a:rPr>
              <a:t>x/</a:t>
            </a:r>
            <a:r>
              <a:rPr sz="2050" b="0" i="1" spc="-30" dirty="0">
                <a:solidFill>
                  <a:srgbClr val="004B00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75" dirty="0">
                <a:solidFill>
                  <a:srgbClr val="004B00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55" dirty="0">
                <a:solidFill>
                  <a:srgbClr val="004B00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004B00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140" dirty="0">
                <a:solidFill>
                  <a:srgbClr val="004B00"/>
                </a:solidFill>
                <a:latin typeface="Bookman Old Style"/>
                <a:cs typeface="Bookman Old Style"/>
              </a:rPr>
              <a:t>/</a:t>
            </a:r>
            <a:r>
              <a:rPr sz="2050" b="0" i="1" spc="-120" dirty="0">
                <a:solidFill>
                  <a:srgbClr val="004B00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004B00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004B00"/>
                </a:solidFill>
                <a:latin typeface="Bookman Old Style"/>
                <a:cs typeface="Bookman Old Style"/>
              </a:rPr>
              <a:t>n</a:t>
            </a:r>
            <a:r>
              <a:rPr sz="2050" spc="235" dirty="0">
                <a:solidFill>
                  <a:srgbClr val="004B00"/>
                </a:solidFill>
                <a:latin typeface="Cambria"/>
                <a:cs typeface="Cambria"/>
              </a:rPr>
              <a:t>}</a:t>
            </a:r>
            <a:endParaRPr sz="205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13</a:t>
            </a:fld>
            <a:endParaRPr spc="20" dirty="0"/>
          </a:p>
        </p:txBody>
      </p:sp>
      <p:sp>
        <p:nvSpPr>
          <p:cNvPr id="12" name="object 12"/>
          <p:cNvSpPr txBox="1"/>
          <p:nvPr/>
        </p:nvSpPr>
        <p:spPr>
          <a:xfrm>
            <a:off x="458469" y="4822918"/>
            <a:ext cx="8196580" cy="11557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29895" marR="30480">
              <a:lnSpc>
                <a:spcPct val="101499"/>
              </a:lnSpc>
              <a:spcBef>
                <a:spcPts val="80"/>
              </a:spcBef>
              <a:tabLst>
                <a:tab pos="5008880" algn="l"/>
              </a:tabLst>
            </a:pP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othe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	</a:t>
            </a:r>
            <a:r>
              <a:rPr sz="2050" spc="229" dirty="0">
                <a:solidFill>
                  <a:srgbClr val="004B00"/>
                </a:solidFill>
                <a:latin typeface="Cambria"/>
                <a:cs typeface="Cambria"/>
              </a:rPr>
              <a:t>{</a:t>
            </a:r>
            <a:r>
              <a:rPr sz="2050" b="0" i="1" spc="-180" dirty="0">
                <a:solidFill>
                  <a:srgbClr val="004B00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140" dirty="0">
                <a:solidFill>
                  <a:srgbClr val="004B00"/>
                </a:solidFill>
                <a:latin typeface="Bookman Old Style"/>
                <a:cs typeface="Bookman Old Style"/>
              </a:rPr>
              <a:t>/</a:t>
            </a:r>
            <a:r>
              <a:rPr sz="2050" b="0" i="1" spc="-120" dirty="0">
                <a:solidFill>
                  <a:srgbClr val="004B00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004B00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004B00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2050" b="0" i="1" spc="-335" dirty="0">
                <a:solidFill>
                  <a:srgbClr val="004B00"/>
                </a:solidFill>
                <a:latin typeface="Bookman Old Style"/>
                <a:cs typeface="Bookman Old Style"/>
              </a:rPr>
              <a:t>/</a:t>
            </a:r>
            <a:r>
              <a:rPr sz="2050" b="0" i="1" spc="190" dirty="0">
                <a:solidFill>
                  <a:srgbClr val="004B00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65" dirty="0">
                <a:solidFill>
                  <a:srgbClr val="004B00"/>
                </a:solidFill>
                <a:latin typeface="Bookman Old Style"/>
                <a:cs typeface="Bookman Old Style"/>
              </a:rPr>
              <a:t>othe</a:t>
            </a:r>
            <a:r>
              <a:rPr sz="2050" b="0" i="1" spc="10" dirty="0">
                <a:solidFill>
                  <a:srgbClr val="004B00"/>
                </a:solidFill>
                <a:latin typeface="Bookman Old Style"/>
                <a:cs typeface="Bookman Old Style"/>
              </a:rPr>
              <a:t>r</a:t>
            </a:r>
            <a:r>
              <a:rPr sz="2050" spc="45" dirty="0">
                <a:solidFill>
                  <a:srgbClr val="004B00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004B00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004B00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004B00"/>
                </a:solidFill>
                <a:latin typeface="Bookman Old Style"/>
                <a:cs typeface="Bookman Old Style"/>
              </a:rPr>
              <a:t>n</a:t>
            </a:r>
            <a:r>
              <a:rPr sz="2050" spc="45" dirty="0">
                <a:solidFill>
                  <a:srgbClr val="004B00"/>
                </a:solidFill>
                <a:latin typeface="Arial"/>
                <a:cs typeface="Arial"/>
              </a:rPr>
              <a:t>)</a:t>
            </a:r>
            <a:r>
              <a:rPr sz="2050" spc="170" dirty="0">
                <a:solidFill>
                  <a:srgbClr val="004B00"/>
                </a:solidFill>
                <a:latin typeface="Cambria"/>
                <a:cs typeface="Cambria"/>
              </a:rPr>
              <a:t>}  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Knows</a:t>
            </a:r>
            <a:r>
              <a:rPr sz="2050" spc="-4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ohn,</a:t>
            </a:r>
            <a:r>
              <a:rPr sz="2050" b="0" i="1" spc="-25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4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Knows</a:t>
            </a:r>
            <a:r>
              <a:rPr sz="2050" spc="-3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OJ</a:t>
            </a:r>
            <a:r>
              <a:rPr sz="2050" b="0" i="1" spc="-4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	</a:t>
            </a:r>
            <a:r>
              <a:rPr sz="2050" b="0" i="1" spc="110" dirty="0">
                <a:solidFill>
                  <a:srgbClr val="004B00"/>
                </a:solidFill>
                <a:latin typeface="Bookman Old Style"/>
                <a:cs typeface="Bookman Old Style"/>
              </a:rPr>
              <a:t>fail</a:t>
            </a:r>
            <a:endParaRPr sz="2050">
              <a:latin typeface="Bookman Old Style"/>
              <a:cs typeface="Bookman Old Style"/>
            </a:endParaRPr>
          </a:p>
          <a:p>
            <a:pPr marL="50800">
              <a:lnSpc>
                <a:spcPct val="100000"/>
              </a:lnSpc>
              <a:spcBef>
                <a:spcPts val="1460"/>
              </a:spcBef>
            </a:pPr>
            <a:r>
              <a:rPr sz="2050" spc="-30" dirty="0">
                <a:solidFill>
                  <a:srgbClr val="00007E"/>
                </a:solidFill>
                <a:latin typeface="Calibri"/>
                <a:cs typeface="Calibri"/>
              </a:rPr>
              <a:t>Standardizing</a:t>
            </a:r>
            <a:r>
              <a:rPr sz="2050" spc="19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007E"/>
                </a:solidFill>
                <a:latin typeface="Calibri"/>
                <a:cs typeface="Calibri"/>
              </a:rPr>
              <a:t>apart</a:t>
            </a:r>
            <a:r>
              <a:rPr sz="2050" spc="16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eliminates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overlap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variables,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e.g.,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Knows</a:t>
            </a:r>
            <a:r>
              <a:rPr sz="2050" spc="-2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2100" spc="-37" baseline="-11904" dirty="0">
                <a:solidFill>
                  <a:srgbClr val="990099"/>
                </a:solidFill>
                <a:latin typeface="Garamond"/>
                <a:cs typeface="Garamond"/>
              </a:rPr>
              <a:t>17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OJ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EDF0A2-43D8-43CD-B08E-4CAD358B5937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ED2072F-B600-453F-B375-E3787337B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41719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5"/>
              </a:lnSpc>
            </a:pPr>
            <a:r>
              <a:rPr spc="40" dirty="0"/>
              <a:t>Generalized</a:t>
            </a:r>
            <a:r>
              <a:rPr spc="95" dirty="0"/>
              <a:t> </a:t>
            </a:r>
            <a:r>
              <a:rPr spc="55" dirty="0"/>
              <a:t>Modus</a:t>
            </a:r>
            <a:r>
              <a:rPr spc="130" dirty="0"/>
              <a:t> </a:t>
            </a:r>
            <a:r>
              <a:rPr spc="5" dirty="0"/>
              <a:t>Ponens</a:t>
            </a:r>
            <a:r>
              <a:rPr spc="160" dirty="0"/>
              <a:t> </a:t>
            </a:r>
            <a:r>
              <a:rPr spc="360" dirty="0"/>
              <a:t>(GMP)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3401" y="2014187"/>
            <a:ext cx="42799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-44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-44" baseline="29761" dirty="0">
                <a:solidFill>
                  <a:srgbClr val="990099"/>
                </a:solidFill>
                <a:latin typeface="Segoe UI Symbol"/>
                <a:cs typeface="Segoe UI Symbol"/>
              </a:rPr>
              <a:t>I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4170" y="2014187"/>
            <a:ext cx="144780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127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spc="97" baseline="29761" dirty="0">
                <a:solidFill>
                  <a:srgbClr val="990099"/>
                </a:solidFill>
                <a:latin typeface="Segoe UI Symbol"/>
                <a:cs typeface="Segoe UI Symbol"/>
              </a:rPr>
              <a:t>I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3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3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04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b="0" i="1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100" spc="97" baseline="29761" dirty="0">
                <a:solidFill>
                  <a:srgbClr val="990099"/>
                </a:solidFill>
                <a:latin typeface="Segoe UI Symbol"/>
                <a:cs typeface="Segoe UI Symbol"/>
              </a:rPr>
              <a:t>I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06270" y="2014187"/>
            <a:ext cx="265938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217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spc="232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04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b="0" i="1" spc="-5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100" b="0" i="1" spc="284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spc="12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1349" y="2400706"/>
            <a:ext cx="4688205" cy="0"/>
          </a:xfrm>
          <a:custGeom>
            <a:avLst/>
            <a:gdLst/>
            <a:ahLst/>
            <a:cxnLst/>
            <a:rect l="l" t="t" r="r" b="b"/>
            <a:pathLst>
              <a:path w="4688205">
                <a:moveTo>
                  <a:pt x="0" y="0"/>
                </a:moveTo>
                <a:lnTo>
                  <a:pt x="4687823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46222" y="2370802"/>
            <a:ext cx="26860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14</a:t>
            </a:fld>
            <a:endParaRPr spc="20" dirty="0"/>
          </a:p>
        </p:txBody>
      </p:sp>
      <p:sp>
        <p:nvSpPr>
          <p:cNvPr id="8" name="object 8"/>
          <p:cNvSpPr txBox="1"/>
          <p:nvPr/>
        </p:nvSpPr>
        <p:spPr>
          <a:xfrm>
            <a:off x="6901941" y="2162985"/>
            <a:ext cx="755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990099"/>
                </a:solidFill>
                <a:latin typeface="Segoe UI Symbol"/>
                <a:cs typeface="Segoe UI Symbol"/>
              </a:rPr>
              <a:t>I</a:t>
            </a:r>
            <a:endParaRPr sz="1400">
              <a:latin typeface="Segoe UI Symbol"/>
              <a:cs typeface="Segoe UI 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8717" y="2190970"/>
            <a:ext cx="258000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spc="-130" dirty="0">
                <a:latin typeface="Calibri"/>
                <a:cs typeface="Calibri"/>
              </a:rPr>
              <a:t>wher</a:t>
            </a:r>
            <a:r>
              <a:rPr sz="2050" spc="-114" dirty="0">
                <a:latin typeface="Calibri"/>
                <a:cs typeface="Calibri"/>
              </a:rPr>
              <a:t>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b="0" i="1" spc="12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100" b="0" i="1" spc="104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-23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b="0" i="1" spc="19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65" dirty="0">
                <a:latin typeface="Calibri"/>
                <a:cs typeface="Calibri"/>
              </a:rPr>
              <a:t>f</a:t>
            </a:r>
            <a:r>
              <a:rPr sz="2050" spc="-145" dirty="0">
                <a:latin typeface="Calibri"/>
                <a:cs typeface="Calibri"/>
              </a:rPr>
              <a:t>o</a:t>
            </a:r>
            <a:r>
              <a:rPr sz="2050" spc="-55" dirty="0">
                <a:latin typeface="Calibri"/>
                <a:cs typeface="Calibri"/>
              </a:rPr>
              <a:t>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all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b="0" i="1" spc="11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0619" y="3129755"/>
            <a:ext cx="2062480" cy="6578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 marR="30480" indent="-635">
              <a:lnSpc>
                <a:spcPct val="101499"/>
              </a:lnSpc>
              <a:spcBef>
                <a:spcPts val="80"/>
              </a:spcBef>
            </a:pP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12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30" baseline="29761" dirty="0">
                <a:solidFill>
                  <a:srgbClr val="990099"/>
                </a:solidFill>
                <a:latin typeface="Segoe UI Symbol"/>
                <a:cs typeface="Segoe UI Symbol"/>
              </a:rPr>
              <a:t>I</a:t>
            </a:r>
            <a:r>
              <a:rPr sz="2100" baseline="29761" dirty="0">
                <a:solidFill>
                  <a:srgbClr val="990099"/>
                </a:solidFill>
                <a:latin typeface="Segoe UI Symbol"/>
                <a:cs typeface="Segoe UI Symbol"/>
              </a:rPr>
              <a:t> </a:t>
            </a:r>
            <a:r>
              <a:rPr sz="2100" spc="-104" baseline="29761" dirty="0">
                <a:solidFill>
                  <a:srgbClr val="990099"/>
                </a:solidFill>
                <a:latin typeface="Segoe UI Symbol"/>
                <a:cs typeface="Segoe UI Symbol"/>
              </a:rPr>
              <a:t> </a:t>
            </a:r>
            <a:r>
              <a:rPr sz="2050" spc="-35" dirty="0">
                <a:latin typeface="Calibri"/>
                <a:cs typeface="Calibri"/>
              </a:rPr>
              <a:t>i</a:t>
            </a:r>
            <a:r>
              <a:rPr sz="2050" spc="-45" dirty="0">
                <a:latin typeface="Calibri"/>
                <a:cs typeface="Calibri"/>
              </a:rPr>
              <a:t>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) 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-52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spc="-52" baseline="29761" dirty="0">
                <a:solidFill>
                  <a:srgbClr val="990099"/>
                </a:solidFill>
                <a:latin typeface="Segoe UI Symbol"/>
                <a:cs typeface="Segoe UI Symbol"/>
              </a:rPr>
              <a:t>I</a:t>
            </a:r>
            <a:r>
              <a:rPr sz="2100" spc="450" baseline="29761" dirty="0">
                <a:solidFill>
                  <a:srgbClr val="990099"/>
                </a:solidFill>
                <a:latin typeface="Segoe UI Symbol"/>
                <a:cs typeface="Segoe UI Symbol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sz="2050" spc="-8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-8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17848" y="3129755"/>
            <a:ext cx="1783714" cy="6578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 marR="30480" indent="-635">
              <a:lnSpc>
                <a:spcPct val="101499"/>
              </a:lnSpc>
              <a:spcBef>
                <a:spcPts val="80"/>
              </a:spcBef>
            </a:pP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-120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292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380" dirty="0">
                <a:latin typeface="Calibri"/>
                <a:cs typeface="Calibri"/>
              </a:rPr>
              <a:t> 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sz="2050" spc="6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65" dirty="0">
                <a:solidFill>
                  <a:srgbClr val="990099"/>
                </a:solidFill>
                <a:latin typeface="Arial"/>
                <a:cs typeface="Arial"/>
              </a:rPr>
              <a:t>) </a:t>
            </a:r>
            <a:r>
              <a:rPr sz="2050" spc="7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-120" baseline="-11904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sz="2050" spc="-5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5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6555" y="3762214"/>
            <a:ext cx="7101840" cy="14712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91795" marR="2753360">
              <a:lnSpc>
                <a:spcPct val="101499"/>
              </a:lnSpc>
              <a:spcBef>
                <a:spcPts val="80"/>
              </a:spcBef>
              <a:tabLst>
                <a:tab pos="3058160" algn="l"/>
              </a:tabLst>
            </a:pP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35" dirty="0">
                <a:latin typeface="Calibri"/>
                <a:cs typeface="Calibri"/>
              </a:rPr>
              <a:t>i</a:t>
            </a:r>
            <a:r>
              <a:rPr sz="2050" spc="-45" dirty="0">
                <a:latin typeface="Calibri"/>
                <a:cs typeface="Calibri"/>
              </a:rPr>
              <a:t>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229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x/</a:t>
            </a:r>
            <a:r>
              <a:rPr sz="2050" b="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/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235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b="0" i="1" spc="-254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35" dirty="0">
                <a:latin typeface="Calibri"/>
                <a:cs typeface="Calibri"/>
              </a:rPr>
              <a:t>i</a:t>
            </a:r>
            <a:r>
              <a:rPr sz="2050" spc="-45" dirty="0">
                <a:latin typeface="Calibri"/>
                <a:cs typeface="Calibri"/>
              </a:rPr>
              <a:t>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b="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)  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35" dirty="0">
                <a:latin typeface="Calibri"/>
                <a:cs typeface="Calibri"/>
              </a:rPr>
              <a:t>i</a:t>
            </a:r>
            <a:r>
              <a:rPr sz="2050" spc="-45" dirty="0">
                <a:latin typeface="Calibri"/>
                <a:cs typeface="Calibri"/>
              </a:rPr>
              <a:t>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b="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12700" marR="5080">
              <a:lnSpc>
                <a:spcPct val="101000"/>
              </a:lnSpc>
              <a:spcBef>
                <a:spcPts val="1435"/>
              </a:spcBef>
            </a:pPr>
            <a:r>
              <a:rPr sz="2050" spc="40" dirty="0">
                <a:latin typeface="Calibri"/>
                <a:cs typeface="Calibri"/>
              </a:rPr>
              <a:t>GMP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used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225" dirty="0">
                <a:latin typeface="Calibri"/>
                <a:cs typeface="Calibri"/>
              </a:rPr>
              <a:t>KB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00007E"/>
                </a:solidFill>
                <a:latin typeface="Calibri"/>
                <a:cs typeface="Calibri"/>
              </a:rPr>
              <a:t>definite</a:t>
            </a:r>
            <a:r>
              <a:rPr sz="2050" spc="20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00007E"/>
                </a:solidFill>
                <a:latin typeface="Calibri"/>
                <a:cs typeface="Calibri"/>
              </a:rPr>
              <a:t>clauses</a:t>
            </a:r>
            <a:r>
              <a:rPr sz="2050" spc="17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75" dirty="0">
                <a:latin typeface="Calibri"/>
                <a:cs typeface="Calibri"/>
              </a:rPr>
              <a:t>(</a:t>
            </a:r>
            <a:r>
              <a:rPr sz="2050" spc="75" dirty="0">
                <a:solidFill>
                  <a:srgbClr val="7E0000"/>
                </a:solidFill>
                <a:latin typeface="Century"/>
                <a:cs typeface="Century"/>
              </a:rPr>
              <a:t>exactly</a:t>
            </a:r>
            <a:r>
              <a:rPr sz="2050" spc="9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114" dirty="0">
                <a:latin typeface="Calibri"/>
                <a:cs typeface="Calibri"/>
              </a:rPr>
              <a:t>one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positive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literal)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25" dirty="0">
                <a:latin typeface="Calibri"/>
                <a:cs typeface="Calibri"/>
              </a:rPr>
              <a:t>All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assumed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universally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quantified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A67488-5F2F-4699-89AA-B163437C6235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68FB3E2-4C12-4001-8174-4FE6F5CF8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15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-60" dirty="0"/>
              <a:t>Soundness</a:t>
            </a:r>
            <a:r>
              <a:rPr spc="75" dirty="0"/>
              <a:t> </a:t>
            </a:r>
            <a:r>
              <a:rPr spc="50" dirty="0"/>
              <a:t>of</a:t>
            </a:r>
            <a:r>
              <a:rPr spc="130" dirty="0"/>
              <a:t> </a:t>
            </a:r>
            <a:r>
              <a:rPr spc="355" dirty="0"/>
              <a:t>GMP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5769" y="1592038"/>
            <a:ext cx="7768590" cy="3403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14"/>
              </a:spcBef>
            </a:pPr>
            <a:r>
              <a:rPr sz="2050" spc="-90" dirty="0">
                <a:latin typeface="Calibri"/>
                <a:cs typeface="Calibri"/>
              </a:rPr>
              <a:t>Need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14" dirty="0">
                <a:latin typeface="Calibri"/>
                <a:cs typeface="Calibri"/>
              </a:rPr>
              <a:t>show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that</a:t>
            </a:r>
            <a:endParaRPr sz="2050">
              <a:latin typeface="Calibri"/>
              <a:cs typeface="Calibri"/>
            </a:endParaRPr>
          </a:p>
          <a:p>
            <a:pPr marL="380365">
              <a:lnSpc>
                <a:spcPct val="100000"/>
              </a:lnSpc>
              <a:spcBef>
                <a:spcPts val="1560"/>
              </a:spcBef>
              <a:tabLst>
                <a:tab pos="1940560" algn="l"/>
              </a:tabLst>
            </a:pP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12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97" baseline="33730" dirty="0">
                <a:solidFill>
                  <a:srgbClr val="990099"/>
                </a:solidFill>
                <a:latin typeface="Segoe UI Symbol"/>
                <a:cs typeface="Segoe UI Symbol"/>
              </a:rPr>
              <a:t>I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04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b="0" i="1" spc="2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100" spc="97" baseline="33730" dirty="0">
                <a:solidFill>
                  <a:srgbClr val="990099"/>
                </a:solidFill>
                <a:latin typeface="Segoe UI Symbol"/>
                <a:cs typeface="Segoe UI Symbol"/>
              </a:rPr>
              <a:t>I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232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04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b="0" i="1" spc="-5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100" b="0" i="1" spc="284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spc="12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42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endParaRPr sz="2050">
              <a:latin typeface="Bookman Old Style"/>
              <a:cs typeface="Bookman Old Style"/>
            </a:endParaRPr>
          </a:p>
          <a:p>
            <a:pPr marL="63500">
              <a:lnSpc>
                <a:spcPct val="100000"/>
              </a:lnSpc>
              <a:spcBef>
                <a:spcPts val="1560"/>
              </a:spcBef>
            </a:pPr>
            <a:r>
              <a:rPr sz="2050" spc="-135" dirty="0">
                <a:latin typeface="Calibri"/>
                <a:cs typeface="Calibri"/>
              </a:rPr>
              <a:t>p</a:t>
            </a:r>
            <a:r>
              <a:rPr sz="2050" spc="-80" dirty="0">
                <a:latin typeface="Calibri"/>
                <a:cs typeface="Calibri"/>
              </a:rPr>
              <a:t>rovide</a:t>
            </a:r>
            <a:r>
              <a:rPr sz="2050" spc="-90" dirty="0">
                <a:latin typeface="Calibri"/>
                <a:cs typeface="Calibri"/>
              </a:rPr>
              <a:t>d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tha</a:t>
            </a:r>
            <a:r>
              <a:rPr sz="2050" spc="-20" dirty="0">
                <a:latin typeface="Calibri"/>
                <a:cs typeface="Calibri"/>
              </a:rPr>
              <a:t>t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b="0" i="1" spc="-204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b="0" i="1" spc="19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100" spc="97" baseline="29761" dirty="0">
                <a:solidFill>
                  <a:srgbClr val="990099"/>
                </a:solidFill>
                <a:latin typeface="Segoe UI Symbol"/>
                <a:cs typeface="Segoe UI Symbol"/>
              </a:rPr>
              <a:t>I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-23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b="0" i="1" spc="19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65" dirty="0">
                <a:latin typeface="Calibri"/>
                <a:cs typeface="Calibri"/>
              </a:rPr>
              <a:t>f</a:t>
            </a:r>
            <a:r>
              <a:rPr sz="2050" spc="-145" dirty="0">
                <a:latin typeface="Calibri"/>
                <a:cs typeface="Calibri"/>
              </a:rPr>
              <a:t>o</a:t>
            </a:r>
            <a:r>
              <a:rPr sz="2050" spc="-55" dirty="0">
                <a:latin typeface="Calibri"/>
                <a:cs typeface="Calibri"/>
              </a:rPr>
              <a:t>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all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11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endParaRPr sz="2050">
              <a:latin typeface="Bookman Old Style"/>
              <a:cs typeface="Bookman Old Style"/>
            </a:endParaRPr>
          </a:p>
          <a:p>
            <a:pPr marL="63500">
              <a:lnSpc>
                <a:spcPct val="100000"/>
              </a:lnSpc>
              <a:spcBef>
                <a:spcPts val="1560"/>
              </a:spcBef>
            </a:pPr>
            <a:r>
              <a:rPr sz="2050" spc="-40" dirty="0">
                <a:latin typeface="Calibri"/>
                <a:cs typeface="Calibri"/>
              </a:rPr>
              <a:t>Lemma: </a:t>
            </a:r>
            <a:r>
              <a:rPr sz="2050" spc="-90" dirty="0">
                <a:latin typeface="Calibri"/>
                <a:cs typeface="Calibri"/>
              </a:rPr>
              <a:t> </a:t>
            </a:r>
            <a:r>
              <a:rPr sz="2050" spc="105" dirty="0">
                <a:latin typeface="Calibri"/>
                <a:cs typeface="Calibri"/>
              </a:rPr>
              <a:t>F</a:t>
            </a:r>
            <a:r>
              <a:rPr sz="2050" spc="-160" dirty="0">
                <a:latin typeface="Calibri"/>
                <a:cs typeface="Calibri"/>
              </a:rPr>
              <a:t>o</a:t>
            </a:r>
            <a:r>
              <a:rPr sz="2050" spc="-55" dirty="0">
                <a:latin typeface="Calibri"/>
                <a:cs typeface="Calibri"/>
              </a:rPr>
              <a:t>r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any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definit</a:t>
            </a:r>
            <a:r>
              <a:rPr sz="2050" spc="-85" dirty="0">
                <a:latin typeface="Calibri"/>
                <a:cs typeface="Calibri"/>
              </a:rPr>
              <a:t>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clause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b="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spc="25" dirty="0">
                <a:latin typeface="Calibri"/>
                <a:cs typeface="Calibri"/>
              </a:rPr>
              <a:t>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200" dirty="0">
                <a:latin typeface="Calibri"/>
                <a:cs typeface="Calibri"/>
              </a:rPr>
              <a:t>w</a:t>
            </a:r>
            <a:r>
              <a:rPr sz="2050" spc="-160" dirty="0">
                <a:latin typeface="Calibri"/>
                <a:cs typeface="Calibri"/>
              </a:rPr>
              <a:t>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have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b="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2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-240" dirty="0">
                <a:solidFill>
                  <a:srgbClr val="990099"/>
                </a:solidFill>
                <a:latin typeface="Bookman Old Style"/>
                <a:cs typeface="Bookman Old Style"/>
              </a:rPr>
              <a:t>pθ</a:t>
            </a:r>
            <a:r>
              <a:rPr sz="205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35" dirty="0">
                <a:latin typeface="Calibri"/>
                <a:cs typeface="Calibri"/>
              </a:rPr>
              <a:t>b</a:t>
            </a:r>
            <a:r>
              <a:rPr sz="2050" spc="-40" dirty="0">
                <a:latin typeface="Calibri"/>
                <a:cs typeface="Calibri"/>
              </a:rPr>
              <a:t>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15" dirty="0">
                <a:latin typeface="Calibri"/>
                <a:cs typeface="Calibri"/>
              </a:rPr>
              <a:t>UI</a:t>
            </a:r>
            <a:endParaRPr sz="205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1560"/>
              </a:spcBef>
            </a:pPr>
            <a:r>
              <a:rPr sz="2050" spc="-25" dirty="0">
                <a:latin typeface="Calibri"/>
                <a:cs typeface="Calibri"/>
              </a:rPr>
              <a:t>1.</a:t>
            </a:r>
            <a:r>
              <a:rPr sz="2050" spc="400" dirty="0"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-60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217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spc="1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b="0" i="1" spc="-179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100" b="0" i="1" spc="-15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spc="12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r>
              <a:rPr sz="2050" spc="-7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1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spc="-7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-60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217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spc="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spc="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b="0" i="1" spc="-179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100" b="0" i="1" spc="284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spc="12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r>
              <a:rPr sz="2050" spc="-13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-22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-12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b="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spc="1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b="0" i="1" spc="-23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spc="12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qθ</a:t>
            </a:r>
            <a:r>
              <a:rPr sz="2050" spc="-114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560"/>
              </a:spcBef>
            </a:pPr>
            <a:r>
              <a:rPr sz="2050" spc="-25" dirty="0">
                <a:latin typeface="Calibri"/>
                <a:cs typeface="Calibri"/>
              </a:rPr>
              <a:t>2. </a:t>
            </a:r>
            <a:r>
              <a:rPr sz="2050" spc="-65" dirty="0">
                <a:latin typeface="Calibri"/>
                <a:cs typeface="Calibri"/>
              </a:rPr>
              <a:t> 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12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97" baseline="29761" dirty="0">
                <a:solidFill>
                  <a:srgbClr val="990099"/>
                </a:solidFill>
                <a:latin typeface="Segoe UI Symbol"/>
                <a:cs typeface="Segoe UI Symbol"/>
              </a:rPr>
              <a:t>I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3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3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04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b="0" i="1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100" spc="30" baseline="29761" dirty="0">
                <a:solidFill>
                  <a:srgbClr val="990099"/>
                </a:solidFill>
                <a:latin typeface="Segoe UI Symbol"/>
                <a:cs typeface="Segoe UI Symbol"/>
              </a:rPr>
              <a:t>I</a:t>
            </a:r>
            <a:r>
              <a:rPr sz="2100" baseline="29761" dirty="0">
                <a:solidFill>
                  <a:srgbClr val="990099"/>
                </a:solidFill>
                <a:latin typeface="Segoe UI Symbol"/>
                <a:cs typeface="Segoe UI Symbol"/>
              </a:rPr>
              <a:t> </a:t>
            </a:r>
            <a:r>
              <a:rPr sz="2100" spc="-217" baseline="29761" dirty="0">
                <a:solidFill>
                  <a:srgbClr val="990099"/>
                </a:solidFill>
                <a:latin typeface="Segoe UI Symbol"/>
                <a:cs typeface="Segoe UI Symbol"/>
              </a:rPr>
              <a:t> </a:t>
            </a:r>
            <a:r>
              <a:rPr sz="2050" spc="-42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12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30" baseline="29761" dirty="0">
                <a:solidFill>
                  <a:srgbClr val="990099"/>
                </a:solidFill>
                <a:latin typeface="Segoe UI Symbol"/>
                <a:cs typeface="Segoe UI Symbol"/>
              </a:rPr>
              <a:t>I</a:t>
            </a:r>
            <a:r>
              <a:rPr sz="2100" spc="195" baseline="29761" dirty="0">
                <a:solidFill>
                  <a:srgbClr val="990099"/>
                </a:solidFill>
                <a:latin typeface="Segoe UI Symbol"/>
                <a:cs typeface="Segoe UI Symbo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04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b="0" i="1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100" spc="30" baseline="29761" dirty="0">
                <a:solidFill>
                  <a:srgbClr val="990099"/>
                </a:solidFill>
                <a:latin typeface="Segoe UI Symbol"/>
                <a:cs typeface="Segoe UI Symbol"/>
              </a:rPr>
              <a:t>I</a:t>
            </a:r>
            <a:r>
              <a:rPr sz="2100" baseline="29761" dirty="0">
                <a:solidFill>
                  <a:srgbClr val="990099"/>
                </a:solidFill>
                <a:latin typeface="Segoe UI Symbol"/>
                <a:cs typeface="Segoe UI Symbol"/>
              </a:rPr>
              <a:t> </a:t>
            </a:r>
            <a:r>
              <a:rPr sz="2100" spc="-217" baseline="29761" dirty="0">
                <a:solidFill>
                  <a:srgbClr val="990099"/>
                </a:solidFill>
                <a:latin typeface="Segoe UI Symbol"/>
                <a:cs typeface="Segoe UI Symbol"/>
              </a:rPr>
              <a:t> </a:t>
            </a:r>
            <a:r>
              <a:rPr sz="2050" spc="-42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142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97" baseline="29761" dirty="0">
                <a:solidFill>
                  <a:srgbClr val="990099"/>
                </a:solidFill>
                <a:latin typeface="Segoe UI Symbol"/>
                <a:cs typeface="Segoe UI Symbol"/>
              </a:rPr>
              <a:t>I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04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b="0" i="1" spc="2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100" spc="97" baseline="29761" dirty="0">
                <a:solidFill>
                  <a:srgbClr val="990099"/>
                </a:solidFill>
                <a:latin typeface="Segoe UI Symbol"/>
                <a:cs typeface="Segoe UI Symbol"/>
              </a:rPr>
              <a:t>I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endParaRPr sz="2050">
              <a:latin typeface="Bookman Old Style"/>
              <a:cs typeface="Bookman Old Style"/>
            </a:endParaRPr>
          </a:p>
          <a:p>
            <a:pPr marL="63500">
              <a:lnSpc>
                <a:spcPct val="100000"/>
              </a:lnSpc>
              <a:spcBef>
                <a:spcPts val="1560"/>
              </a:spcBef>
            </a:pPr>
            <a:r>
              <a:rPr sz="2050" spc="-25" dirty="0">
                <a:latin typeface="Calibri"/>
                <a:cs typeface="Calibri"/>
              </a:rPr>
              <a:t>3.</a:t>
            </a:r>
            <a:r>
              <a:rPr sz="2050" spc="39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From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1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2,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b="0" i="1" spc="-225" dirty="0">
                <a:solidFill>
                  <a:srgbClr val="990099"/>
                </a:solidFill>
                <a:latin typeface="Bookman Old Style"/>
                <a:cs typeface="Bookman Old Style"/>
              </a:rPr>
              <a:t>qθ</a:t>
            </a:r>
            <a:r>
              <a:rPr sz="205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85" dirty="0">
                <a:latin typeface="Calibri"/>
                <a:cs typeface="Calibri"/>
              </a:rPr>
              <a:t>follows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ordinary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Modus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Ponens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5D0AD-BE8D-4217-8614-86FC92FEE7DB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232174-2103-4537-BECD-016DA7D99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16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35" dirty="0"/>
              <a:t>Example</a:t>
            </a:r>
            <a:r>
              <a:rPr spc="130" dirty="0"/>
              <a:t> </a:t>
            </a:r>
            <a:r>
              <a:rPr spc="10" dirty="0"/>
              <a:t>knowledge</a:t>
            </a:r>
            <a:r>
              <a:rPr spc="165" dirty="0"/>
              <a:t> </a:t>
            </a:r>
            <a:r>
              <a:rPr spc="-45" dirty="0"/>
              <a:t>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4" y="1608802"/>
            <a:ext cx="7793990" cy="14833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1200"/>
              </a:lnSpc>
              <a:spcBef>
                <a:spcPts val="85"/>
              </a:spcBef>
            </a:pPr>
            <a:r>
              <a:rPr sz="2050" spc="20" dirty="0">
                <a:latin typeface="Calibri"/>
                <a:cs typeface="Calibri"/>
              </a:rPr>
              <a:t>The </a:t>
            </a:r>
            <a:r>
              <a:rPr sz="2050" spc="-90" dirty="0">
                <a:latin typeface="Calibri"/>
                <a:cs typeface="Calibri"/>
              </a:rPr>
              <a:t>law</a:t>
            </a:r>
            <a:r>
              <a:rPr sz="2050" spc="-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says </a:t>
            </a:r>
            <a:r>
              <a:rPr sz="2050" spc="-35" dirty="0">
                <a:latin typeface="Calibri"/>
                <a:cs typeface="Calibri"/>
              </a:rPr>
              <a:t>that </a:t>
            </a:r>
            <a:r>
              <a:rPr sz="2050" spc="-5" dirty="0">
                <a:latin typeface="Calibri"/>
                <a:cs typeface="Calibri"/>
              </a:rPr>
              <a:t>it </a:t>
            </a:r>
            <a:r>
              <a:rPr sz="2050" spc="-40" dirty="0">
                <a:latin typeface="Calibri"/>
                <a:cs typeface="Calibri"/>
              </a:rPr>
              <a:t>is </a:t>
            </a:r>
            <a:r>
              <a:rPr sz="2050" spc="-55" dirty="0">
                <a:latin typeface="Calibri"/>
                <a:cs typeface="Calibri"/>
              </a:rPr>
              <a:t>a </a:t>
            </a:r>
            <a:r>
              <a:rPr sz="2050" spc="-65" dirty="0">
                <a:latin typeface="Calibri"/>
                <a:cs typeface="Calibri"/>
              </a:rPr>
              <a:t>crime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-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an </a:t>
            </a:r>
            <a:r>
              <a:rPr sz="2050" spc="-45" dirty="0">
                <a:latin typeface="Calibri"/>
                <a:cs typeface="Calibri"/>
              </a:rPr>
              <a:t>American </a:t>
            </a:r>
            <a:r>
              <a:rPr sz="2050" spc="-55" dirty="0">
                <a:latin typeface="Calibri"/>
                <a:cs typeface="Calibri"/>
              </a:rPr>
              <a:t>to </a:t>
            </a:r>
            <a:r>
              <a:rPr sz="2050" spc="-60" dirty="0">
                <a:latin typeface="Calibri"/>
                <a:cs typeface="Calibri"/>
              </a:rPr>
              <a:t>sell </a:t>
            </a:r>
            <a:r>
              <a:rPr sz="2050" spc="-100" dirty="0">
                <a:latin typeface="Calibri"/>
                <a:cs typeface="Calibri"/>
              </a:rPr>
              <a:t>weapons</a:t>
            </a:r>
            <a:r>
              <a:rPr sz="2050" spc="-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 </a:t>
            </a:r>
            <a:r>
              <a:rPr sz="2050" spc="-65" dirty="0">
                <a:latin typeface="Calibri"/>
                <a:cs typeface="Calibri"/>
              </a:rPr>
              <a:t>hostile </a:t>
            </a:r>
            <a:r>
              <a:rPr sz="2050" spc="-6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nations.</a:t>
            </a:r>
            <a:r>
              <a:rPr sz="2050" spc="-45" dirty="0">
                <a:latin typeface="Calibri"/>
                <a:cs typeface="Calibri"/>
              </a:rPr>
              <a:t> </a:t>
            </a:r>
            <a:r>
              <a:rPr sz="2050" spc="20" dirty="0">
                <a:latin typeface="Calibri"/>
                <a:cs typeface="Calibri"/>
              </a:rPr>
              <a:t>The </a:t>
            </a:r>
            <a:r>
              <a:rPr sz="2050" spc="-50" dirty="0">
                <a:latin typeface="Calibri"/>
                <a:cs typeface="Calibri"/>
              </a:rPr>
              <a:t>country Nono,</a:t>
            </a:r>
            <a:r>
              <a:rPr sz="2050" spc="36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an</a:t>
            </a:r>
            <a:r>
              <a:rPr sz="2050" spc="335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enemy</a:t>
            </a:r>
            <a:r>
              <a:rPr sz="2050" spc="254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31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America, </a:t>
            </a:r>
            <a:r>
              <a:rPr sz="2050" spc="-65" dirty="0">
                <a:latin typeface="Calibri"/>
                <a:cs typeface="Calibri"/>
              </a:rPr>
              <a:t>has</a:t>
            </a:r>
            <a:r>
              <a:rPr sz="2050" spc="335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some</a:t>
            </a:r>
            <a:r>
              <a:rPr sz="2050" spc="24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missiles,</a:t>
            </a:r>
            <a:r>
              <a:rPr sz="2050" spc="35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 </a:t>
            </a:r>
            <a:r>
              <a:rPr sz="2050" spc="-65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all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its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missiles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145" dirty="0">
                <a:latin typeface="Calibri"/>
                <a:cs typeface="Calibri"/>
              </a:rPr>
              <a:t>were</a:t>
            </a:r>
            <a:r>
              <a:rPr sz="2050" spc="-13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sold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it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Colonel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West,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20" dirty="0">
                <a:latin typeface="Calibri"/>
                <a:cs typeface="Calibri"/>
              </a:rPr>
              <a:t>who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American.</a:t>
            </a:r>
            <a:endParaRPr sz="20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560"/>
              </a:spcBef>
            </a:pPr>
            <a:r>
              <a:rPr sz="2050" spc="-40" dirty="0">
                <a:latin typeface="Calibri"/>
                <a:cs typeface="Calibri"/>
              </a:rPr>
              <a:t>Prove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that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Col.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West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criminal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AD299B-5A6C-48BE-96C7-28FA25D3EFAF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0C19F1-5C20-4FEC-BC0B-65316E618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17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35" dirty="0"/>
              <a:t>Example</a:t>
            </a:r>
            <a:r>
              <a:rPr spc="125" dirty="0"/>
              <a:t> </a:t>
            </a:r>
            <a:r>
              <a:rPr spc="10" dirty="0"/>
              <a:t>knowledge</a:t>
            </a:r>
            <a:r>
              <a:rPr spc="190" dirty="0"/>
              <a:t> </a:t>
            </a:r>
            <a:r>
              <a:rPr spc="-45" dirty="0"/>
              <a:t>base</a:t>
            </a:r>
            <a:r>
              <a:rPr spc="120" dirty="0"/>
              <a:t> </a:t>
            </a:r>
            <a:r>
              <a:rPr spc="5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6931659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35" dirty="0">
                <a:latin typeface="Bookman Old Style"/>
                <a:cs typeface="Bookman Old Style"/>
              </a:rPr>
              <a:t> </a:t>
            </a:r>
            <a:r>
              <a:rPr sz="2050" spc="-5" dirty="0">
                <a:latin typeface="Calibri"/>
                <a:cs typeface="Calibri"/>
              </a:rPr>
              <a:t>it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crime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American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sell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weapons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hostile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nations: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91FAD0-23E7-4236-B38C-8E5DBBB9F3D7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A05A23-12E7-47AB-824E-EC499A417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18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35" dirty="0"/>
              <a:t>Example</a:t>
            </a:r>
            <a:r>
              <a:rPr spc="125" dirty="0"/>
              <a:t> </a:t>
            </a:r>
            <a:r>
              <a:rPr spc="10" dirty="0"/>
              <a:t>knowledge</a:t>
            </a:r>
            <a:r>
              <a:rPr spc="190" dirty="0"/>
              <a:t> </a:t>
            </a:r>
            <a:r>
              <a:rPr spc="-45" dirty="0"/>
              <a:t>base</a:t>
            </a:r>
            <a:r>
              <a:rPr spc="120" dirty="0"/>
              <a:t> </a:t>
            </a:r>
            <a:r>
              <a:rPr spc="5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8065134" cy="97281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35" dirty="0">
                <a:latin typeface="Bookman Old Style"/>
                <a:cs typeface="Bookman Old Style"/>
              </a:rPr>
              <a:t> </a:t>
            </a:r>
            <a:r>
              <a:rPr sz="2050" spc="-5" dirty="0">
                <a:latin typeface="Calibri"/>
                <a:cs typeface="Calibri"/>
              </a:rPr>
              <a:t>it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crime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American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sell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weapons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hostile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nations:</a:t>
            </a:r>
            <a:endParaRPr sz="2050">
              <a:latin typeface="Calibri"/>
              <a:cs typeface="Calibri"/>
            </a:endParaRPr>
          </a:p>
          <a:p>
            <a:pPr marL="377825">
              <a:lnSpc>
                <a:spcPct val="100000"/>
              </a:lnSpc>
              <a:spcBef>
                <a:spcPts val="25"/>
              </a:spcBef>
            </a:pP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American</a:t>
            </a:r>
            <a:r>
              <a:rPr sz="2050" spc="-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eapon</a:t>
            </a:r>
            <a:r>
              <a:rPr sz="2050" spc="-5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-5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50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Sells</a:t>
            </a:r>
            <a:r>
              <a:rPr sz="2050" spc="-5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y,</a:t>
            </a:r>
            <a:r>
              <a:rPr sz="2050" b="0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2050" spc="1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10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Hostile</a:t>
            </a:r>
            <a:r>
              <a:rPr sz="2050" spc="1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2050" spc="1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spc="13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Criminal</a:t>
            </a:r>
            <a:r>
              <a:rPr sz="2050" spc="3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3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spc="-70" dirty="0">
                <a:latin typeface="Calibri"/>
                <a:cs typeface="Calibri"/>
              </a:rPr>
              <a:t>Non</a:t>
            </a:r>
            <a:r>
              <a:rPr sz="2050" spc="-60" dirty="0">
                <a:latin typeface="Calibri"/>
                <a:cs typeface="Calibri"/>
              </a:rPr>
              <a:t>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30" dirty="0">
                <a:latin typeface="Bookman Old Style"/>
                <a:cs typeface="Bookman Old Style"/>
              </a:rPr>
              <a:t> </a:t>
            </a:r>
            <a:r>
              <a:rPr sz="2050" spc="-75" dirty="0">
                <a:latin typeface="Calibri"/>
                <a:cs typeface="Calibri"/>
              </a:rPr>
              <a:t>ha</a:t>
            </a:r>
            <a:r>
              <a:rPr sz="2050" spc="-55" dirty="0">
                <a:latin typeface="Calibri"/>
                <a:cs typeface="Calibri"/>
              </a:rPr>
              <a:t>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some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missiles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EE956-38CD-4754-93D9-1BE0350AB4AB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8DF2F4-5F63-4B74-9F8E-54A1488F7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19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35" dirty="0"/>
              <a:t>Example</a:t>
            </a:r>
            <a:r>
              <a:rPr spc="125" dirty="0"/>
              <a:t> </a:t>
            </a:r>
            <a:r>
              <a:rPr spc="10" dirty="0"/>
              <a:t>knowledge</a:t>
            </a:r>
            <a:r>
              <a:rPr spc="190" dirty="0"/>
              <a:t> </a:t>
            </a:r>
            <a:r>
              <a:rPr spc="-45" dirty="0"/>
              <a:t>base</a:t>
            </a:r>
            <a:r>
              <a:rPr spc="120" dirty="0"/>
              <a:t> </a:t>
            </a:r>
            <a:r>
              <a:rPr spc="5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169" y="1608802"/>
            <a:ext cx="8115934" cy="16052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35" dirty="0">
                <a:latin typeface="Bookman Old Style"/>
                <a:cs typeface="Bookman Old Style"/>
              </a:rPr>
              <a:t> </a:t>
            </a:r>
            <a:r>
              <a:rPr sz="2050" spc="-5" dirty="0">
                <a:latin typeface="Calibri"/>
                <a:cs typeface="Calibri"/>
              </a:rPr>
              <a:t>it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crime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American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sell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weapons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hostile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nations:</a:t>
            </a:r>
            <a:endParaRPr sz="2050">
              <a:latin typeface="Calibri"/>
              <a:cs typeface="Calibri"/>
            </a:endParaRPr>
          </a:p>
          <a:p>
            <a:pPr marL="403225">
              <a:lnSpc>
                <a:spcPct val="100000"/>
              </a:lnSpc>
              <a:spcBef>
                <a:spcPts val="25"/>
              </a:spcBef>
            </a:pP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American</a:t>
            </a:r>
            <a:r>
              <a:rPr sz="2050" spc="-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eapon</a:t>
            </a:r>
            <a:r>
              <a:rPr sz="2050" spc="-5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-5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50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Sells</a:t>
            </a:r>
            <a:r>
              <a:rPr sz="2050" spc="-5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y,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2050" spc="1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10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Hostile</a:t>
            </a:r>
            <a:r>
              <a:rPr sz="2050" spc="1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2050" spc="1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spc="13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Criminal</a:t>
            </a:r>
            <a:r>
              <a:rPr sz="2050" spc="3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3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403225" marR="909955" indent="-365760">
              <a:lnSpc>
                <a:spcPct val="101000"/>
              </a:lnSpc>
              <a:spcBef>
                <a:spcPts val="10"/>
              </a:spcBef>
            </a:pPr>
            <a:r>
              <a:rPr sz="2050" spc="-70" dirty="0">
                <a:latin typeface="Calibri"/>
                <a:cs typeface="Calibri"/>
              </a:rPr>
              <a:t>Nono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30" dirty="0">
                <a:latin typeface="Bookman Old Style"/>
                <a:cs typeface="Bookman Old Style"/>
              </a:rPr>
              <a:t> </a:t>
            </a:r>
            <a:r>
              <a:rPr sz="2050" spc="-65" dirty="0">
                <a:latin typeface="Calibri"/>
                <a:cs typeface="Calibri"/>
              </a:rPr>
              <a:t>has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some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missiles,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i.e.,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mbria"/>
                <a:cs typeface="Cambria"/>
              </a:rPr>
              <a:t>∃</a:t>
            </a:r>
            <a:r>
              <a:rPr sz="2050" spc="-105" dirty="0">
                <a:latin typeface="Cambria"/>
                <a:cs typeface="Cambria"/>
              </a:rPr>
              <a:t> </a:t>
            </a:r>
            <a:r>
              <a:rPr sz="2050" b="0" i="1" spc="40" dirty="0">
                <a:latin typeface="Bookman Old Style"/>
                <a:cs typeface="Bookman Old Style"/>
              </a:rPr>
              <a:t>x</a:t>
            </a:r>
            <a:r>
              <a:rPr sz="2050" b="0" i="1" spc="20" dirty="0">
                <a:latin typeface="Bookman Old Style"/>
                <a:cs typeface="Bookman Old Style"/>
              </a:rPr>
              <a:t> </a:t>
            </a:r>
            <a:r>
              <a:rPr sz="2050" b="0" i="1" spc="-50" dirty="0">
                <a:latin typeface="Bookman Old Style"/>
                <a:cs typeface="Bookman Old Style"/>
              </a:rPr>
              <a:t>Owns</a:t>
            </a:r>
            <a:r>
              <a:rPr sz="2050" spc="-50" dirty="0">
                <a:latin typeface="Arial"/>
                <a:cs typeface="Arial"/>
              </a:rPr>
              <a:t>(</a:t>
            </a:r>
            <a:r>
              <a:rPr sz="2050" b="0" i="1" spc="-50" dirty="0">
                <a:latin typeface="Bookman Old Style"/>
                <a:cs typeface="Bookman Old Style"/>
              </a:rPr>
              <a:t>N</a:t>
            </a:r>
            <a:r>
              <a:rPr sz="2050" b="0" i="1" spc="-400" dirty="0">
                <a:latin typeface="Bookman Old Style"/>
                <a:cs typeface="Bookman Old Style"/>
              </a:rPr>
              <a:t> </a:t>
            </a:r>
            <a:r>
              <a:rPr sz="2050" b="0" i="1" spc="-100" dirty="0">
                <a:latin typeface="Bookman Old Style"/>
                <a:cs typeface="Bookman Old Style"/>
              </a:rPr>
              <a:t>ono,</a:t>
            </a:r>
            <a:r>
              <a:rPr sz="2050" b="0" i="1" spc="-285" dirty="0">
                <a:latin typeface="Bookman Old Style"/>
                <a:cs typeface="Bookman Old Style"/>
              </a:rPr>
              <a:t> </a:t>
            </a:r>
            <a:r>
              <a:rPr sz="2050" b="0" i="1" spc="45" dirty="0">
                <a:latin typeface="Bookman Old Style"/>
                <a:cs typeface="Bookman Old Style"/>
              </a:rPr>
              <a:t>x</a:t>
            </a:r>
            <a:r>
              <a:rPr sz="2050" spc="45" dirty="0">
                <a:latin typeface="Arial"/>
                <a:cs typeface="Arial"/>
              </a:rPr>
              <a:t>)</a:t>
            </a:r>
            <a:r>
              <a:rPr sz="2050" spc="-110" dirty="0">
                <a:latin typeface="Arial"/>
                <a:cs typeface="Arial"/>
              </a:rPr>
              <a:t> </a:t>
            </a:r>
            <a:r>
              <a:rPr sz="2050" spc="165" dirty="0">
                <a:latin typeface="Cambria"/>
                <a:cs typeface="Cambria"/>
              </a:rPr>
              <a:t>∧</a:t>
            </a:r>
            <a:r>
              <a:rPr sz="2050" dirty="0">
                <a:latin typeface="Cambria"/>
                <a:cs typeface="Cambria"/>
              </a:rPr>
              <a:t> </a:t>
            </a:r>
            <a:r>
              <a:rPr sz="2050" b="0" i="1" spc="30" dirty="0">
                <a:latin typeface="Bookman Old Style"/>
                <a:cs typeface="Bookman Old Style"/>
              </a:rPr>
              <a:t>Missile</a:t>
            </a:r>
            <a:r>
              <a:rPr sz="2050" spc="30" dirty="0">
                <a:latin typeface="Arial"/>
                <a:cs typeface="Arial"/>
              </a:rPr>
              <a:t>(</a:t>
            </a:r>
            <a:r>
              <a:rPr sz="2050" b="0" i="1" spc="30" dirty="0">
                <a:latin typeface="Bookman Old Style"/>
                <a:cs typeface="Bookman Old Style"/>
              </a:rPr>
              <a:t>x</a:t>
            </a:r>
            <a:r>
              <a:rPr sz="2050" spc="30" dirty="0">
                <a:latin typeface="Arial"/>
                <a:cs typeface="Arial"/>
              </a:rPr>
              <a:t>)</a:t>
            </a:r>
            <a:r>
              <a:rPr sz="2050" spc="30" dirty="0">
                <a:latin typeface="Calibri"/>
                <a:cs typeface="Calibri"/>
              </a:rPr>
              <a:t>: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30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4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ono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9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spc="142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7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b="0" i="1" spc="40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issi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20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spc="142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30" dirty="0">
                <a:latin typeface="Bookman Old Style"/>
                <a:cs typeface="Bookman Old Style"/>
              </a:rPr>
              <a:t> </a:t>
            </a:r>
            <a:r>
              <a:rPr sz="2050" spc="-25" dirty="0">
                <a:latin typeface="Calibri"/>
                <a:cs typeface="Calibri"/>
              </a:rPr>
              <a:t>all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it</a:t>
            </a:r>
            <a:r>
              <a:rPr sz="2050" spc="-25" dirty="0">
                <a:latin typeface="Calibri"/>
                <a:cs typeface="Calibri"/>
              </a:rPr>
              <a:t>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missile</a:t>
            </a:r>
            <a:r>
              <a:rPr sz="2050" spc="-60" dirty="0">
                <a:latin typeface="Calibri"/>
                <a:cs typeface="Calibri"/>
              </a:rPr>
              <a:t>s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200" dirty="0">
                <a:latin typeface="Calibri"/>
                <a:cs typeface="Calibri"/>
              </a:rPr>
              <a:t>w</a:t>
            </a:r>
            <a:r>
              <a:rPr sz="2050" spc="-125" dirty="0">
                <a:latin typeface="Calibri"/>
                <a:cs typeface="Calibri"/>
              </a:rPr>
              <a:t>ere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sold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t</a:t>
            </a:r>
            <a:r>
              <a:rPr sz="2050" spc="-60" dirty="0">
                <a:latin typeface="Calibri"/>
                <a:cs typeface="Calibri"/>
              </a:rPr>
              <a:t>o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0" dirty="0">
                <a:latin typeface="Calibri"/>
                <a:cs typeface="Calibri"/>
              </a:rPr>
              <a:t>i</a:t>
            </a:r>
            <a:r>
              <a:rPr sz="2050" dirty="0">
                <a:latin typeface="Calibri"/>
                <a:cs typeface="Calibri"/>
              </a:rPr>
              <a:t>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35" dirty="0">
                <a:latin typeface="Calibri"/>
                <a:cs typeface="Calibri"/>
              </a:rPr>
              <a:t>b</a:t>
            </a:r>
            <a:r>
              <a:rPr sz="2050" spc="-40" dirty="0">
                <a:latin typeface="Calibri"/>
                <a:cs typeface="Calibri"/>
              </a:rPr>
              <a:t>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Colone</a:t>
            </a:r>
            <a:r>
              <a:rPr sz="2050" spc="-25" dirty="0">
                <a:latin typeface="Calibri"/>
                <a:cs typeface="Calibri"/>
              </a:rPr>
              <a:t>l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W</a:t>
            </a:r>
            <a:r>
              <a:rPr sz="2050" spc="-70" dirty="0">
                <a:latin typeface="Calibri"/>
                <a:cs typeface="Calibri"/>
              </a:rPr>
              <a:t>est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E167FA-3B08-4426-9C80-2C2FAE33D524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CB6216-4CFF-41C4-8FC3-4EEDE29D3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3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55" y="1592038"/>
            <a:ext cx="6085205" cy="2893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sz="2050" spc="-45" dirty="0">
                <a:latin typeface="Calibri"/>
                <a:cs typeface="Calibri"/>
              </a:rPr>
              <a:t>Reducing</a:t>
            </a:r>
            <a:r>
              <a:rPr sz="2050" spc="22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first-order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inference</a:t>
            </a:r>
            <a:r>
              <a:rPr sz="2050" spc="229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propositional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inference</a:t>
            </a:r>
            <a:endParaRPr sz="20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sz="2050" spc="-35" dirty="0">
                <a:latin typeface="Calibri"/>
                <a:cs typeface="Calibri"/>
              </a:rPr>
              <a:t>Unification</a:t>
            </a:r>
            <a:endParaRPr sz="20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sz="2050" spc="-65" dirty="0">
                <a:latin typeface="Calibri"/>
                <a:cs typeface="Calibri"/>
              </a:rPr>
              <a:t>Generalized</a:t>
            </a:r>
            <a:r>
              <a:rPr sz="2050" spc="14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Modus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Ponens</a:t>
            </a:r>
            <a:endParaRPr sz="20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sz="2050" spc="-80" dirty="0">
                <a:latin typeface="Calibri"/>
                <a:cs typeface="Calibri"/>
              </a:rPr>
              <a:t>Forward</a:t>
            </a:r>
            <a:r>
              <a:rPr sz="2050" spc="14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backward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chaining</a:t>
            </a:r>
            <a:endParaRPr sz="20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sz="2050" spc="10" dirty="0">
                <a:latin typeface="Calibri"/>
                <a:cs typeface="Calibri"/>
              </a:rPr>
              <a:t>Logic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programming</a:t>
            </a:r>
            <a:endParaRPr sz="2050" dirty="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sz="2050" spc="-60" dirty="0">
                <a:latin typeface="Calibri"/>
                <a:cs typeface="Calibri"/>
              </a:rPr>
              <a:t>Resolution</a:t>
            </a:r>
            <a:endParaRPr sz="2050" dirty="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F8146F-1E35-49F3-9BEC-E239BE2986AD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34C55B-A5AF-40C8-880C-55B6D59FF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20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35" dirty="0"/>
              <a:t>Example</a:t>
            </a:r>
            <a:r>
              <a:rPr spc="125" dirty="0"/>
              <a:t> </a:t>
            </a:r>
            <a:r>
              <a:rPr spc="10" dirty="0"/>
              <a:t>knowledge</a:t>
            </a:r>
            <a:r>
              <a:rPr spc="190" dirty="0"/>
              <a:t> </a:t>
            </a:r>
            <a:r>
              <a:rPr spc="-45" dirty="0"/>
              <a:t>base</a:t>
            </a:r>
            <a:r>
              <a:rPr spc="120" dirty="0"/>
              <a:t> </a:t>
            </a:r>
            <a:r>
              <a:rPr spc="5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169" y="1608802"/>
            <a:ext cx="8115934" cy="2237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35" dirty="0">
                <a:latin typeface="Bookman Old Style"/>
                <a:cs typeface="Bookman Old Style"/>
              </a:rPr>
              <a:t> </a:t>
            </a:r>
            <a:r>
              <a:rPr sz="2050" spc="-5" dirty="0">
                <a:latin typeface="Calibri"/>
                <a:cs typeface="Calibri"/>
              </a:rPr>
              <a:t>it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crime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American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sell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weapons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hostile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nations:</a:t>
            </a:r>
            <a:endParaRPr sz="2050">
              <a:latin typeface="Calibri"/>
              <a:cs typeface="Calibri"/>
            </a:endParaRPr>
          </a:p>
          <a:p>
            <a:pPr marL="403225">
              <a:lnSpc>
                <a:spcPct val="100000"/>
              </a:lnSpc>
              <a:spcBef>
                <a:spcPts val="25"/>
              </a:spcBef>
            </a:pP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American</a:t>
            </a:r>
            <a:r>
              <a:rPr sz="2050" spc="-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eapon</a:t>
            </a:r>
            <a:r>
              <a:rPr sz="2050" spc="-5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-5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50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Sells</a:t>
            </a:r>
            <a:r>
              <a:rPr sz="2050" spc="-5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y,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2050" spc="1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10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Hostile</a:t>
            </a:r>
            <a:r>
              <a:rPr sz="2050" spc="1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2050" spc="1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spc="13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Criminal</a:t>
            </a:r>
            <a:r>
              <a:rPr sz="2050" spc="3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3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403225" marR="909955" indent="-365760">
              <a:lnSpc>
                <a:spcPct val="101000"/>
              </a:lnSpc>
              <a:spcBef>
                <a:spcPts val="10"/>
              </a:spcBef>
            </a:pPr>
            <a:r>
              <a:rPr sz="2050" spc="-70" dirty="0">
                <a:latin typeface="Calibri"/>
                <a:cs typeface="Calibri"/>
              </a:rPr>
              <a:t>Nono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30" dirty="0">
                <a:latin typeface="Bookman Old Style"/>
                <a:cs typeface="Bookman Old Style"/>
              </a:rPr>
              <a:t> </a:t>
            </a:r>
            <a:r>
              <a:rPr sz="2050" spc="-65" dirty="0">
                <a:latin typeface="Calibri"/>
                <a:cs typeface="Calibri"/>
              </a:rPr>
              <a:t>has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some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missiles,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i.e.,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mbria"/>
                <a:cs typeface="Cambria"/>
              </a:rPr>
              <a:t>∃</a:t>
            </a:r>
            <a:r>
              <a:rPr sz="2050" spc="-105" dirty="0">
                <a:latin typeface="Cambria"/>
                <a:cs typeface="Cambria"/>
              </a:rPr>
              <a:t> </a:t>
            </a:r>
            <a:r>
              <a:rPr sz="2050" b="0" i="1" spc="40" dirty="0">
                <a:latin typeface="Bookman Old Style"/>
                <a:cs typeface="Bookman Old Style"/>
              </a:rPr>
              <a:t>x</a:t>
            </a:r>
            <a:r>
              <a:rPr sz="2050" b="0" i="1" spc="20" dirty="0">
                <a:latin typeface="Bookman Old Style"/>
                <a:cs typeface="Bookman Old Style"/>
              </a:rPr>
              <a:t> </a:t>
            </a:r>
            <a:r>
              <a:rPr sz="2050" b="0" i="1" spc="-50" dirty="0">
                <a:latin typeface="Bookman Old Style"/>
                <a:cs typeface="Bookman Old Style"/>
              </a:rPr>
              <a:t>Owns</a:t>
            </a:r>
            <a:r>
              <a:rPr sz="2050" spc="-50" dirty="0">
                <a:latin typeface="Arial"/>
                <a:cs typeface="Arial"/>
              </a:rPr>
              <a:t>(</a:t>
            </a:r>
            <a:r>
              <a:rPr sz="2050" b="0" i="1" spc="-50" dirty="0">
                <a:latin typeface="Bookman Old Style"/>
                <a:cs typeface="Bookman Old Style"/>
              </a:rPr>
              <a:t>N</a:t>
            </a:r>
            <a:r>
              <a:rPr sz="2050" b="0" i="1" spc="-400" dirty="0">
                <a:latin typeface="Bookman Old Style"/>
                <a:cs typeface="Bookman Old Style"/>
              </a:rPr>
              <a:t> </a:t>
            </a:r>
            <a:r>
              <a:rPr sz="2050" b="0" i="1" spc="-100" dirty="0">
                <a:latin typeface="Bookman Old Style"/>
                <a:cs typeface="Bookman Old Style"/>
              </a:rPr>
              <a:t>ono,</a:t>
            </a:r>
            <a:r>
              <a:rPr sz="2050" b="0" i="1" spc="-285" dirty="0">
                <a:latin typeface="Bookman Old Style"/>
                <a:cs typeface="Bookman Old Style"/>
              </a:rPr>
              <a:t> </a:t>
            </a:r>
            <a:r>
              <a:rPr sz="2050" b="0" i="1" spc="45" dirty="0">
                <a:latin typeface="Bookman Old Style"/>
                <a:cs typeface="Bookman Old Style"/>
              </a:rPr>
              <a:t>x</a:t>
            </a:r>
            <a:r>
              <a:rPr sz="2050" spc="45" dirty="0">
                <a:latin typeface="Arial"/>
                <a:cs typeface="Arial"/>
              </a:rPr>
              <a:t>)</a:t>
            </a:r>
            <a:r>
              <a:rPr sz="2050" spc="-110" dirty="0">
                <a:latin typeface="Arial"/>
                <a:cs typeface="Arial"/>
              </a:rPr>
              <a:t> </a:t>
            </a:r>
            <a:r>
              <a:rPr sz="2050" spc="165" dirty="0">
                <a:latin typeface="Cambria"/>
                <a:cs typeface="Cambria"/>
              </a:rPr>
              <a:t>∧</a:t>
            </a:r>
            <a:r>
              <a:rPr sz="2050" dirty="0">
                <a:latin typeface="Cambria"/>
                <a:cs typeface="Cambria"/>
              </a:rPr>
              <a:t> </a:t>
            </a:r>
            <a:r>
              <a:rPr sz="2050" b="0" i="1" spc="30" dirty="0">
                <a:latin typeface="Bookman Old Style"/>
                <a:cs typeface="Bookman Old Style"/>
              </a:rPr>
              <a:t>Missile</a:t>
            </a:r>
            <a:r>
              <a:rPr sz="2050" spc="30" dirty="0">
                <a:latin typeface="Arial"/>
                <a:cs typeface="Arial"/>
              </a:rPr>
              <a:t>(</a:t>
            </a:r>
            <a:r>
              <a:rPr sz="2050" b="0" i="1" spc="30" dirty="0">
                <a:latin typeface="Bookman Old Style"/>
                <a:cs typeface="Bookman Old Style"/>
              </a:rPr>
              <a:t>x</a:t>
            </a:r>
            <a:r>
              <a:rPr sz="2050" spc="30" dirty="0">
                <a:latin typeface="Arial"/>
                <a:cs typeface="Arial"/>
              </a:rPr>
              <a:t>)</a:t>
            </a:r>
            <a:r>
              <a:rPr sz="2050" spc="30" dirty="0">
                <a:latin typeface="Calibri"/>
                <a:cs typeface="Calibri"/>
              </a:rPr>
              <a:t>: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30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4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ono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9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spc="142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7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b="0" i="1" spc="40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issi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20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spc="142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30" dirty="0">
                <a:latin typeface="Bookman Old Style"/>
                <a:cs typeface="Bookman Old Style"/>
              </a:rPr>
              <a:t> </a:t>
            </a:r>
            <a:r>
              <a:rPr sz="2050" spc="-25" dirty="0">
                <a:latin typeface="Calibri"/>
                <a:cs typeface="Calibri"/>
              </a:rPr>
              <a:t>all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it</a:t>
            </a:r>
            <a:r>
              <a:rPr sz="2050" spc="-25" dirty="0">
                <a:latin typeface="Calibri"/>
                <a:cs typeface="Calibri"/>
              </a:rPr>
              <a:t>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missile</a:t>
            </a:r>
            <a:r>
              <a:rPr sz="2050" spc="-60" dirty="0">
                <a:latin typeface="Calibri"/>
                <a:cs typeface="Calibri"/>
              </a:rPr>
              <a:t>s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200" dirty="0">
                <a:latin typeface="Calibri"/>
                <a:cs typeface="Calibri"/>
              </a:rPr>
              <a:t>w</a:t>
            </a:r>
            <a:r>
              <a:rPr sz="2050" spc="-125" dirty="0">
                <a:latin typeface="Calibri"/>
                <a:cs typeface="Calibri"/>
              </a:rPr>
              <a:t>ere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sold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t</a:t>
            </a:r>
            <a:r>
              <a:rPr sz="2050" spc="-60" dirty="0">
                <a:latin typeface="Calibri"/>
                <a:cs typeface="Calibri"/>
              </a:rPr>
              <a:t>o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0" dirty="0">
                <a:latin typeface="Calibri"/>
                <a:cs typeface="Calibri"/>
              </a:rPr>
              <a:t>i</a:t>
            </a:r>
            <a:r>
              <a:rPr sz="2050" dirty="0">
                <a:latin typeface="Calibri"/>
                <a:cs typeface="Calibri"/>
              </a:rPr>
              <a:t>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35" dirty="0">
                <a:latin typeface="Calibri"/>
                <a:cs typeface="Calibri"/>
              </a:rPr>
              <a:t>b</a:t>
            </a:r>
            <a:r>
              <a:rPr sz="2050" spc="-40" dirty="0">
                <a:latin typeface="Calibri"/>
                <a:cs typeface="Calibri"/>
              </a:rPr>
              <a:t>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Colone</a:t>
            </a:r>
            <a:r>
              <a:rPr sz="2050" spc="-25" dirty="0">
                <a:latin typeface="Calibri"/>
                <a:cs typeface="Calibri"/>
              </a:rPr>
              <a:t>l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W</a:t>
            </a:r>
            <a:r>
              <a:rPr sz="2050" spc="-70" dirty="0">
                <a:latin typeface="Calibri"/>
                <a:cs typeface="Calibri"/>
              </a:rPr>
              <a:t>est</a:t>
            </a:r>
            <a:endParaRPr sz="2050">
              <a:latin typeface="Calibri"/>
              <a:cs typeface="Calibri"/>
            </a:endParaRPr>
          </a:p>
          <a:p>
            <a:pPr marL="403225">
              <a:lnSpc>
                <a:spcPct val="100000"/>
              </a:lnSpc>
              <a:spcBef>
                <a:spcPts val="35"/>
              </a:spcBef>
              <a:tabLst>
                <a:tab pos="884555" algn="l"/>
                <a:tab pos="4279900" algn="l"/>
                <a:tab pos="4672965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40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issi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11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30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4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ono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est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5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4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on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sz="2050" spc="-60" dirty="0">
                <a:latin typeface="Calibri"/>
                <a:cs typeface="Calibri"/>
              </a:rPr>
              <a:t>Missiles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are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weapons: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B1F62-D8AC-4E34-A41A-3C1838280DF9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ADC7E8-6E6B-41DA-8702-E4552EF54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21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35" dirty="0"/>
              <a:t>Example</a:t>
            </a:r>
            <a:r>
              <a:rPr spc="125" dirty="0"/>
              <a:t> </a:t>
            </a:r>
            <a:r>
              <a:rPr spc="10" dirty="0"/>
              <a:t>knowledge</a:t>
            </a:r>
            <a:r>
              <a:rPr spc="190" dirty="0"/>
              <a:t> </a:t>
            </a:r>
            <a:r>
              <a:rPr spc="-45" dirty="0"/>
              <a:t>base</a:t>
            </a:r>
            <a:r>
              <a:rPr spc="120" dirty="0"/>
              <a:t> </a:t>
            </a:r>
            <a:r>
              <a:rPr spc="5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169" y="1608802"/>
            <a:ext cx="8115934" cy="2870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35" dirty="0">
                <a:latin typeface="Bookman Old Style"/>
                <a:cs typeface="Bookman Old Style"/>
              </a:rPr>
              <a:t> </a:t>
            </a:r>
            <a:r>
              <a:rPr sz="2050" spc="-5" dirty="0">
                <a:latin typeface="Calibri"/>
                <a:cs typeface="Calibri"/>
              </a:rPr>
              <a:t>it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crime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American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sell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weapons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hostile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nations:</a:t>
            </a:r>
            <a:endParaRPr sz="2050">
              <a:latin typeface="Calibri"/>
              <a:cs typeface="Calibri"/>
            </a:endParaRPr>
          </a:p>
          <a:p>
            <a:pPr marL="403225">
              <a:lnSpc>
                <a:spcPct val="100000"/>
              </a:lnSpc>
              <a:spcBef>
                <a:spcPts val="25"/>
              </a:spcBef>
            </a:pP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American</a:t>
            </a:r>
            <a:r>
              <a:rPr sz="2050" spc="-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eapon</a:t>
            </a:r>
            <a:r>
              <a:rPr sz="2050" spc="-5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-5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50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Sells</a:t>
            </a:r>
            <a:r>
              <a:rPr sz="2050" spc="-5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y,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2050" spc="1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10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Hostile</a:t>
            </a:r>
            <a:r>
              <a:rPr sz="2050" spc="1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2050" spc="1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spc="13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Criminal</a:t>
            </a:r>
            <a:r>
              <a:rPr sz="2050" spc="3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3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403225" marR="909955" indent="-365760">
              <a:lnSpc>
                <a:spcPct val="101000"/>
              </a:lnSpc>
              <a:spcBef>
                <a:spcPts val="10"/>
              </a:spcBef>
            </a:pPr>
            <a:r>
              <a:rPr sz="2050" spc="-70" dirty="0">
                <a:latin typeface="Calibri"/>
                <a:cs typeface="Calibri"/>
              </a:rPr>
              <a:t>Nono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30" dirty="0">
                <a:latin typeface="Bookman Old Style"/>
                <a:cs typeface="Bookman Old Style"/>
              </a:rPr>
              <a:t> </a:t>
            </a:r>
            <a:r>
              <a:rPr sz="2050" spc="-65" dirty="0">
                <a:latin typeface="Calibri"/>
                <a:cs typeface="Calibri"/>
              </a:rPr>
              <a:t>has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some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missiles,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i.e.,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mbria"/>
                <a:cs typeface="Cambria"/>
              </a:rPr>
              <a:t>∃</a:t>
            </a:r>
            <a:r>
              <a:rPr sz="2050" spc="-105" dirty="0">
                <a:latin typeface="Cambria"/>
                <a:cs typeface="Cambria"/>
              </a:rPr>
              <a:t> </a:t>
            </a:r>
            <a:r>
              <a:rPr sz="2050" b="0" i="1" spc="40" dirty="0">
                <a:latin typeface="Bookman Old Style"/>
                <a:cs typeface="Bookman Old Style"/>
              </a:rPr>
              <a:t>x</a:t>
            </a:r>
            <a:r>
              <a:rPr sz="2050" b="0" i="1" spc="20" dirty="0">
                <a:latin typeface="Bookman Old Style"/>
                <a:cs typeface="Bookman Old Style"/>
              </a:rPr>
              <a:t> </a:t>
            </a:r>
            <a:r>
              <a:rPr sz="2050" b="0" i="1" spc="-50" dirty="0">
                <a:latin typeface="Bookman Old Style"/>
                <a:cs typeface="Bookman Old Style"/>
              </a:rPr>
              <a:t>Owns</a:t>
            </a:r>
            <a:r>
              <a:rPr sz="2050" spc="-50" dirty="0">
                <a:latin typeface="Arial"/>
                <a:cs typeface="Arial"/>
              </a:rPr>
              <a:t>(</a:t>
            </a:r>
            <a:r>
              <a:rPr sz="2050" b="0" i="1" spc="-50" dirty="0">
                <a:latin typeface="Bookman Old Style"/>
                <a:cs typeface="Bookman Old Style"/>
              </a:rPr>
              <a:t>N</a:t>
            </a:r>
            <a:r>
              <a:rPr sz="2050" b="0" i="1" spc="-400" dirty="0">
                <a:latin typeface="Bookman Old Style"/>
                <a:cs typeface="Bookman Old Style"/>
              </a:rPr>
              <a:t> </a:t>
            </a:r>
            <a:r>
              <a:rPr sz="2050" b="0" i="1" spc="-100" dirty="0">
                <a:latin typeface="Bookman Old Style"/>
                <a:cs typeface="Bookman Old Style"/>
              </a:rPr>
              <a:t>ono,</a:t>
            </a:r>
            <a:r>
              <a:rPr sz="2050" b="0" i="1" spc="-285" dirty="0">
                <a:latin typeface="Bookman Old Style"/>
                <a:cs typeface="Bookman Old Style"/>
              </a:rPr>
              <a:t> </a:t>
            </a:r>
            <a:r>
              <a:rPr sz="2050" b="0" i="1" spc="45" dirty="0">
                <a:latin typeface="Bookman Old Style"/>
                <a:cs typeface="Bookman Old Style"/>
              </a:rPr>
              <a:t>x</a:t>
            </a:r>
            <a:r>
              <a:rPr sz="2050" spc="45" dirty="0">
                <a:latin typeface="Arial"/>
                <a:cs typeface="Arial"/>
              </a:rPr>
              <a:t>)</a:t>
            </a:r>
            <a:r>
              <a:rPr sz="2050" spc="-110" dirty="0">
                <a:latin typeface="Arial"/>
                <a:cs typeface="Arial"/>
              </a:rPr>
              <a:t> </a:t>
            </a:r>
            <a:r>
              <a:rPr sz="2050" spc="165" dirty="0">
                <a:latin typeface="Cambria"/>
                <a:cs typeface="Cambria"/>
              </a:rPr>
              <a:t>∧</a:t>
            </a:r>
            <a:r>
              <a:rPr sz="2050" dirty="0">
                <a:latin typeface="Cambria"/>
                <a:cs typeface="Cambria"/>
              </a:rPr>
              <a:t> </a:t>
            </a:r>
            <a:r>
              <a:rPr sz="2050" b="0" i="1" spc="30" dirty="0">
                <a:latin typeface="Bookman Old Style"/>
                <a:cs typeface="Bookman Old Style"/>
              </a:rPr>
              <a:t>Missile</a:t>
            </a:r>
            <a:r>
              <a:rPr sz="2050" spc="30" dirty="0">
                <a:latin typeface="Arial"/>
                <a:cs typeface="Arial"/>
              </a:rPr>
              <a:t>(</a:t>
            </a:r>
            <a:r>
              <a:rPr sz="2050" b="0" i="1" spc="30" dirty="0">
                <a:latin typeface="Bookman Old Style"/>
                <a:cs typeface="Bookman Old Style"/>
              </a:rPr>
              <a:t>x</a:t>
            </a:r>
            <a:r>
              <a:rPr sz="2050" spc="30" dirty="0">
                <a:latin typeface="Arial"/>
                <a:cs typeface="Arial"/>
              </a:rPr>
              <a:t>)</a:t>
            </a:r>
            <a:r>
              <a:rPr sz="2050" spc="30" dirty="0">
                <a:latin typeface="Calibri"/>
                <a:cs typeface="Calibri"/>
              </a:rPr>
              <a:t>: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30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4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ono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9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spc="142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7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b="0" i="1" spc="40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issi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20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spc="142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30" dirty="0">
                <a:latin typeface="Bookman Old Style"/>
                <a:cs typeface="Bookman Old Style"/>
              </a:rPr>
              <a:t> </a:t>
            </a:r>
            <a:r>
              <a:rPr sz="2050" spc="-25" dirty="0">
                <a:latin typeface="Calibri"/>
                <a:cs typeface="Calibri"/>
              </a:rPr>
              <a:t>all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it</a:t>
            </a:r>
            <a:r>
              <a:rPr sz="2050" spc="-25" dirty="0">
                <a:latin typeface="Calibri"/>
                <a:cs typeface="Calibri"/>
              </a:rPr>
              <a:t>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missile</a:t>
            </a:r>
            <a:r>
              <a:rPr sz="2050" spc="-60" dirty="0">
                <a:latin typeface="Calibri"/>
                <a:cs typeface="Calibri"/>
              </a:rPr>
              <a:t>s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200" dirty="0">
                <a:latin typeface="Calibri"/>
                <a:cs typeface="Calibri"/>
              </a:rPr>
              <a:t>w</a:t>
            </a:r>
            <a:r>
              <a:rPr sz="2050" spc="-125" dirty="0">
                <a:latin typeface="Calibri"/>
                <a:cs typeface="Calibri"/>
              </a:rPr>
              <a:t>ere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sold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t</a:t>
            </a:r>
            <a:r>
              <a:rPr sz="2050" spc="-60" dirty="0">
                <a:latin typeface="Calibri"/>
                <a:cs typeface="Calibri"/>
              </a:rPr>
              <a:t>o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0" dirty="0">
                <a:latin typeface="Calibri"/>
                <a:cs typeface="Calibri"/>
              </a:rPr>
              <a:t>i</a:t>
            </a:r>
            <a:r>
              <a:rPr sz="2050" dirty="0">
                <a:latin typeface="Calibri"/>
                <a:cs typeface="Calibri"/>
              </a:rPr>
              <a:t>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35" dirty="0">
                <a:latin typeface="Calibri"/>
                <a:cs typeface="Calibri"/>
              </a:rPr>
              <a:t>b</a:t>
            </a:r>
            <a:r>
              <a:rPr sz="2050" spc="-40" dirty="0">
                <a:latin typeface="Calibri"/>
                <a:cs typeface="Calibri"/>
              </a:rPr>
              <a:t>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Colone</a:t>
            </a:r>
            <a:r>
              <a:rPr sz="2050" spc="-25" dirty="0">
                <a:latin typeface="Calibri"/>
                <a:cs typeface="Calibri"/>
              </a:rPr>
              <a:t>l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W</a:t>
            </a:r>
            <a:r>
              <a:rPr sz="2050" spc="-70" dirty="0">
                <a:latin typeface="Calibri"/>
                <a:cs typeface="Calibri"/>
              </a:rPr>
              <a:t>est</a:t>
            </a:r>
            <a:endParaRPr sz="2050">
              <a:latin typeface="Calibri"/>
              <a:cs typeface="Calibri"/>
            </a:endParaRPr>
          </a:p>
          <a:p>
            <a:pPr marL="403225">
              <a:lnSpc>
                <a:spcPct val="100000"/>
              </a:lnSpc>
              <a:spcBef>
                <a:spcPts val="35"/>
              </a:spcBef>
              <a:tabLst>
                <a:tab pos="884555" algn="l"/>
                <a:tab pos="4279900" algn="l"/>
                <a:tab pos="4672965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40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issi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11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30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4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ono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est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5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4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on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sz="2050" spc="-60" dirty="0">
                <a:latin typeface="Calibri"/>
                <a:cs typeface="Calibri"/>
              </a:rPr>
              <a:t>Missiles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are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weapons:</a:t>
            </a:r>
            <a:endParaRPr sz="2050">
              <a:latin typeface="Calibri"/>
              <a:cs typeface="Calibri"/>
            </a:endParaRPr>
          </a:p>
          <a:p>
            <a:pPr marL="403860">
              <a:lnSpc>
                <a:spcPct val="100000"/>
              </a:lnSpc>
              <a:spcBef>
                <a:spcPts val="35"/>
              </a:spcBef>
            </a:pPr>
            <a:r>
              <a:rPr sz="2050" b="0" i="1" spc="40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issi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spc="12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eapo</a:t>
            </a:r>
            <a:r>
              <a:rPr sz="2050" b="0" i="1" spc="-15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sz="2050" spc="10" dirty="0">
                <a:latin typeface="Calibri"/>
                <a:cs typeface="Calibri"/>
              </a:rPr>
              <a:t>An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enemy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America</a:t>
            </a:r>
            <a:r>
              <a:rPr sz="2050" spc="14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counts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“hostile”: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F5E8D3-3B00-404C-AF42-6C64D6B1DB28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C7AE2E-5F03-4AD2-AA5C-753D6F6A8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35" dirty="0"/>
              <a:t>Example</a:t>
            </a:r>
            <a:r>
              <a:rPr spc="125" dirty="0"/>
              <a:t> </a:t>
            </a:r>
            <a:r>
              <a:rPr spc="10" dirty="0"/>
              <a:t>knowledge</a:t>
            </a:r>
            <a:r>
              <a:rPr spc="190" dirty="0"/>
              <a:t> </a:t>
            </a:r>
            <a:r>
              <a:rPr spc="-45" dirty="0"/>
              <a:t>base</a:t>
            </a:r>
            <a:r>
              <a:rPr spc="120" dirty="0"/>
              <a:t> </a:t>
            </a:r>
            <a:r>
              <a:rPr spc="5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169" y="1608802"/>
            <a:ext cx="8115934" cy="4452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35" dirty="0">
                <a:latin typeface="Bookman Old Style"/>
                <a:cs typeface="Bookman Old Style"/>
              </a:rPr>
              <a:t> </a:t>
            </a:r>
            <a:r>
              <a:rPr sz="2050" spc="-5" dirty="0">
                <a:latin typeface="Calibri"/>
                <a:cs typeface="Calibri"/>
              </a:rPr>
              <a:t>it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crime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American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sell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weapons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hostile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nations:</a:t>
            </a:r>
            <a:endParaRPr sz="2050">
              <a:latin typeface="Calibri"/>
              <a:cs typeface="Calibri"/>
            </a:endParaRPr>
          </a:p>
          <a:p>
            <a:pPr marL="403225">
              <a:lnSpc>
                <a:spcPct val="100000"/>
              </a:lnSpc>
              <a:spcBef>
                <a:spcPts val="25"/>
              </a:spcBef>
            </a:pP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American</a:t>
            </a:r>
            <a:r>
              <a:rPr sz="2050" spc="-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eapon</a:t>
            </a:r>
            <a:r>
              <a:rPr sz="2050" spc="-5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-5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50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Sells</a:t>
            </a:r>
            <a:r>
              <a:rPr sz="2050" spc="-5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y,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2050" spc="1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10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Hostile</a:t>
            </a:r>
            <a:r>
              <a:rPr sz="2050" spc="1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2050" spc="1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spc="13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Criminal</a:t>
            </a:r>
            <a:r>
              <a:rPr sz="2050" spc="3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3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403225" marR="909955" indent="-365760">
              <a:lnSpc>
                <a:spcPct val="101000"/>
              </a:lnSpc>
              <a:spcBef>
                <a:spcPts val="10"/>
              </a:spcBef>
            </a:pPr>
            <a:r>
              <a:rPr sz="2050" spc="-70" dirty="0">
                <a:latin typeface="Calibri"/>
                <a:cs typeface="Calibri"/>
              </a:rPr>
              <a:t>Nono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30" dirty="0">
                <a:latin typeface="Bookman Old Style"/>
                <a:cs typeface="Bookman Old Style"/>
              </a:rPr>
              <a:t> </a:t>
            </a:r>
            <a:r>
              <a:rPr sz="2050" spc="-65" dirty="0">
                <a:latin typeface="Calibri"/>
                <a:cs typeface="Calibri"/>
              </a:rPr>
              <a:t>has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some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missiles,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i.e.,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mbria"/>
                <a:cs typeface="Cambria"/>
              </a:rPr>
              <a:t>∃</a:t>
            </a:r>
            <a:r>
              <a:rPr sz="2050" spc="-105" dirty="0">
                <a:latin typeface="Cambria"/>
                <a:cs typeface="Cambria"/>
              </a:rPr>
              <a:t> </a:t>
            </a:r>
            <a:r>
              <a:rPr sz="2050" b="0" i="1" spc="40" dirty="0">
                <a:latin typeface="Bookman Old Style"/>
                <a:cs typeface="Bookman Old Style"/>
              </a:rPr>
              <a:t>x</a:t>
            </a:r>
            <a:r>
              <a:rPr sz="2050" b="0" i="1" spc="20" dirty="0">
                <a:latin typeface="Bookman Old Style"/>
                <a:cs typeface="Bookman Old Style"/>
              </a:rPr>
              <a:t> </a:t>
            </a:r>
            <a:r>
              <a:rPr sz="2050" b="0" i="1" spc="-50" dirty="0">
                <a:latin typeface="Bookman Old Style"/>
                <a:cs typeface="Bookman Old Style"/>
              </a:rPr>
              <a:t>Owns</a:t>
            </a:r>
            <a:r>
              <a:rPr sz="2050" spc="-50" dirty="0">
                <a:latin typeface="Arial"/>
                <a:cs typeface="Arial"/>
              </a:rPr>
              <a:t>(</a:t>
            </a:r>
            <a:r>
              <a:rPr sz="2050" b="0" i="1" spc="-50" dirty="0">
                <a:latin typeface="Bookman Old Style"/>
                <a:cs typeface="Bookman Old Style"/>
              </a:rPr>
              <a:t>N</a:t>
            </a:r>
            <a:r>
              <a:rPr sz="2050" b="0" i="1" spc="-400" dirty="0">
                <a:latin typeface="Bookman Old Style"/>
                <a:cs typeface="Bookman Old Style"/>
              </a:rPr>
              <a:t> </a:t>
            </a:r>
            <a:r>
              <a:rPr sz="2050" b="0" i="1" spc="-100" dirty="0">
                <a:latin typeface="Bookman Old Style"/>
                <a:cs typeface="Bookman Old Style"/>
              </a:rPr>
              <a:t>ono,</a:t>
            </a:r>
            <a:r>
              <a:rPr sz="2050" b="0" i="1" spc="-285" dirty="0">
                <a:latin typeface="Bookman Old Style"/>
                <a:cs typeface="Bookman Old Style"/>
              </a:rPr>
              <a:t> </a:t>
            </a:r>
            <a:r>
              <a:rPr sz="2050" b="0" i="1" spc="45" dirty="0">
                <a:latin typeface="Bookman Old Style"/>
                <a:cs typeface="Bookman Old Style"/>
              </a:rPr>
              <a:t>x</a:t>
            </a:r>
            <a:r>
              <a:rPr sz="2050" spc="45" dirty="0">
                <a:latin typeface="Arial"/>
                <a:cs typeface="Arial"/>
              </a:rPr>
              <a:t>)</a:t>
            </a:r>
            <a:r>
              <a:rPr sz="2050" spc="-110" dirty="0">
                <a:latin typeface="Arial"/>
                <a:cs typeface="Arial"/>
              </a:rPr>
              <a:t> </a:t>
            </a:r>
            <a:r>
              <a:rPr sz="2050" spc="165" dirty="0">
                <a:latin typeface="Cambria"/>
                <a:cs typeface="Cambria"/>
              </a:rPr>
              <a:t>∧</a:t>
            </a:r>
            <a:r>
              <a:rPr sz="2050" dirty="0">
                <a:latin typeface="Cambria"/>
                <a:cs typeface="Cambria"/>
              </a:rPr>
              <a:t> </a:t>
            </a:r>
            <a:r>
              <a:rPr sz="2050" b="0" i="1" spc="30" dirty="0">
                <a:latin typeface="Bookman Old Style"/>
                <a:cs typeface="Bookman Old Style"/>
              </a:rPr>
              <a:t>Missile</a:t>
            </a:r>
            <a:r>
              <a:rPr sz="2050" spc="30" dirty="0">
                <a:latin typeface="Arial"/>
                <a:cs typeface="Arial"/>
              </a:rPr>
              <a:t>(</a:t>
            </a:r>
            <a:r>
              <a:rPr sz="2050" b="0" i="1" spc="30" dirty="0">
                <a:latin typeface="Bookman Old Style"/>
                <a:cs typeface="Bookman Old Style"/>
              </a:rPr>
              <a:t>x</a:t>
            </a:r>
            <a:r>
              <a:rPr sz="2050" spc="30" dirty="0">
                <a:latin typeface="Arial"/>
                <a:cs typeface="Arial"/>
              </a:rPr>
              <a:t>)</a:t>
            </a:r>
            <a:r>
              <a:rPr sz="2050" spc="30" dirty="0">
                <a:latin typeface="Calibri"/>
                <a:cs typeface="Calibri"/>
              </a:rPr>
              <a:t>: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30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4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ono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9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spc="142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7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b="0" i="1" spc="40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issi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20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spc="142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30" dirty="0">
                <a:latin typeface="Bookman Old Style"/>
                <a:cs typeface="Bookman Old Style"/>
              </a:rPr>
              <a:t> </a:t>
            </a:r>
            <a:r>
              <a:rPr sz="2050" spc="-25" dirty="0">
                <a:latin typeface="Calibri"/>
                <a:cs typeface="Calibri"/>
              </a:rPr>
              <a:t>all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it</a:t>
            </a:r>
            <a:r>
              <a:rPr sz="2050" spc="-25" dirty="0">
                <a:latin typeface="Calibri"/>
                <a:cs typeface="Calibri"/>
              </a:rPr>
              <a:t>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missile</a:t>
            </a:r>
            <a:r>
              <a:rPr sz="2050" spc="-60" dirty="0">
                <a:latin typeface="Calibri"/>
                <a:cs typeface="Calibri"/>
              </a:rPr>
              <a:t>s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200" dirty="0">
                <a:latin typeface="Calibri"/>
                <a:cs typeface="Calibri"/>
              </a:rPr>
              <a:t>w</a:t>
            </a:r>
            <a:r>
              <a:rPr sz="2050" spc="-125" dirty="0">
                <a:latin typeface="Calibri"/>
                <a:cs typeface="Calibri"/>
              </a:rPr>
              <a:t>ere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sold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t</a:t>
            </a:r>
            <a:r>
              <a:rPr sz="2050" spc="-60" dirty="0">
                <a:latin typeface="Calibri"/>
                <a:cs typeface="Calibri"/>
              </a:rPr>
              <a:t>o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0" dirty="0">
                <a:latin typeface="Calibri"/>
                <a:cs typeface="Calibri"/>
              </a:rPr>
              <a:t>i</a:t>
            </a:r>
            <a:r>
              <a:rPr sz="2050" dirty="0">
                <a:latin typeface="Calibri"/>
                <a:cs typeface="Calibri"/>
              </a:rPr>
              <a:t>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35" dirty="0">
                <a:latin typeface="Calibri"/>
                <a:cs typeface="Calibri"/>
              </a:rPr>
              <a:t>b</a:t>
            </a:r>
            <a:r>
              <a:rPr sz="2050" spc="-40" dirty="0">
                <a:latin typeface="Calibri"/>
                <a:cs typeface="Calibri"/>
              </a:rPr>
              <a:t>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Colone</a:t>
            </a:r>
            <a:r>
              <a:rPr sz="2050" spc="-25" dirty="0">
                <a:latin typeface="Calibri"/>
                <a:cs typeface="Calibri"/>
              </a:rPr>
              <a:t>l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W</a:t>
            </a:r>
            <a:r>
              <a:rPr sz="2050" spc="-70" dirty="0">
                <a:latin typeface="Calibri"/>
                <a:cs typeface="Calibri"/>
              </a:rPr>
              <a:t>est</a:t>
            </a:r>
            <a:endParaRPr sz="2050">
              <a:latin typeface="Calibri"/>
              <a:cs typeface="Calibri"/>
            </a:endParaRPr>
          </a:p>
          <a:p>
            <a:pPr marL="403225">
              <a:lnSpc>
                <a:spcPct val="100000"/>
              </a:lnSpc>
              <a:spcBef>
                <a:spcPts val="35"/>
              </a:spcBef>
              <a:tabLst>
                <a:tab pos="884555" algn="l"/>
                <a:tab pos="4279900" algn="l"/>
                <a:tab pos="4672965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40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issi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11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30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4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ono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est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5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4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on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sz="2050" spc="-60" dirty="0">
                <a:latin typeface="Calibri"/>
                <a:cs typeface="Calibri"/>
              </a:rPr>
              <a:t>Missiles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are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weapons:</a:t>
            </a:r>
            <a:endParaRPr sz="2050">
              <a:latin typeface="Calibri"/>
              <a:cs typeface="Calibri"/>
            </a:endParaRPr>
          </a:p>
          <a:p>
            <a:pPr marL="403860">
              <a:lnSpc>
                <a:spcPct val="100000"/>
              </a:lnSpc>
              <a:spcBef>
                <a:spcPts val="35"/>
              </a:spcBef>
            </a:pPr>
            <a:r>
              <a:rPr sz="2050" b="0" i="1" spc="40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issi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spc="12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eapo</a:t>
            </a:r>
            <a:r>
              <a:rPr sz="2050" b="0" i="1" spc="-15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sz="2050" spc="10" dirty="0">
                <a:latin typeface="Calibri"/>
                <a:cs typeface="Calibri"/>
              </a:rPr>
              <a:t>An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enemy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America</a:t>
            </a:r>
            <a:r>
              <a:rPr sz="2050" spc="14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counts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“hostile”:</a:t>
            </a:r>
            <a:endParaRPr sz="2050">
              <a:latin typeface="Calibri"/>
              <a:cs typeface="Calibri"/>
            </a:endParaRPr>
          </a:p>
          <a:p>
            <a:pPr marL="403860">
              <a:lnSpc>
                <a:spcPct val="100000"/>
              </a:lnSpc>
              <a:spcBef>
                <a:spcPts val="35"/>
              </a:spcBef>
              <a:tabLst>
                <a:tab pos="2808605" algn="l"/>
                <a:tab pos="3201670" algn="l"/>
              </a:tabLst>
            </a:pP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Enemy</a:t>
            </a:r>
            <a:r>
              <a:rPr sz="2050" spc="-3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America</a:t>
            </a:r>
            <a:r>
              <a:rPr sz="2050" spc="-20" dirty="0">
                <a:solidFill>
                  <a:srgbClr val="990099"/>
                </a:solidFill>
                <a:latin typeface="Arial"/>
                <a:cs typeface="Arial"/>
              </a:rPr>
              <a:t>)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	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Hostile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sz="2050" spc="-40" dirty="0">
                <a:latin typeface="Calibri"/>
                <a:cs typeface="Calibri"/>
              </a:rPr>
              <a:t>W</a:t>
            </a:r>
            <a:r>
              <a:rPr sz="2050" spc="-45" dirty="0">
                <a:latin typeface="Calibri"/>
                <a:cs typeface="Calibri"/>
              </a:rPr>
              <a:t>est,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125" dirty="0">
                <a:latin typeface="Calibri"/>
                <a:cs typeface="Calibri"/>
              </a:rPr>
              <a:t>wh</a:t>
            </a:r>
            <a:r>
              <a:rPr sz="2050" spc="-100" dirty="0">
                <a:latin typeface="Calibri"/>
                <a:cs typeface="Calibri"/>
              </a:rPr>
              <a:t>o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i</a:t>
            </a:r>
            <a:r>
              <a:rPr sz="2050" spc="-45" dirty="0">
                <a:latin typeface="Calibri"/>
                <a:cs typeface="Calibri"/>
              </a:rPr>
              <a:t>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American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endParaRPr sz="2050">
              <a:latin typeface="Bookman Old Style"/>
              <a:cs typeface="Bookman Old Style"/>
            </a:endParaRPr>
          </a:p>
          <a:p>
            <a:pPr marL="403860">
              <a:lnSpc>
                <a:spcPct val="100000"/>
              </a:lnSpc>
              <a:spcBef>
                <a:spcPts val="35"/>
              </a:spcBef>
            </a:pP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Ame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ican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est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sz="2050" spc="20" dirty="0">
                <a:latin typeface="Calibri"/>
                <a:cs typeface="Calibri"/>
              </a:rPr>
              <a:t>Th</a:t>
            </a:r>
            <a:r>
              <a:rPr sz="2050" spc="30" dirty="0">
                <a:latin typeface="Calibri"/>
                <a:cs typeface="Calibri"/>
              </a:rPr>
              <a:t>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country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Nono</a:t>
            </a:r>
            <a:r>
              <a:rPr sz="2050" spc="-25" dirty="0">
                <a:latin typeface="Calibri"/>
                <a:cs typeface="Calibri"/>
              </a:rPr>
              <a:t>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enemy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America</a:t>
            </a:r>
            <a:r>
              <a:rPr sz="2050" spc="140" dirty="0">
                <a:latin typeface="Calibri"/>
                <a:cs typeface="Calibri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endParaRPr sz="2050">
              <a:latin typeface="Bookman Old Style"/>
              <a:cs typeface="Bookman Old Style"/>
            </a:endParaRPr>
          </a:p>
          <a:p>
            <a:pPr marL="403860">
              <a:lnSpc>
                <a:spcPct val="100000"/>
              </a:lnSpc>
              <a:spcBef>
                <a:spcPts val="35"/>
              </a:spcBef>
            </a:pP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nem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4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ono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Ame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ica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DDC1A0-DBA3-4117-A8F6-45F2ADF10DF2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E0E239-AC19-4814-81D8-040651A66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20" dirty="0"/>
              <a:t>Forward</a:t>
            </a:r>
            <a:r>
              <a:rPr spc="140" dirty="0"/>
              <a:t> </a:t>
            </a:r>
            <a:r>
              <a:rPr spc="-25" dirty="0"/>
              <a:t>chaining</a:t>
            </a:r>
            <a:r>
              <a:rPr spc="110" dirty="0"/>
              <a:t> </a:t>
            </a:r>
            <a:r>
              <a:rPr spc="3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47852" y="1701063"/>
            <a:ext cx="7786370" cy="4338320"/>
            <a:chOff x="547852" y="1701063"/>
            <a:chExt cx="7786370" cy="4338320"/>
          </a:xfrm>
        </p:grpSpPr>
        <p:sp>
          <p:nvSpPr>
            <p:cNvPr id="4" name="object 4"/>
            <p:cNvSpPr/>
            <p:nvPr/>
          </p:nvSpPr>
          <p:spPr>
            <a:xfrm>
              <a:off x="554837" y="170804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1695" y="1714906"/>
              <a:ext cx="0" cy="4318000"/>
            </a:xfrm>
            <a:custGeom>
              <a:avLst/>
              <a:gdLst/>
              <a:ahLst/>
              <a:cxnLst/>
              <a:rect l="l" t="t" r="r" b="b"/>
              <a:pathLst>
                <a:path h="4318000">
                  <a:moveTo>
                    <a:pt x="0" y="431749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92658" y="1680248"/>
            <a:ext cx="5900420" cy="159829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60"/>
              </a:spcBef>
            </a:pPr>
            <a:r>
              <a:rPr sz="1700" spc="70" dirty="0">
                <a:solidFill>
                  <a:srgbClr val="00007E"/>
                </a:solidFill>
                <a:latin typeface="Georgia"/>
                <a:cs typeface="Georgia"/>
              </a:rPr>
              <a:t>function</a:t>
            </a:r>
            <a:r>
              <a:rPr sz="1700" spc="15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85" dirty="0">
                <a:solidFill>
                  <a:srgbClr val="B30000"/>
                </a:solidFill>
                <a:latin typeface="Century"/>
                <a:cs typeface="Century"/>
              </a:rPr>
              <a:t>FOL-FC-Ask</a:t>
            </a:r>
            <a:r>
              <a:rPr sz="1700" spc="85" dirty="0">
                <a:latin typeface="Gill Sans MT"/>
                <a:cs typeface="Gill Sans MT"/>
              </a:rPr>
              <a:t>(</a:t>
            </a:r>
            <a:r>
              <a:rPr sz="1700" i="1" spc="85" dirty="0">
                <a:solidFill>
                  <a:srgbClr val="004B00"/>
                </a:solidFill>
                <a:latin typeface="Times New Roman"/>
                <a:cs typeface="Times New Roman"/>
              </a:rPr>
              <a:t>KB</a:t>
            </a:r>
            <a:r>
              <a:rPr sz="1700" spc="85" dirty="0">
                <a:solidFill>
                  <a:srgbClr val="004B00"/>
                </a:solidFill>
                <a:latin typeface="Gill Sans MT"/>
                <a:cs typeface="Gill Sans MT"/>
              </a:rPr>
              <a:t>,</a:t>
            </a:r>
            <a:r>
              <a:rPr sz="1700" spc="-240" dirty="0">
                <a:solidFill>
                  <a:srgbClr val="004B00"/>
                </a:solidFill>
                <a:latin typeface="Gill Sans MT"/>
                <a:cs typeface="Gill Sans MT"/>
              </a:rPr>
              <a:t> </a:t>
            </a:r>
            <a:r>
              <a:rPr sz="1700" b="0" i="1" spc="30" dirty="0">
                <a:solidFill>
                  <a:srgbClr val="004B00"/>
                </a:solidFill>
                <a:latin typeface="Bookman Old Style"/>
                <a:cs typeface="Bookman Old Style"/>
              </a:rPr>
              <a:t>α</a:t>
            </a:r>
            <a:r>
              <a:rPr sz="1700" spc="30" dirty="0">
                <a:latin typeface="Gill Sans MT"/>
                <a:cs typeface="Gill Sans MT"/>
              </a:rPr>
              <a:t>)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spc="85" dirty="0">
                <a:solidFill>
                  <a:srgbClr val="00007E"/>
                </a:solidFill>
                <a:latin typeface="Georgia"/>
                <a:cs typeface="Georgia"/>
              </a:rPr>
              <a:t>returns</a:t>
            </a:r>
            <a:r>
              <a:rPr sz="1700" spc="13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substitution</a:t>
            </a:r>
            <a:r>
              <a:rPr sz="1700" spc="25" dirty="0">
                <a:latin typeface="Gill Sans MT"/>
                <a:cs typeface="Gill Sans MT"/>
              </a:rPr>
              <a:t> </a:t>
            </a:r>
            <a:r>
              <a:rPr sz="1700" spc="-155" dirty="0">
                <a:latin typeface="Gill Sans MT"/>
                <a:cs typeface="Gill Sans MT"/>
              </a:rPr>
              <a:t>or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i="1" spc="5" dirty="0">
                <a:solidFill>
                  <a:srgbClr val="004B00"/>
                </a:solidFill>
                <a:latin typeface="Times New Roman"/>
                <a:cs typeface="Times New Roman"/>
              </a:rPr>
              <a:t>false</a:t>
            </a:r>
            <a:endParaRPr sz="1700">
              <a:latin typeface="Times New Roman"/>
              <a:cs typeface="Times New Roman"/>
            </a:endParaRPr>
          </a:p>
          <a:p>
            <a:pPr marL="297815">
              <a:lnSpc>
                <a:spcPct val="100000"/>
              </a:lnSpc>
              <a:spcBef>
                <a:spcPts val="860"/>
              </a:spcBef>
            </a:pPr>
            <a:r>
              <a:rPr sz="1700" spc="100" dirty="0">
                <a:solidFill>
                  <a:srgbClr val="00007E"/>
                </a:solidFill>
                <a:latin typeface="Georgia"/>
                <a:cs typeface="Georgia"/>
              </a:rPr>
              <a:t>repeat</a:t>
            </a:r>
            <a:r>
              <a:rPr sz="1700" spc="21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75" dirty="0">
                <a:solidFill>
                  <a:srgbClr val="00007E"/>
                </a:solidFill>
                <a:latin typeface="Georgia"/>
                <a:cs typeface="Georgia"/>
              </a:rPr>
              <a:t>until</a:t>
            </a:r>
            <a:r>
              <a:rPr sz="1700" spc="10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new</a:t>
            </a:r>
            <a:r>
              <a:rPr sz="1700" i="1" spc="11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is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empty</a:t>
            </a:r>
            <a:endParaRPr sz="1700">
              <a:latin typeface="Gill Sans MT"/>
              <a:cs typeface="Gill Sans MT"/>
            </a:endParaRPr>
          </a:p>
          <a:p>
            <a:pPr marL="709295">
              <a:lnSpc>
                <a:spcPct val="100000"/>
              </a:lnSpc>
              <a:spcBef>
                <a:spcPts val="160"/>
              </a:spcBef>
            </a:pP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new</a:t>
            </a:r>
            <a:r>
              <a:rPr sz="1700" i="1" spc="-14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95" dirty="0">
                <a:latin typeface="Cambria"/>
                <a:cs typeface="Cambria"/>
              </a:rPr>
              <a:t>←</a:t>
            </a:r>
            <a:r>
              <a:rPr sz="1700" spc="-95" dirty="0">
                <a:latin typeface="Cambria"/>
                <a:cs typeface="Cambria"/>
              </a:rPr>
              <a:t> </a:t>
            </a:r>
            <a:r>
              <a:rPr sz="1700" spc="200" dirty="0">
                <a:latin typeface="Cambria"/>
                <a:cs typeface="Cambria"/>
              </a:rPr>
              <a:t>{</a:t>
            </a:r>
            <a:r>
              <a:rPr sz="1700" spc="-85" dirty="0">
                <a:latin typeface="Cambria"/>
                <a:cs typeface="Cambria"/>
              </a:rPr>
              <a:t> </a:t>
            </a:r>
            <a:r>
              <a:rPr sz="1700" spc="200" dirty="0">
                <a:latin typeface="Cambria"/>
                <a:cs typeface="Cambria"/>
              </a:rPr>
              <a:t>}</a:t>
            </a:r>
            <a:endParaRPr sz="1700">
              <a:latin typeface="Cambria"/>
              <a:cs typeface="Cambria"/>
            </a:endParaRPr>
          </a:p>
          <a:p>
            <a:pPr marL="709295">
              <a:lnSpc>
                <a:spcPct val="100000"/>
              </a:lnSpc>
              <a:spcBef>
                <a:spcPts val="155"/>
              </a:spcBef>
            </a:pPr>
            <a:r>
              <a:rPr sz="1700" spc="55" dirty="0">
                <a:solidFill>
                  <a:srgbClr val="00007E"/>
                </a:solidFill>
                <a:latin typeface="Georgia"/>
                <a:cs typeface="Georgia"/>
              </a:rPr>
              <a:t>for</a:t>
            </a:r>
            <a:r>
              <a:rPr sz="1700" spc="229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65" dirty="0">
                <a:solidFill>
                  <a:srgbClr val="00007E"/>
                </a:solidFill>
                <a:latin typeface="Georgia"/>
                <a:cs typeface="Georgia"/>
              </a:rPr>
              <a:t>each</a:t>
            </a:r>
            <a:r>
              <a:rPr sz="1700" spc="11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-45" dirty="0">
                <a:latin typeface="Gill Sans MT"/>
                <a:cs typeface="Gill Sans MT"/>
              </a:rPr>
              <a:t>sentence</a:t>
            </a:r>
            <a:r>
              <a:rPr sz="1700" spc="20" dirty="0">
                <a:latin typeface="Gill Sans MT"/>
                <a:cs typeface="Gill Sans MT"/>
              </a:rPr>
              <a:t> </a:t>
            </a: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9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55" dirty="0">
                <a:solidFill>
                  <a:srgbClr val="00007E"/>
                </a:solidFill>
                <a:latin typeface="Georgia"/>
                <a:cs typeface="Georgia"/>
              </a:rPr>
              <a:t>in</a:t>
            </a:r>
            <a:r>
              <a:rPr sz="1700" spc="12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i="1" spc="150" dirty="0">
                <a:solidFill>
                  <a:srgbClr val="004B00"/>
                </a:solidFill>
                <a:latin typeface="Times New Roman"/>
                <a:cs typeface="Times New Roman"/>
              </a:rPr>
              <a:t>KB</a:t>
            </a:r>
            <a:r>
              <a:rPr sz="1700" i="1" spc="9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00007E"/>
                </a:solidFill>
                <a:latin typeface="Georgia"/>
                <a:cs typeface="Georgia"/>
              </a:rPr>
              <a:t>do</a:t>
            </a:r>
            <a:endParaRPr sz="1700">
              <a:latin typeface="Georgia"/>
              <a:cs typeface="Georgia"/>
            </a:endParaRPr>
          </a:p>
          <a:p>
            <a:pPr marL="1120775">
              <a:lnSpc>
                <a:spcPct val="100000"/>
              </a:lnSpc>
              <a:spcBef>
                <a:spcPts val="145"/>
              </a:spcBef>
              <a:tabLst>
                <a:tab pos="2967990" algn="l"/>
              </a:tabLst>
            </a:pPr>
            <a:r>
              <a:rPr sz="1700" spc="40" dirty="0">
                <a:latin typeface="Arial"/>
                <a:cs typeface="Arial"/>
              </a:rPr>
              <a:t>(</a:t>
            </a:r>
            <a:r>
              <a:rPr sz="1700" spc="-185" dirty="0">
                <a:latin typeface="Arial"/>
                <a:cs typeface="Arial"/>
              </a:rPr>
              <a:t> </a:t>
            </a:r>
            <a:r>
              <a:rPr sz="1700" i="1" spc="110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800" spc="-22" baseline="-11574" dirty="0">
                <a:latin typeface="Gill Sans MT"/>
                <a:cs typeface="Gill Sans MT"/>
              </a:rPr>
              <a:t>1</a:t>
            </a:r>
            <a:r>
              <a:rPr sz="1800" spc="150" baseline="-11574" dirty="0">
                <a:latin typeface="Gill Sans MT"/>
                <a:cs typeface="Gill Sans MT"/>
              </a:rPr>
              <a:t> </a:t>
            </a:r>
            <a:r>
              <a:rPr sz="1700" spc="145" dirty="0">
                <a:latin typeface="Cambria"/>
                <a:cs typeface="Cambria"/>
              </a:rPr>
              <a:t>∧</a:t>
            </a:r>
            <a:r>
              <a:rPr sz="1700" spc="10" dirty="0">
                <a:latin typeface="Cambria"/>
                <a:cs typeface="Cambria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.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.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.</a:t>
            </a:r>
            <a:r>
              <a:rPr sz="1700" b="0" i="1" spc="-140" dirty="0">
                <a:latin typeface="Bookman Old Style"/>
                <a:cs typeface="Bookman Old Style"/>
              </a:rPr>
              <a:t> </a:t>
            </a:r>
            <a:r>
              <a:rPr sz="1700" spc="145" dirty="0">
                <a:latin typeface="Cambria"/>
                <a:cs typeface="Cambria"/>
              </a:rPr>
              <a:t>∧</a:t>
            </a:r>
            <a:r>
              <a:rPr sz="1700" dirty="0">
                <a:latin typeface="Cambria"/>
                <a:cs typeface="Cambria"/>
              </a:rPr>
              <a:t> </a:t>
            </a:r>
            <a:r>
              <a:rPr sz="1700" spc="175" dirty="0">
                <a:latin typeface="Cambria"/>
                <a:cs typeface="Cambria"/>
              </a:rPr>
              <a:t> </a:t>
            </a:r>
            <a:r>
              <a:rPr sz="1700" i="1" spc="110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800" i="1" spc="-15" baseline="-11574" dirty="0">
                <a:latin typeface="Georgia"/>
                <a:cs typeface="Georgia"/>
              </a:rPr>
              <a:t>n</a:t>
            </a:r>
            <a:r>
              <a:rPr sz="1800" i="1" baseline="-11574" dirty="0">
                <a:latin typeface="Georgia"/>
                <a:cs typeface="Georgia"/>
              </a:rPr>
              <a:t>  </a:t>
            </a:r>
            <a:r>
              <a:rPr sz="1800" i="1" spc="60" baseline="-11574" dirty="0">
                <a:latin typeface="Georgia"/>
                <a:cs typeface="Georgia"/>
              </a:rPr>
              <a:t> </a:t>
            </a:r>
            <a:r>
              <a:rPr sz="1700" spc="245" dirty="0">
                <a:latin typeface="Cambria"/>
                <a:cs typeface="Cambria"/>
              </a:rPr>
              <a:t>⇒</a:t>
            </a:r>
            <a:r>
              <a:rPr sz="1700" dirty="0">
                <a:latin typeface="Cambria"/>
                <a:cs typeface="Cambria"/>
              </a:rPr>
              <a:t>	</a:t>
            </a:r>
            <a:r>
              <a:rPr sz="1700" i="1" spc="-80" dirty="0">
                <a:solidFill>
                  <a:srgbClr val="004B00"/>
                </a:solidFill>
                <a:latin typeface="Times New Roman"/>
                <a:cs typeface="Times New Roman"/>
              </a:rPr>
              <a:t>q</a:t>
            </a:r>
            <a:r>
              <a:rPr sz="1700" i="1" spc="-28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40" dirty="0">
                <a:latin typeface="Arial"/>
                <a:cs typeface="Arial"/>
              </a:rPr>
              <a:t>)</a:t>
            </a:r>
            <a:r>
              <a:rPr sz="1700" spc="-185" dirty="0">
                <a:latin typeface="Arial"/>
                <a:cs typeface="Arial"/>
              </a:rPr>
              <a:t> </a:t>
            </a:r>
            <a:r>
              <a:rPr sz="1700" spc="295" dirty="0">
                <a:latin typeface="Cambria"/>
                <a:cs typeface="Cambria"/>
              </a:rPr>
              <a:t>←</a:t>
            </a:r>
            <a:r>
              <a:rPr sz="1700" spc="-95" dirty="0">
                <a:latin typeface="Cambria"/>
                <a:cs typeface="Cambria"/>
              </a:rPr>
              <a:t> </a:t>
            </a:r>
            <a:r>
              <a:rPr sz="1700" spc="-20" dirty="0">
                <a:latin typeface="Century"/>
                <a:cs typeface="Century"/>
              </a:rPr>
              <a:t>S</a:t>
            </a:r>
            <a:r>
              <a:rPr sz="1700" spc="235" dirty="0">
                <a:latin typeface="Century"/>
                <a:cs typeface="Century"/>
              </a:rPr>
              <a:t>t</a:t>
            </a:r>
            <a:r>
              <a:rPr sz="1700" spc="75" dirty="0">
                <a:latin typeface="Century"/>
                <a:cs typeface="Century"/>
              </a:rPr>
              <a:t>an</a:t>
            </a:r>
            <a:r>
              <a:rPr sz="1700" spc="35" dirty="0">
                <a:latin typeface="Century"/>
                <a:cs typeface="Century"/>
              </a:rPr>
              <a:t>d</a:t>
            </a:r>
            <a:r>
              <a:rPr sz="1700" spc="110" dirty="0">
                <a:latin typeface="Century"/>
                <a:cs typeface="Century"/>
              </a:rPr>
              <a:t>ardize-A</a:t>
            </a:r>
            <a:r>
              <a:rPr sz="1700" spc="-155" dirty="0">
                <a:latin typeface="Century"/>
                <a:cs typeface="Century"/>
              </a:rPr>
              <a:t>p</a:t>
            </a:r>
            <a:r>
              <a:rPr sz="1700" spc="105" dirty="0">
                <a:latin typeface="Century"/>
                <a:cs typeface="Century"/>
              </a:rPr>
              <a:t>a</a:t>
            </a:r>
            <a:r>
              <a:rPr sz="1700" spc="150" dirty="0">
                <a:latin typeface="Century"/>
                <a:cs typeface="Century"/>
              </a:rPr>
              <a:t>r</a:t>
            </a:r>
            <a:r>
              <a:rPr sz="1700" spc="365" dirty="0">
                <a:latin typeface="Century"/>
                <a:cs typeface="Century"/>
              </a:rPr>
              <a:t>t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i="1" spc="40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spc="80" dirty="0">
                <a:latin typeface="Gill Sans MT"/>
                <a:cs typeface="Gill Sans MT"/>
              </a:rPr>
              <a:t>)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8634" y="3391215"/>
            <a:ext cx="13163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214120" algn="l"/>
              </a:tabLst>
            </a:pPr>
            <a:r>
              <a:rPr sz="1200" spc="-15" dirty="0">
                <a:latin typeface="Gill Sans MT"/>
                <a:cs typeface="Gill Sans MT"/>
              </a:rPr>
              <a:t>1	</a:t>
            </a:r>
            <a:r>
              <a:rPr sz="1200" i="1" spc="-10" dirty="0">
                <a:latin typeface="Georgia"/>
                <a:cs typeface="Georgia"/>
              </a:rPr>
              <a:t>n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8414" y="3269546"/>
            <a:ext cx="582676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  <a:tabLst>
                <a:tab pos="3813810" algn="l"/>
                <a:tab pos="4099560" algn="l"/>
                <a:tab pos="4497705" algn="l"/>
              </a:tabLst>
            </a:pPr>
            <a:r>
              <a:rPr sz="1700" spc="50" dirty="0">
                <a:solidFill>
                  <a:srgbClr val="00007E"/>
                </a:solidFill>
                <a:latin typeface="Georgia"/>
                <a:cs typeface="Georgia"/>
              </a:rPr>
              <a:t>fo</a:t>
            </a:r>
            <a:r>
              <a:rPr sz="1700" spc="55" dirty="0">
                <a:solidFill>
                  <a:srgbClr val="00007E"/>
                </a:solidFill>
                <a:latin typeface="Georgia"/>
                <a:cs typeface="Georgia"/>
              </a:rPr>
              <a:t>r</a:t>
            </a:r>
            <a:r>
              <a:rPr sz="170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-16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80" dirty="0">
                <a:solidFill>
                  <a:srgbClr val="00007E"/>
                </a:solidFill>
                <a:latin typeface="Georgia"/>
                <a:cs typeface="Georgia"/>
              </a:rPr>
              <a:t>ea</a:t>
            </a:r>
            <a:r>
              <a:rPr sz="1700" spc="10" dirty="0">
                <a:solidFill>
                  <a:srgbClr val="00007E"/>
                </a:solidFill>
                <a:latin typeface="Georgia"/>
                <a:cs typeface="Georgia"/>
              </a:rPr>
              <a:t>c</a:t>
            </a:r>
            <a:r>
              <a:rPr sz="1700" spc="85" dirty="0">
                <a:solidFill>
                  <a:srgbClr val="00007E"/>
                </a:solidFill>
                <a:latin typeface="Georgia"/>
                <a:cs typeface="Georgia"/>
              </a:rPr>
              <a:t>h</a:t>
            </a:r>
            <a:r>
              <a:rPr sz="1700" spc="12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b="0" i="1" spc="-215" dirty="0">
                <a:latin typeface="Bookman Old Style"/>
                <a:cs typeface="Bookman Old Style"/>
              </a:rPr>
              <a:t>θ</a:t>
            </a:r>
            <a:r>
              <a:rPr sz="1700" b="0" i="1" spc="70" dirty="0">
                <a:latin typeface="Bookman Old Style"/>
                <a:cs typeface="Bookman Old Style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such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15" dirty="0">
                <a:latin typeface="Gill Sans MT"/>
                <a:cs typeface="Gill Sans MT"/>
              </a:rPr>
              <a:t>that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spc="40" dirty="0">
                <a:latin typeface="Arial"/>
                <a:cs typeface="Arial"/>
              </a:rPr>
              <a:t>(</a:t>
            </a:r>
            <a:r>
              <a:rPr sz="1700" i="1" spc="125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800" spc="-22" baseline="-11574" dirty="0">
                <a:latin typeface="Gill Sans MT"/>
                <a:cs typeface="Gill Sans MT"/>
              </a:rPr>
              <a:t>1</a:t>
            </a:r>
            <a:r>
              <a:rPr sz="1800" baseline="-11574" dirty="0">
                <a:latin typeface="Gill Sans MT"/>
                <a:cs typeface="Gill Sans MT"/>
              </a:rPr>
              <a:t>  </a:t>
            </a:r>
            <a:r>
              <a:rPr sz="1800" spc="-44" baseline="-11574" dirty="0">
                <a:latin typeface="Gill Sans MT"/>
                <a:cs typeface="Gill Sans MT"/>
              </a:rPr>
              <a:t> </a:t>
            </a:r>
            <a:r>
              <a:rPr sz="1700" spc="145" dirty="0">
                <a:latin typeface="Cambria"/>
                <a:cs typeface="Cambria"/>
              </a:rPr>
              <a:t>∧</a:t>
            </a:r>
            <a:r>
              <a:rPr sz="1700" dirty="0">
                <a:latin typeface="Cambria"/>
                <a:cs typeface="Cambria"/>
              </a:rPr>
              <a:t> </a:t>
            </a:r>
            <a:r>
              <a:rPr sz="1700" spc="175" dirty="0">
                <a:latin typeface="Cambria"/>
                <a:cs typeface="Cambria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.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.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.</a:t>
            </a:r>
            <a:r>
              <a:rPr sz="1700" b="0" i="1" dirty="0">
                <a:latin typeface="Bookman Old Style"/>
                <a:cs typeface="Bookman Old Style"/>
              </a:rPr>
              <a:t> </a:t>
            </a:r>
            <a:r>
              <a:rPr sz="1700" b="0" i="1" spc="-110" dirty="0">
                <a:latin typeface="Bookman Old Style"/>
                <a:cs typeface="Bookman Old Style"/>
              </a:rPr>
              <a:t> </a:t>
            </a:r>
            <a:r>
              <a:rPr sz="1700" spc="145" dirty="0">
                <a:latin typeface="Cambria"/>
                <a:cs typeface="Cambria"/>
              </a:rPr>
              <a:t>∧</a:t>
            </a:r>
            <a:r>
              <a:rPr sz="1700" dirty="0">
                <a:latin typeface="Cambria"/>
                <a:cs typeface="Cambria"/>
              </a:rPr>
              <a:t> </a:t>
            </a:r>
            <a:r>
              <a:rPr sz="1700" spc="175" dirty="0">
                <a:latin typeface="Cambria"/>
                <a:cs typeface="Cambria"/>
              </a:rPr>
              <a:t> </a:t>
            </a:r>
            <a:r>
              <a:rPr sz="1700" i="1" spc="110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800" i="1" spc="67" baseline="-11574" dirty="0">
                <a:latin typeface="Georgia"/>
                <a:cs typeface="Georgia"/>
              </a:rPr>
              <a:t>n</a:t>
            </a:r>
            <a:r>
              <a:rPr sz="1700" spc="40" dirty="0">
                <a:latin typeface="Arial"/>
                <a:cs typeface="Arial"/>
              </a:rPr>
              <a:t>)</a:t>
            </a:r>
            <a:r>
              <a:rPr sz="1700" b="0" i="1" spc="-215" dirty="0">
                <a:latin typeface="Bookman Old Style"/>
                <a:cs typeface="Bookman Old Style"/>
              </a:rPr>
              <a:t>θ</a:t>
            </a:r>
            <a:r>
              <a:rPr sz="1700" b="0" i="1" dirty="0">
                <a:latin typeface="Bookman Old Style"/>
                <a:cs typeface="Bookman Old Style"/>
              </a:rPr>
              <a:t>	</a:t>
            </a:r>
            <a:r>
              <a:rPr sz="1700" spc="245" dirty="0">
                <a:latin typeface="Arial"/>
                <a:cs typeface="Arial"/>
              </a:rPr>
              <a:t>=</a:t>
            </a:r>
            <a:r>
              <a:rPr sz="1700" dirty="0">
                <a:latin typeface="Arial"/>
                <a:cs typeface="Arial"/>
              </a:rPr>
              <a:t>	</a:t>
            </a:r>
            <a:r>
              <a:rPr sz="1700" spc="40" dirty="0">
                <a:latin typeface="Arial"/>
                <a:cs typeface="Arial"/>
              </a:rPr>
              <a:t>(</a:t>
            </a:r>
            <a:r>
              <a:rPr sz="1700" i="1" spc="110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800" spc="-7" baseline="27777" dirty="0">
                <a:latin typeface="Verdana"/>
                <a:cs typeface="Verdana"/>
              </a:rPr>
              <a:t>l</a:t>
            </a:r>
            <a:r>
              <a:rPr sz="1800" baseline="27777" dirty="0">
                <a:latin typeface="Verdana"/>
                <a:cs typeface="Verdana"/>
              </a:rPr>
              <a:t>	</a:t>
            </a:r>
            <a:r>
              <a:rPr sz="1700" spc="145" dirty="0">
                <a:latin typeface="Cambria"/>
                <a:cs typeface="Cambria"/>
              </a:rPr>
              <a:t>∧</a:t>
            </a:r>
            <a:r>
              <a:rPr sz="1700" dirty="0">
                <a:latin typeface="Cambria"/>
                <a:cs typeface="Cambria"/>
              </a:rPr>
              <a:t> </a:t>
            </a:r>
            <a:r>
              <a:rPr sz="1700" spc="165" dirty="0">
                <a:latin typeface="Cambria"/>
                <a:cs typeface="Cambria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.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.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.</a:t>
            </a:r>
            <a:r>
              <a:rPr sz="1700" b="0" i="1" dirty="0">
                <a:latin typeface="Bookman Old Style"/>
                <a:cs typeface="Bookman Old Style"/>
              </a:rPr>
              <a:t> </a:t>
            </a:r>
            <a:r>
              <a:rPr sz="1700" b="0" i="1" spc="-100" dirty="0">
                <a:latin typeface="Bookman Old Style"/>
                <a:cs typeface="Bookman Old Style"/>
              </a:rPr>
              <a:t> </a:t>
            </a:r>
            <a:r>
              <a:rPr sz="1700" spc="145" dirty="0">
                <a:latin typeface="Cambria"/>
                <a:cs typeface="Cambria"/>
              </a:rPr>
              <a:t>∧</a:t>
            </a:r>
            <a:r>
              <a:rPr sz="1700" dirty="0">
                <a:latin typeface="Cambria"/>
                <a:cs typeface="Cambria"/>
              </a:rPr>
              <a:t> </a:t>
            </a:r>
            <a:r>
              <a:rPr sz="1700" spc="175" dirty="0">
                <a:latin typeface="Cambria"/>
                <a:cs typeface="Cambria"/>
              </a:rPr>
              <a:t> </a:t>
            </a:r>
            <a:r>
              <a:rPr sz="1700" i="1" spc="110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800" spc="-7" baseline="27777" dirty="0">
                <a:latin typeface="Verdana"/>
                <a:cs typeface="Verdana"/>
              </a:rPr>
              <a:t>l</a:t>
            </a:r>
            <a:r>
              <a:rPr sz="1800" spc="7" baseline="27777" dirty="0">
                <a:latin typeface="Verdana"/>
                <a:cs typeface="Verdana"/>
              </a:rPr>
              <a:t> </a:t>
            </a:r>
            <a:r>
              <a:rPr sz="1700" spc="40" dirty="0">
                <a:latin typeface="Arial"/>
                <a:cs typeface="Arial"/>
              </a:rPr>
              <a:t>)</a:t>
            </a:r>
            <a:r>
              <a:rPr sz="1700" b="0" i="1" spc="-215" dirty="0">
                <a:latin typeface="Bookman Old Style"/>
                <a:cs typeface="Bookman Old Style"/>
              </a:rPr>
              <a:t>θ</a:t>
            </a:r>
            <a:endParaRPr sz="17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3321" y="3668583"/>
            <a:ext cx="7842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682625" algn="l"/>
              </a:tabLst>
            </a:pPr>
            <a:r>
              <a:rPr sz="1200" spc="-15" dirty="0">
                <a:latin typeface="Gill Sans MT"/>
                <a:cs typeface="Gill Sans MT"/>
              </a:rPr>
              <a:t>1	</a:t>
            </a:r>
            <a:r>
              <a:rPr sz="1200" i="1" spc="-10" dirty="0">
                <a:latin typeface="Georgia"/>
                <a:cs typeface="Georgia"/>
              </a:rPr>
              <a:t>n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22872" y="3548438"/>
            <a:ext cx="23736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1700" spc="-25" dirty="0">
                <a:latin typeface="Gill Sans MT"/>
                <a:cs typeface="Gill Sans MT"/>
              </a:rPr>
              <a:t>f</a:t>
            </a:r>
            <a:r>
              <a:rPr sz="1700" spc="-100" dirty="0">
                <a:latin typeface="Gill Sans MT"/>
                <a:cs typeface="Gill Sans MT"/>
              </a:rPr>
              <a:t>o</a:t>
            </a:r>
            <a:r>
              <a:rPr sz="1700" spc="-125" dirty="0">
                <a:latin typeface="Gill Sans MT"/>
                <a:cs typeface="Gill Sans MT"/>
              </a:rPr>
              <a:t>r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-75" dirty="0">
                <a:latin typeface="Gill Sans MT"/>
                <a:cs typeface="Gill Sans MT"/>
              </a:rPr>
              <a:t>some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i="1" spc="125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800" spc="-7" baseline="27777" dirty="0">
                <a:latin typeface="Verdana"/>
                <a:cs typeface="Verdana"/>
              </a:rPr>
              <a:t>l</a:t>
            </a:r>
            <a:r>
              <a:rPr sz="1800" spc="-172" baseline="27777" dirty="0">
                <a:latin typeface="Verdana"/>
                <a:cs typeface="Verdana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,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.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.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.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,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i="1" spc="114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800" spc="-7" baseline="27777" dirty="0">
                <a:latin typeface="Verdana"/>
                <a:cs typeface="Verdana"/>
              </a:rPr>
              <a:t>l</a:t>
            </a:r>
            <a:r>
              <a:rPr sz="1800" baseline="27777" dirty="0">
                <a:latin typeface="Verdana"/>
                <a:cs typeface="Verdana"/>
              </a:rPr>
              <a:t> </a:t>
            </a:r>
            <a:r>
              <a:rPr sz="1800" spc="165" baseline="27777" dirty="0">
                <a:latin typeface="Verdana"/>
                <a:cs typeface="Verdana"/>
              </a:rPr>
              <a:t> </a:t>
            </a:r>
            <a:r>
              <a:rPr sz="1700" spc="-5" dirty="0">
                <a:latin typeface="Gill Sans MT"/>
                <a:cs typeface="Gill Sans MT"/>
              </a:rPr>
              <a:t>in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i="1" spc="150" dirty="0">
                <a:solidFill>
                  <a:srgbClr val="004B00"/>
                </a:solidFill>
                <a:latin typeface="Times New Roman"/>
                <a:cs typeface="Times New Roman"/>
              </a:rPr>
              <a:t>KB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2753" y="3809276"/>
            <a:ext cx="7127875" cy="197485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2540">
              <a:lnSpc>
                <a:spcPct val="100000"/>
              </a:lnSpc>
              <a:spcBef>
                <a:spcPts val="250"/>
              </a:spcBef>
            </a:pPr>
            <a:r>
              <a:rPr sz="1700" i="1" spc="-80" dirty="0">
                <a:solidFill>
                  <a:srgbClr val="004B00"/>
                </a:solidFill>
                <a:latin typeface="Times New Roman"/>
                <a:cs typeface="Times New Roman"/>
              </a:rPr>
              <a:t>q</a:t>
            </a:r>
            <a:r>
              <a:rPr sz="1700" i="1" spc="-28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800" spc="-7" baseline="27777" dirty="0">
                <a:latin typeface="Verdana"/>
                <a:cs typeface="Verdana"/>
              </a:rPr>
              <a:t>l</a:t>
            </a:r>
            <a:r>
              <a:rPr sz="1800" spc="-142" baseline="27777" dirty="0">
                <a:latin typeface="Verdana"/>
                <a:cs typeface="Verdana"/>
              </a:rPr>
              <a:t> </a:t>
            </a:r>
            <a:r>
              <a:rPr sz="1700" spc="295" dirty="0">
                <a:latin typeface="Cambria"/>
                <a:cs typeface="Cambria"/>
              </a:rPr>
              <a:t>←</a:t>
            </a:r>
            <a:r>
              <a:rPr sz="1700" spc="-85" dirty="0">
                <a:latin typeface="Cambria"/>
                <a:cs typeface="Cambria"/>
              </a:rPr>
              <a:t> </a:t>
            </a:r>
            <a:r>
              <a:rPr sz="1700" spc="85" dirty="0">
                <a:latin typeface="Century"/>
                <a:cs typeface="Century"/>
              </a:rPr>
              <a:t>Subs</a:t>
            </a:r>
            <a:r>
              <a:rPr sz="1700" spc="35" dirty="0">
                <a:latin typeface="Century"/>
                <a:cs typeface="Century"/>
              </a:rPr>
              <a:t>t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b="0" i="1" spc="-175" dirty="0">
                <a:latin typeface="Bookman Old Style"/>
                <a:cs typeface="Bookman Old Style"/>
              </a:rPr>
              <a:t>θ</a:t>
            </a:r>
            <a:r>
              <a:rPr sz="1700" spc="75" dirty="0">
                <a:latin typeface="Gill Sans MT"/>
                <a:cs typeface="Gill Sans MT"/>
              </a:rPr>
              <a:t>,</a:t>
            </a:r>
            <a:r>
              <a:rPr sz="1700" spc="-240" dirty="0">
                <a:latin typeface="Gill Sans MT"/>
                <a:cs typeface="Gill Sans MT"/>
              </a:rPr>
              <a:t> </a:t>
            </a:r>
            <a:r>
              <a:rPr sz="1700" i="1" spc="-80" dirty="0">
                <a:solidFill>
                  <a:srgbClr val="004B00"/>
                </a:solidFill>
                <a:latin typeface="Times New Roman"/>
                <a:cs typeface="Times New Roman"/>
              </a:rPr>
              <a:t>q</a:t>
            </a:r>
            <a:r>
              <a:rPr sz="1700" i="1" spc="-254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Gill Sans MT"/>
                <a:cs typeface="Gill Sans MT"/>
              </a:rPr>
              <a:t>)</a:t>
            </a:r>
            <a:endParaRPr sz="1700">
              <a:latin typeface="Gill Sans MT"/>
              <a:cs typeface="Gill Sans MT"/>
            </a:endParaRPr>
          </a:p>
          <a:p>
            <a:pPr marL="1167130">
              <a:lnSpc>
                <a:spcPct val="100000"/>
              </a:lnSpc>
              <a:spcBef>
                <a:spcPts val="155"/>
              </a:spcBef>
            </a:pPr>
            <a:r>
              <a:rPr sz="1700" spc="40" dirty="0">
                <a:solidFill>
                  <a:srgbClr val="00007E"/>
                </a:solidFill>
                <a:latin typeface="Georgia"/>
                <a:cs typeface="Georgia"/>
              </a:rPr>
              <a:t>if</a:t>
            </a:r>
            <a:r>
              <a:rPr sz="1700" spc="8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i="1" spc="-80" dirty="0">
                <a:solidFill>
                  <a:srgbClr val="004B00"/>
                </a:solidFill>
                <a:latin typeface="Times New Roman"/>
                <a:cs typeface="Times New Roman"/>
              </a:rPr>
              <a:t>q</a:t>
            </a:r>
            <a:r>
              <a:rPr sz="1700" i="1" spc="-27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800" spc="-7" baseline="27777" dirty="0">
                <a:latin typeface="Verdana"/>
                <a:cs typeface="Verdana"/>
              </a:rPr>
              <a:t>l</a:t>
            </a:r>
            <a:r>
              <a:rPr sz="1800" spc="187" baseline="27777" dirty="0">
                <a:latin typeface="Verdana"/>
                <a:cs typeface="Verdana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is</a:t>
            </a:r>
            <a:r>
              <a:rPr sz="1700" spc="35" dirty="0">
                <a:latin typeface="Gill Sans MT"/>
                <a:cs typeface="Gill Sans MT"/>
              </a:rPr>
              <a:t> </a:t>
            </a:r>
            <a:r>
              <a:rPr sz="1700" spc="-60" dirty="0">
                <a:latin typeface="Gill Sans MT"/>
                <a:cs typeface="Gill Sans MT"/>
              </a:rPr>
              <a:t>no</a:t>
            </a:r>
            <a:r>
              <a:rPr sz="1700" spc="-35" dirty="0">
                <a:latin typeface="Gill Sans MT"/>
                <a:cs typeface="Gill Sans MT"/>
              </a:rPr>
              <a:t>t</a:t>
            </a:r>
            <a:r>
              <a:rPr sz="1700" spc="35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3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renaming</a:t>
            </a:r>
            <a:r>
              <a:rPr sz="1700" spc="15" dirty="0">
                <a:latin typeface="Gill Sans MT"/>
                <a:cs typeface="Gill Sans MT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o</a:t>
            </a:r>
            <a:r>
              <a:rPr sz="1700" spc="-20" dirty="0">
                <a:latin typeface="Gill Sans MT"/>
                <a:cs typeface="Gill Sans MT"/>
              </a:rPr>
              <a:t>f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20" dirty="0">
                <a:latin typeface="Gill Sans MT"/>
                <a:cs typeface="Gill Sans MT"/>
              </a:rPr>
              <a:t> </a:t>
            </a:r>
            <a:r>
              <a:rPr sz="1700" spc="-45" dirty="0">
                <a:latin typeface="Gill Sans MT"/>
                <a:cs typeface="Gill Sans MT"/>
              </a:rPr>
              <a:t>sentence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already</a:t>
            </a:r>
            <a:r>
              <a:rPr sz="1700" spc="10" dirty="0">
                <a:latin typeface="Gill Sans MT"/>
                <a:cs typeface="Gill Sans MT"/>
              </a:rPr>
              <a:t> </a:t>
            </a:r>
            <a:r>
              <a:rPr sz="1700" spc="-5" dirty="0">
                <a:latin typeface="Gill Sans MT"/>
                <a:cs typeface="Gill Sans MT"/>
              </a:rPr>
              <a:t>in</a:t>
            </a:r>
            <a:r>
              <a:rPr sz="1700" spc="20" dirty="0">
                <a:latin typeface="Gill Sans MT"/>
                <a:cs typeface="Gill Sans MT"/>
              </a:rPr>
              <a:t> </a:t>
            </a:r>
            <a:r>
              <a:rPr sz="1700" i="1" spc="150" dirty="0">
                <a:solidFill>
                  <a:srgbClr val="004B00"/>
                </a:solidFill>
                <a:latin typeface="Times New Roman"/>
                <a:cs typeface="Times New Roman"/>
              </a:rPr>
              <a:t>KB</a:t>
            </a:r>
            <a:r>
              <a:rPr sz="1700" i="1" spc="7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-185" dirty="0">
                <a:latin typeface="Gill Sans MT"/>
                <a:cs typeface="Gill Sans MT"/>
              </a:rPr>
              <a:t>o</a:t>
            </a:r>
            <a:r>
              <a:rPr sz="1700" spc="-125" dirty="0">
                <a:latin typeface="Gill Sans MT"/>
                <a:cs typeface="Gill Sans MT"/>
              </a:rPr>
              <a:t>r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new</a:t>
            </a:r>
            <a:r>
              <a:rPr sz="1700" i="1" spc="6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then</a:t>
            </a:r>
            <a:r>
              <a:rPr sz="1700" spc="18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75" dirty="0">
                <a:solidFill>
                  <a:srgbClr val="00007E"/>
                </a:solidFill>
                <a:latin typeface="Georgia"/>
                <a:cs typeface="Georgia"/>
              </a:rPr>
              <a:t>do</a:t>
            </a:r>
            <a:endParaRPr sz="1700">
              <a:latin typeface="Georgia"/>
              <a:cs typeface="Georgia"/>
            </a:endParaRPr>
          </a:p>
          <a:p>
            <a:pPr marL="1684020">
              <a:lnSpc>
                <a:spcPct val="100000"/>
              </a:lnSpc>
              <a:spcBef>
                <a:spcPts val="155"/>
              </a:spcBef>
            </a:pPr>
            <a:r>
              <a:rPr sz="1700" spc="-10" dirty="0">
                <a:latin typeface="Gill Sans MT"/>
                <a:cs typeface="Gill Sans MT"/>
              </a:rPr>
              <a:t>add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i="1" spc="-80" dirty="0">
                <a:solidFill>
                  <a:srgbClr val="004B00"/>
                </a:solidFill>
                <a:latin typeface="Times New Roman"/>
                <a:cs typeface="Times New Roman"/>
              </a:rPr>
              <a:t>q</a:t>
            </a:r>
            <a:r>
              <a:rPr sz="1700" i="1" spc="-27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800" spc="-7" baseline="27777" dirty="0">
                <a:latin typeface="Verdana"/>
                <a:cs typeface="Verdana"/>
              </a:rPr>
              <a:t>l</a:t>
            </a:r>
            <a:r>
              <a:rPr sz="1800" spc="254" baseline="27777" dirty="0">
                <a:latin typeface="Verdana"/>
                <a:cs typeface="Verdana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to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new</a:t>
            </a:r>
            <a:endParaRPr sz="1700">
              <a:latin typeface="Times New Roman"/>
              <a:cs typeface="Times New Roman"/>
            </a:endParaRPr>
          </a:p>
          <a:p>
            <a:pPr marL="1684020">
              <a:lnSpc>
                <a:spcPct val="100000"/>
              </a:lnSpc>
              <a:spcBef>
                <a:spcPts val="145"/>
              </a:spcBef>
            </a:pPr>
            <a:r>
              <a:rPr sz="1700" b="0" i="1" spc="-195" dirty="0">
                <a:latin typeface="Bookman Old Style"/>
                <a:cs typeface="Bookman Old Style"/>
              </a:rPr>
              <a:t>φ</a:t>
            </a:r>
            <a:r>
              <a:rPr sz="1700" b="0" i="1" spc="-229" dirty="0">
                <a:latin typeface="Bookman Old Style"/>
                <a:cs typeface="Bookman Old Style"/>
              </a:rPr>
              <a:t> </a:t>
            </a:r>
            <a:r>
              <a:rPr sz="1700" spc="295" dirty="0">
                <a:latin typeface="Cambria"/>
                <a:cs typeface="Cambria"/>
              </a:rPr>
              <a:t>←</a:t>
            </a:r>
            <a:r>
              <a:rPr sz="1700" spc="-95" dirty="0">
                <a:latin typeface="Cambria"/>
                <a:cs typeface="Cambria"/>
              </a:rPr>
              <a:t> </a:t>
            </a:r>
            <a:r>
              <a:rPr sz="1700" spc="100" dirty="0">
                <a:latin typeface="Century"/>
                <a:cs typeface="Century"/>
              </a:rPr>
              <a:t>Unif</a:t>
            </a:r>
            <a:r>
              <a:rPr sz="1700" spc="90" dirty="0">
                <a:latin typeface="Century"/>
                <a:cs typeface="Century"/>
              </a:rPr>
              <a:t>y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i="1" spc="-80" dirty="0">
                <a:solidFill>
                  <a:srgbClr val="004B00"/>
                </a:solidFill>
                <a:latin typeface="Times New Roman"/>
                <a:cs typeface="Times New Roman"/>
              </a:rPr>
              <a:t>q</a:t>
            </a:r>
            <a:r>
              <a:rPr sz="1700" i="1" spc="-26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800" spc="52" baseline="27777" dirty="0">
                <a:latin typeface="Verdana"/>
                <a:cs typeface="Verdana"/>
              </a:rPr>
              <a:t>l</a:t>
            </a:r>
            <a:r>
              <a:rPr sz="1700" spc="75" dirty="0">
                <a:latin typeface="Gill Sans MT"/>
                <a:cs typeface="Gill Sans MT"/>
              </a:rPr>
              <a:t>,</a:t>
            </a:r>
            <a:r>
              <a:rPr sz="1700" spc="-240" dirty="0">
                <a:latin typeface="Gill Sans MT"/>
                <a:cs typeface="Gill Sans MT"/>
              </a:rPr>
              <a:t> </a:t>
            </a:r>
            <a:r>
              <a:rPr sz="1700" b="0" i="1" spc="-15" dirty="0">
                <a:latin typeface="Bookman Old Style"/>
                <a:cs typeface="Bookman Old Style"/>
              </a:rPr>
              <a:t>α</a:t>
            </a:r>
            <a:r>
              <a:rPr sz="1700" spc="80" dirty="0">
                <a:latin typeface="Gill Sans MT"/>
                <a:cs typeface="Gill Sans MT"/>
              </a:rPr>
              <a:t>)</a:t>
            </a:r>
            <a:endParaRPr sz="1700">
              <a:latin typeface="Gill Sans MT"/>
              <a:cs typeface="Gill Sans MT"/>
            </a:endParaRPr>
          </a:p>
          <a:p>
            <a:pPr marL="1684020">
              <a:lnSpc>
                <a:spcPct val="100000"/>
              </a:lnSpc>
              <a:spcBef>
                <a:spcPts val="155"/>
              </a:spcBef>
            </a:pPr>
            <a:r>
              <a:rPr sz="1700" spc="40" dirty="0">
                <a:solidFill>
                  <a:srgbClr val="00007E"/>
                </a:solidFill>
                <a:latin typeface="Georgia"/>
                <a:cs typeface="Georgia"/>
              </a:rPr>
              <a:t>if</a:t>
            </a:r>
            <a:r>
              <a:rPr sz="1700" spc="12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b="0" i="1" spc="-195" dirty="0">
                <a:latin typeface="Bookman Old Style"/>
                <a:cs typeface="Bookman Old Style"/>
              </a:rPr>
              <a:t>φ</a:t>
            </a:r>
            <a:r>
              <a:rPr sz="1700" b="0" i="1" spc="25" dirty="0">
                <a:latin typeface="Bookman Old Style"/>
                <a:cs typeface="Bookman Old Style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is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60" dirty="0">
                <a:latin typeface="Gill Sans MT"/>
                <a:cs typeface="Gill Sans MT"/>
              </a:rPr>
              <a:t>no</a:t>
            </a:r>
            <a:r>
              <a:rPr sz="1700" spc="-35" dirty="0">
                <a:latin typeface="Gill Sans MT"/>
                <a:cs typeface="Gill Sans MT"/>
              </a:rPr>
              <a:t>t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i="1" spc="10" dirty="0">
                <a:solidFill>
                  <a:srgbClr val="004B00"/>
                </a:solidFill>
                <a:latin typeface="Times New Roman"/>
                <a:cs typeface="Times New Roman"/>
              </a:rPr>
              <a:t>fail</a:t>
            </a:r>
            <a:r>
              <a:rPr sz="1700" i="1" spc="114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then</a:t>
            </a:r>
            <a:r>
              <a:rPr sz="170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-19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return</a:t>
            </a:r>
            <a:r>
              <a:rPr sz="1700" spc="12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b="0" i="1" spc="-195" dirty="0">
                <a:latin typeface="Bookman Old Style"/>
                <a:cs typeface="Bookman Old Style"/>
              </a:rPr>
              <a:t>φ</a:t>
            </a:r>
            <a:endParaRPr sz="1700">
              <a:latin typeface="Bookman Old Style"/>
              <a:cs typeface="Bookman Old Style"/>
            </a:endParaRPr>
          </a:p>
          <a:p>
            <a:pPr marL="449580">
              <a:lnSpc>
                <a:spcPct val="100000"/>
              </a:lnSpc>
              <a:spcBef>
                <a:spcPts val="160"/>
              </a:spcBef>
            </a:pPr>
            <a:r>
              <a:rPr sz="1700" spc="-10" dirty="0">
                <a:latin typeface="Gill Sans MT"/>
                <a:cs typeface="Gill Sans MT"/>
              </a:rPr>
              <a:t>add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new</a:t>
            </a:r>
            <a:r>
              <a:rPr sz="1700" i="1" spc="8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to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i="1" spc="150" dirty="0">
                <a:solidFill>
                  <a:srgbClr val="004B00"/>
                </a:solidFill>
                <a:latin typeface="Times New Roman"/>
                <a:cs typeface="Times New Roman"/>
              </a:rPr>
              <a:t>KB</a:t>
            </a:r>
            <a:endParaRPr sz="17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return</a:t>
            </a:r>
            <a:r>
              <a:rPr sz="1700" spc="8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i="1" spc="5" dirty="0">
                <a:solidFill>
                  <a:srgbClr val="004B00"/>
                </a:solidFill>
                <a:latin typeface="Times New Roman"/>
                <a:cs typeface="Times New Roman"/>
              </a:rPr>
              <a:t>false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4837" y="1714906"/>
            <a:ext cx="7772400" cy="4323080"/>
          </a:xfrm>
          <a:custGeom>
            <a:avLst/>
            <a:gdLst/>
            <a:ahLst/>
            <a:cxnLst/>
            <a:rect l="l" t="t" r="r" b="b"/>
            <a:pathLst>
              <a:path w="7772400" h="4323080">
                <a:moveTo>
                  <a:pt x="7767066" y="4317491"/>
                </a:moveTo>
                <a:lnTo>
                  <a:pt x="7767066" y="0"/>
                </a:lnTo>
              </a:path>
              <a:path w="7772400" h="4323080">
                <a:moveTo>
                  <a:pt x="0" y="4322826"/>
                </a:moveTo>
                <a:lnTo>
                  <a:pt x="7772400" y="4322826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23</a:t>
            </a:fld>
            <a:endParaRPr spc="2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502B7E-CE5E-4EFB-AC5D-B949883388D0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D9A5BB2-11AE-47EE-B804-206FD373F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24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20" dirty="0"/>
              <a:t>Forward</a:t>
            </a:r>
            <a:r>
              <a:rPr spc="145" dirty="0"/>
              <a:t> </a:t>
            </a:r>
            <a:r>
              <a:rPr spc="-25" dirty="0"/>
              <a:t>chaining</a:t>
            </a:r>
            <a:r>
              <a:rPr spc="114" dirty="0"/>
              <a:t> </a:t>
            </a:r>
            <a:r>
              <a:rPr spc="60" dirty="0"/>
              <a:t>proof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17424" y="4770880"/>
            <a:ext cx="2029460" cy="300355"/>
          </a:xfrm>
          <a:prstGeom prst="rect">
            <a:avLst/>
          </a:prstGeom>
          <a:ln w="14288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50"/>
              </a:spcBef>
            </a:pPr>
            <a:r>
              <a:rPr sz="1550" i="1" spc="10" dirty="0">
                <a:latin typeface="Times New Roman"/>
                <a:cs typeface="Times New Roman"/>
              </a:rPr>
              <a:t>Enemy(Nono,America)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31462" y="4770893"/>
            <a:ext cx="1486535" cy="300355"/>
          </a:xfrm>
          <a:prstGeom prst="rect">
            <a:avLst/>
          </a:prstGeom>
          <a:ln w="14288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50"/>
              </a:spcBef>
            </a:pPr>
            <a:r>
              <a:rPr sz="1550" i="1" spc="10" dirty="0">
                <a:latin typeface="Times New Roman"/>
                <a:cs typeface="Times New Roman"/>
              </a:rPr>
              <a:t>Owns(Nono,M1)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6978" y="4770880"/>
            <a:ext cx="1210310" cy="300355"/>
          </a:xfrm>
          <a:prstGeom prst="rect">
            <a:avLst/>
          </a:prstGeom>
          <a:ln w="14288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50"/>
              </a:spcBef>
            </a:pPr>
            <a:r>
              <a:rPr sz="1550" i="1" spc="10" dirty="0">
                <a:latin typeface="Times New Roman"/>
                <a:cs typeface="Times New Roman"/>
              </a:rPr>
              <a:t>Missile(M1)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596" y="4756604"/>
            <a:ext cx="1471295" cy="314960"/>
          </a:xfrm>
          <a:prstGeom prst="rect">
            <a:avLst/>
          </a:prstGeom>
          <a:ln w="14288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05"/>
              </a:spcBef>
            </a:pPr>
            <a:r>
              <a:rPr sz="1550" i="1" spc="10" dirty="0">
                <a:latin typeface="Times New Roman"/>
                <a:cs typeface="Times New Roman"/>
              </a:rPr>
              <a:t>American(West)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4DB279-04F6-443A-93EF-8EDC72369FC4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1E83DC-B83E-4DF6-B852-1F1A12C2C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20" dirty="0"/>
              <a:t>Forward</a:t>
            </a:r>
            <a:r>
              <a:rPr spc="145" dirty="0"/>
              <a:t> </a:t>
            </a:r>
            <a:r>
              <a:rPr spc="-25" dirty="0"/>
              <a:t>chaining</a:t>
            </a:r>
            <a:r>
              <a:rPr spc="114" dirty="0"/>
              <a:t> </a:t>
            </a:r>
            <a:r>
              <a:rPr spc="60" dirty="0"/>
              <a:t>proof</a:t>
            </a:r>
          </a:p>
        </p:txBody>
      </p:sp>
      <p:sp>
        <p:nvSpPr>
          <p:cNvPr id="3" name="object 3"/>
          <p:cNvSpPr/>
          <p:nvPr/>
        </p:nvSpPr>
        <p:spPr>
          <a:xfrm>
            <a:off x="2752737" y="3651313"/>
            <a:ext cx="2247900" cy="1123950"/>
          </a:xfrm>
          <a:custGeom>
            <a:avLst/>
            <a:gdLst/>
            <a:ahLst/>
            <a:cxnLst/>
            <a:rect l="l" t="t" r="r" b="b"/>
            <a:pathLst>
              <a:path w="2247900" h="1123950">
                <a:moveTo>
                  <a:pt x="354888" y="1123886"/>
                </a:moveTo>
                <a:lnTo>
                  <a:pt x="0" y="38"/>
                </a:lnTo>
              </a:path>
              <a:path w="2247900" h="1123950">
                <a:moveTo>
                  <a:pt x="1951964" y="0"/>
                </a:moveTo>
                <a:lnTo>
                  <a:pt x="1951964" y="295757"/>
                </a:lnTo>
              </a:path>
              <a:path w="2247900" h="1123950">
                <a:moveTo>
                  <a:pt x="1951964" y="295757"/>
                </a:moveTo>
                <a:lnTo>
                  <a:pt x="2247709" y="1123848"/>
                </a:lnTo>
              </a:path>
              <a:path w="2247900" h="1123950">
                <a:moveTo>
                  <a:pt x="1951964" y="295757"/>
                </a:moveTo>
                <a:lnTo>
                  <a:pt x="354926" y="1123848"/>
                </a:lnTo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10280" y="3329867"/>
          <a:ext cx="2029458" cy="1733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550" i="1" spc="10" dirty="0">
                          <a:latin typeface="Times New Roman"/>
                          <a:cs typeface="Times New Roman"/>
                        </a:rPr>
                        <a:t>Hostile(Nono)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950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720">
                <a:tc gridSpan="4"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i="1" spc="10" dirty="0">
                          <a:latin typeface="Times New Roman"/>
                          <a:cs typeface="Times New Roman"/>
                        </a:rPr>
                        <a:t>Enemy(Nono,America)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231462" y="4770893"/>
            <a:ext cx="1486535" cy="300355"/>
          </a:xfrm>
          <a:prstGeom prst="rect">
            <a:avLst/>
          </a:prstGeom>
          <a:ln w="14288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50"/>
              </a:spcBef>
            </a:pPr>
            <a:r>
              <a:rPr sz="1550" i="1" spc="10" dirty="0">
                <a:latin typeface="Times New Roman"/>
                <a:cs typeface="Times New Roman"/>
              </a:rPr>
              <a:t>Owns(Nono,M1)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56978" y="4770880"/>
            <a:ext cx="1210310" cy="300355"/>
          </a:xfrm>
          <a:custGeom>
            <a:avLst/>
            <a:gdLst/>
            <a:ahLst/>
            <a:cxnLst/>
            <a:rect l="l" t="t" r="r" b="b"/>
            <a:pathLst>
              <a:path w="1210310" h="300354">
                <a:moveTo>
                  <a:pt x="0" y="0"/>
                </a:moveTo>
                <a:lnTo>
                  <a:pt x="0" y="300051"/>
                </a:lnTo>
                <a:lnTo>
                  <a:pt x="1210209" y="300051"/>
                </a:lnTo>
                <a:lnTo>
                  <a:pt x="121020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56978" y="4770880"/>
            <a:ext cx="1210310" cy="300355"/>
          </a:xfrm>
          <a:prstGeom prst="rect">
            <a:avLst/>
          </a:prstGeom>
          <a:ln w="14288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50"/>
              </a:spcBef>
            </a:pPr>
            <a:r>
              <a:rPr sz="1550" i="1" spc="10" dirty="0">
                <a:latin typeface="Times New Roman"/>
                <a:cs typeface="Times New Roman"/>
              </a:rPr>
              <a:t>Missile(M1)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596" y="4756604"/>
            <a:ext cx="1471295" cy="314960"/>
          </a:xfrm>
          <a:prstGeom prst="rect">
            <a:avLst/>
          </a:prstGeom>
          <a:ln w="14288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05"/>
              </a:spcBef>
            </a:pPr>
            <a:r>
              <a:rPr sz="1550" i="1" spc="10" dirty="0">
                <a:latin typeface="Times New Roman"/>
                <a:cs typeface="Times New Roman"/>
              </a:rPr>
              <a:t>American(West)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2091" y="3337011"/>
            <a:ext cx="1289050" cy="314960"/>
          </a:xfrm>
          <a:prstGeom prst="rect">
            <a:avLst/>
          </a:prstGeom>
          <a:ln w="14288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5"/>
              </a:spcBef>
            </a:pPr>
            <a:r>
              <a:rPr sz="1550" i="1" spc="10" dirty="0">
                <a:latin typeface="Times New Roman"/>
                <a:cs typeface="Times New Roman"/>
              </a:rPr>
              <a:t>Weapon(M1)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90618" y="4165219"/>
            <a:ext cx="521334" cy="108585"/>
          </a:xfrm>
          <a:custGeom>
            <a:avLst/>
            <a:gdLst/>
            <a:ahLst/>
            <a:cxnLst/>
            <a:rect l="l" t="t" r="r" b="b"/>
            <a:pathLst>
              <a:path w="521335" h="108585">
                <a:moveTo>
                  <a:pt x="0" y="0"/>
                </a:moveTo>
                <a:lnTo>
                  <a:pt x="616" y="356"/>
                </a:lnTo>
                <a:lnTo>
                  <a:pt x="4929" y="2849"/>
                </a:lnTo>
                <a:lnTo>
                  <a:pt x="16636" y="9617"/>
                </a:lnTo>
                <a:lnTo>
                  <a:pt x="39433" y="22796"/>
                </a:lnTo>
                <a:lnTo>
                  <a:pt x="75911" y="43301"/>
                </a:lnTo>
                <a:lnTo>
                  <a:pt x="124231" y="67157"/>
                </a:lnTo>
                <a:lnTo>
                  <a:pt x="181447" y="89165"/>
                </a:lnTo>
                <a:lnTo>
                  <a:pt x="244614" y="104127"/>
                </a:lnTo>
                <a:lnTo>
                  <a:pt x="297253" y="108312"/>
                </a:lnTo>
                <a:lnTo>
                  <a:pt x="349154" y="106700"/>
                </a:lnTo>
                <a:lnTo>
                  <a:pt x="397655" y="101331"/>
                </a:lnTo>
                <a:lnTo>
                  <a:pt x="440094" y="94247"/>
                </a:lnTo>
                <a:lnTo>
                  <a:pt x="501242" y="81792"/>
                </a:lnTo>
                <a:lnTo>
                  <a:pt x="515327" y="78867"/>
                </a:lnTo>
                <a:lnTo>
                  <a:pt x="520517" y="77789"/>
                </a:lnTo>
                <a:lnTo>
                  <a:pt x="521258" y="77635"/>
                </a:lnTo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58272" y="3347863"/>
            <a:ext cx="1926589" cy="303530"/>
          </a:xfrm>
          <a:prstGeom prst="rect">
            <a:avLst/>
          </a:prstGeom>
          <a:ln w="14288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60"/>
              </a:spcBef>
            </a:pPr>
            <a:r>
              <a:rPr sz="1550" i="1" spc="10" dirty="0">
                <a:latin typeface="Times New Roman"/>
                <a:cs typeface="Times New Roman"/>
              </a:rPr>
              <a:t>Sells(West,M1,Nono)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25</a:t>
            </a:fld>
            <a:endParaRPr spc="2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9D639C-B2A7-4BF1-B6D7-7B78055B3EA4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BC8A5E7-0C32-46F4-B9E5-4791D5F72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20" dirty="0"/>
              <a:t>Forward</a:t>
            </a:r>
            <a:r>
              <a:rPr spc="145" dirty="0"/>
              <a:t> </a:t>
            </a:r>
            <a:r>
              <a:rPr spc="-25" dirty="0"/>
              <a:t>chaining</a:t>
            </a:r>
            <a:r>
              <a:rPr spc="114" dirty="0"/>
              <a:t> </a:t>
            </a:r>
            <a:r>
              <a:rPr spc="60" dirty="0"/>
              <a:t>proof</a:t>
            </a:r>
          </a:p>
        </p:txBody>
      </p:sp>
      <p:sp>
        <p:nvSpPr>
          <p:cNvPr id="3" name="object 3"/>
          <p:cNvSpPr/>
          <p:nvPr/>
        </p:nvSpPr>
        <p:spPr>
          <a:xfrm>
            <a:off x="2752737" y="3651313"/>
            <a:ext cx="2247900" cy="1123950"/>
          </a:xfrm>
          <a:custGeom>
            <a:avLst/>
            <a:gdLst/>
            <a:ahLst/>
            <a:cxnLst/>
            <a:rect l="l" t="t" r="r" b="b"/>
            <a:pathLst>
              <a:path w="2247900" h="1123950">
                <a:moveTo>
                  <a:pt x="354888" y="1123886"/>
                </a:moveTo>
                <a:lnTo>
                  <a:pt x="0" y="38"/>
                </a:lnTo>
              </a:path>
              <a:path w="2247900" h="1123950">
                <a:moveTo>
                  <a:pt x="1951964" y="0"/>
                </a:moveTo>
                <a:lnTo>
                  <a:pt x="1951964" y="295757"/>
                </a:lnTo>
              </a:path>
              <a:path w="2247900" h="1123950">
                <a:moveTo>
                  <a:pt x="1951964" y="295757"/>
                </a:moveTo>
                <a:lnTo>
                  <a:pt x="2247709" y="1123848"/>
                </a:lnTo>
              </a:path>
              <a:path w="2247900" h="1123950">
                <a:moveTo>
                  <a:pt x="1951964" y="295757"/>
                </a:moveTo>
                <a:lnTo>
                  <a:pt x="354926" y="1123848"/>
                </a:lnTo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10280" y="3329867"/>
          <a:ext cx="2029458" cy="1733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550" i="1" spc="10" dirty="0">
                          <a:latin typeface="Times New Roman"/>
                          <a:cs typeface="Times New Roman"/>
                        </a:rPr>
                        <a:t>Hostile(Nono)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950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720">
                <a:tc gridSpan="4"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i="1" spc="10" dirty="0">
                          <a:latin typeface="Times New Roman"/>
                          <a:cs typeface="Times New Roman"/>
                        </a:rPr>
                        <a:t>Enemy(Nono,America)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030122" y="2046973"/>
            <a:ext cx="3089275" cy="2717165"/>
            <a:chOff x="1030122" y="2046973"/>
            <a:chExt cx="3089275" cy="2717165"/>
          </a:xfrm>
        </p:grpSpPr>
        <p:sp>
          <p:nvSpPr>
            <p:cNvPr id="6" name="object 6"/>
            <p:cNvSpPr/>
            <p:nvPr/>
          </p:nvSpPr>
          <p:spPr>
            <a:xfrm>
              <a:off x="1037424" y="3355568"/>
              <a:ext cx="0" cy="1401445"/>
            </a:xfrm>
            <a:custGeom>
              <a:avLst/>
              <a:gdLst/>
              <a:ahLst/>
              <a:cxnLst/>
              <a:rect l="l" t="t" r="r" b="b"/>
              <a:pathLst>
                <a:path h="1401445">
                  <a:moveTo>
                    <a:pt x="0" y="0"/>
                  </a:moveTo>
                  <a:lnTo>
                    <a:pt x="0" y="1401036"/>
                  </a:lnTo>
                </a:path>
              </a:pathLst>
            </a:custGeom>
            <a:ln w="14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11878" y="2054275"/>
              <a:ext cx="0" cy="354965"/>
            </a:xfrm>
            <a:custGeom>
              <a:avLst/>
              <a:gdLst/>
              <a:ahLst/>
              <a:cxnLst/>
              <a:rect l="l" t="t" r="r" b="b"/>
              <a:pathLst>
                <a:path h="354964">
                  <a:moveTo>
                    <a:pt x="0" y="354901"/>
                  </a:moveTo>
                  <a:lnTo>
                    <a:pt x="0" y="0"/>
                  </a:lnTo>
                </a:path>
              </a:pathLst>
            </a:custGeom>
            <a:ln w="14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31462" y="4770893"/>
            <a:ext cx="1486535" cy="300355"/>
          </a:xfrm>
          <a:prstGeom prst="rect">
            <a:avLst/>
          </a:prstGeom>
          <a:ln w="14288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50"/>
              </a:spcBef>
            </a:pPr>
            <a:r>
              <a:rPr sz="1550" i="1" spc="10" dirty="0">
                <a:latin typeface="Times New Roman"/>
                <a:cs typeface="Times New Roman"/>
              </a:rPr>
              <a:t>Owns(Nono,M1)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56978" y="4770880"/>
            <a:ext cx="1210310" cy="300355"/>
          </a:xfrm>
          <a:custGeom>
            <a:avLst/>
            <a:gdLst/>
            <a:ahLst/>
            <a:cxnLst/>
            <a:rect l="l" t="t" r="r" b="b"/>
            <a:pathLst>
              <a:path w="1210310" h="300354">
                <a:moveTo>
                  <a:pt x="0" y="0"/>
                </a:moveTo>
                <a:lnTo>
                  <a:pt x="0" y="300051"/>
                </a:lnTo>
                <a:lnTo>
                  <a:pt x="1210209" y="300051"/>
                </a:lnTo>
                <a:lnTo>
                  <a:pt x="121020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56978" y="4770880"/>
            <a:ext cx="1210310" cy="300355"/>
          </a:xfrm>
          <a:prstGeom prst="rect">
            <a:avLst/>
          </a:prstGeom>
          <a:ln w="14288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50"/>
              </a:spcBef>
            </a:pPr>
            <a:r>
              <a:rPr sz="1550" i="1" spc="10" dirty="0">
                <a:latin typeface="Times New Roman"/>
                <a:cs typeface="Times New Roman"/>
              </a:rPr>
              <a:t>Missile(M1)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7596" y="4756604"/>
            <a:ext cx="1471295" cy="314960"/>
          </a:xfrm>
          <a:prstGeom prst="rect">
            <a:avLst/>
          </a:prstGeom>
          <a:ln w="14288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05"/>
              </a:spcBef>
            </a:pPr>
            <a:r>
              <a:rPr sz="1550" i="1" spc="10" dirty="0">
                <a:latin typeface="Times New Roman"/>
                <a:cs typeface="Times New Roman"/>
              </a:rPr>
              <a:t>American(West)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02091" y="3337011"/>
            <a:ext cx="1289050" cy="314960"/>
          </a:xfrm>
          <a:prstGeom prst="rect">
            <a:avLst/>
          </a:prstGeom>
          <a:ln w="14288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5"/>
              </a:spcBef>
            </a:pPr>
            <a:r>
              <a:rPr sz="1550" i="1" spc="10" dirty="0">
                <a:latin typeface="Times New Roman"/>
                <a:cs typeface="Times New Roman"/>
              </a:rPr>
              <a:t>Weapon(M1)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90618" y="4165219"/>
            <a:ext cx="521334" cy="108585"/>
          </a:xfrm>
          <a:custGeom>
            <a:avLst/>
            <a:gdLst/>
            <a:ahLst/>
            <a:cxnLst/>
            <a:rect l="l" t="t" r="r" b="b"/>
            <a:pathLst>
              <a:path w="521335" h="108585">
                <a:moveTo>
                  <a:pt x="0" y="0"/>
                </a:moveTo>
                <a:lnTo>
                  <a:pt x="616" y="356"/>
                </a:lnTo>
                <a:lnTo>
                  <a:pt x="4929" y="2849"/>
                </a:lnTo>
                <a:lnTo>
                  <a:pt x="16636" y="9617"/>
                </a:lnTo>
                <a:lnTo>
                  <a:pt x="39433" y="22796"/>
                </a:lnTo>
                <a:lnTo>
                  <a:pt x="75911" y="43301"/>
                </a:lnTo>
                <a:lnTo>
                  <a:pt x="124231" y="67157"/>
                </a:lnTo>
                <a:lnTo>
                  <a:pt x="181447" y="89165"/>
                </a:lnTo>
                <a:lnTo>
                  <a:pt x="244614" y="104127"/>
                </a:lnTo>
                <a:lnTo>
                  <a:pt x="297253" y="108312"/>
                </a:lnTo>
                <a:lnTo>
                  <a:pt x="349154" y="106700"/>
                </a:lnTo>
                <a:lnTo>
                  <a:pt x="397655" y="101331"/>
                </a:lnTo>
                <a:lnTo>
                  <a:pt x="440094" y="94247"/>
                </a:lnTo>
                <a:lnTo>
                  <a:pt x="501242" y="81792"/>
                </a:lnTo>
                <a:lnTo>
                  <a:pt x="515327" y="78867"/>
                </a:lnTo>
                <a:lnTo>
                  <a:pt x="520517" y="77789"/>
                </a:lnTo>
                <a:lnTo>
                  <a:pt x="521258" y="77635"/>
                </a:lnTo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23030" y="1754262"/>
            <a:ext cx="1356360" cy="300355"/>
          </a:xfrm>
          <a:prstGeom prst="rect">
            <a:avLst/>
          </a:prstGeom>
          <a:ln w="14288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50"/>
              </a:spcBef>
            </a:pPr>
            <a:r>
              <a:rPr sz="1550" i="1" spc="10" dirty="0">
                <a:latin typeface="Times New Roman"/>
                <a:cs typeface="Times New Roman"/>
              </a:rPr>
              <a:t>Criminal(West)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39253" y="2405976"/>
            <a:ext cx="6399530" cy="933450"/>
          </a:xfrm>
          <a:custGeom>
            <a:avLst/>
            <a:gdLst/>
            <a:ahLst/>
            <a:cxnLst/>
            <a:rect l="l" t="t" r="r" b="b"/>
            <a:pathLst>
              <a:path w="6399530" h="933450">
                <a:moveTo>
                  <a:pt x="0" y="933221"/>
                </a:moveTo>
                <a:lnTo>
                  <a:pt x="3066288" y="0"/>
                </a:lnTo>
              </a:path>
              <a:path w="6399530" h="933450">
                <a:moveTo>
                  <a:pt x="3066288" y="0"/>
                </a:moveTo>
                <a:lnTo>
                  <a:pt x="6399199" y="933221"/>
                </a:lnTo>
              </a:path>
              <a:path w="6399530" h="933450">
                <a:moveTo>
                  <a:pt x="3066288" y="0"/>
                </a:moveTo>
                <a:lnTo>
                  <a:pt x="1718297" y="933221"/>
                </a:lnTo>
              </a:path>
              <a:path w="6399530" h="933450">
                <a:moveTo>
                  <a:pt x="3066288" y="0"/>
                </a:moveTo>
                <a:lnTo>
                  <a:pt x="3673614" y="933221"/>
                </a:lnTo>
              </a:path>
              <a:path w="6399530" h="933450">
                <a:moveTo>
                  <a:pt x="2462644" y="185178"/>
                </a:moveTo>
                <a:lnTo>
                  <a:pt x="2505865" y="196633"/>
                </a:lnTo>
                <a:lnTo>
                  <a:pt x="2565095" y="212331"/>
                </a:lnTo>
                <a:lnTo>
                  <a:pt x="2638071" y="231230"/>
                </a:lnTo>
                <a:lnTo>
                  <a:pt x="2682288" y="241892"/>
                </a:lnTo>
                <a:lnTo>
                  <a:pt x="2730864" y="252705"/>
                </a:lnTo>
                <a:lnTo>
                  <a:pt x="2783201" y="263177"/>
                </a:lnTo>
                <a:lnTo>
                  <a:pt x="2838705" y="272816"/>
                </a:lnTo>
                <a:lnTo>
                  <a:pt x="2896779" y="281129"/>
                </a:lnTo>
                <a:lnTo>
                  <a:pt x="2956827" y="287624"/>
                </a:lnTo>
                <a:lnTo>
                  <a:pt x="3018253" y="291809"/>
                </a:lnTo>
                <a:lnTo>
                  <a:pt x="3080461" y="293192"/>
                </a:lnTo>
                <a:lnTo>
                  <a:pt x="3137183" y="291722"/>
                </a:lnTo>
                <a:lnTo>
                  <a:pt x="3193569" y="287902"/>
                </a:lnTo>
                <a:lnTo>
                  <a:pt x="3249128" y="282104"/>
                </a:lnTo>
                <a:lnTo>
                  <a:pt x="3303371" y="274700"/>
                </a:lnTo>
                <a:lnTo>
                  <a:pt x="3355808" y="266064"/>
                </a:lnTo>
                <a:lnTo>
                  <a:pt x="3405950" y="256568"/>
                </a:lnTo>
                <a:lnTo>
                  <a:pt x="3453306" y="246586"/>
                </a:lnTo>
                <a:lnTo>
                  <a:pt x="3497388" y="236490"/>
                </a:lnTo>
                <a:lnTo>
                  <a:pt x="3537705" y="226652"/>
                </a:lnTo>
                <a:lnTo>
                  <a:pt x="3605085" y="209245"/>
                </a:lnTo>
                <a:lnTo>
                  <a:pt x="3666106" y="193187"/>
                </a:lnTo>
                <a:lnTo>
                  <a:pt x="3697441" y="184942"/>
                </a:lnTo>
                <a:lnTo>
                  <a:pt x="3708986" y="181904"/>
                </a:lnTo>
                <a:lnTo>
                  <a:pt x="3710635" y="181470"/>
                </a:lnTo>
              </a:path>
            </a:pathLst>
          </a:custGeom>
          <a:ln w="14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758272" y="3347863"/>
            <a:ext cx="1926589" cy="303530"/>
          </a:xfrm>
          <a:prstGeom prst="rect">
            <a:avLst/>
          </a:prstGeom>
          <a:ln w="14288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60"/>
              </a:spcBef>
            </a:pPr>
            <a:r>
              <a:rPr sz="1550" i="1" spc="10" dirty="0">
                <a:latin typeface="Times New Roman"/>
                <a:cs typeface="Times New Roman"/>
              </a:rPr>
              <a:t>Sells(West,M1,Nono)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26</a:t>
            </a:fld>
            <a:endParaRPr spc="2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8F7769-D4D7-4A78-93A8-4AA4A18110C1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FB654FD-1731-4BBA-B44F-FFBC48A3B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27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Properties</a:t>
            </a:r>
            <a:r>
              <a:rPr spc="160" dirty="0"/>
              <a:t> </a:t>
            </a:r>
            <a:r>
              <a:rPr spc="50" dirty="0"/>
              <a:t>of</a:t>
            </a:r>
            <a:r>
              <a:rPr spc="155" dirty="0"/>
              <a:t> </a:t>
            </a:r>
            <a:r>
              <a:rPr spc="35" dirty="0"/>
              <a:t>forward</a:t>
            </a:r>
            <a:r>
              <a:rPr spc="165" dirty="0"/>
              <a:t> </a:t>
            </a:r>
            <a:r>
              <a:rPr spc="-25" dirty="0"/>
              <a:t>chaining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5747" y="1608802"/>
            <a:ext cx="7628890" cy="25044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 marR="2386330" indent="-635">
              <a:lnSpc>
                <a:spcPct val="101000"/>
              </a:lnSpc>
              <a:spcBef>
                <a:spcPts val="90"/>
              </a:spcBef>
            </a:pPr>
            <a:r>
              <a:rPr sz="2050" spc="-45" dirty="0">
                <a:latin typeface="Calibri"/>
                <a:cs typeface="Calibri"/>
              </a:rPr>
              <a:t>Sound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complete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first-order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definite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clauses </a:t>
            </a:r>
            <a:r>
              <a:rPr sz="2050" spc="-44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(proof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similar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propositional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proof)</a:t>
            </a:r>
            <a:endParaRPr sz="2050">
              <a:latin typeface="Calibri"/>
              <a:cs typeface="Calibri"/>
            </a:endParaRPr>
          </a:p>
          <a:p>
            <a:pPr marL="63500" marR="55880">
              <a:lnSpc>
                <a:spcPct val="101499"/>
              </a:lnSpc>
              <a:spcBef>
                <a:spcPts val="1525"/>
              </a:spcBef>
            </a:pPr>
            <a:r>
              <a:rPr sz="2050" spc="-10" dirty="0">
                <a:solidFill>
                  <a:srgbClr val="00007E"/>
                </a:solidFill>
                <a:latin typeface="Calibri"/>
                <a:cs typeface="Calibri"/>
              </a:rPr>
              <a:t>Datalog</a:t>
            </a:r>
            <a:r>
              <a:rPr sz="2050" spc="16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484" dirty="0">
                <a:latin typeface="Calibri"/>
                <a:cs typeface="Calibri"/>
              </a:rPr>
              <a:t>=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first-order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definite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clauses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484" dirty="0">
                <a:latin typeface="Calibri"/>
                <a:cs typeface="Calibri"/>
              </a:rPr>
              <a:t>+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85" dirty="0">
                <a:solidFill>
                  <a:srgbClr val="7E0000"/>
                </a:solidFill>
                <a:latin typeface="Century"/>
                <a:cs typeface="Century"/>
              </a:rPr>
              <a:t>no</a:t>
            </a:r>
            <a:r>
              <a:rPr sz="2050" spc="20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45" dirty="0">
                <a:solidFill>
                  <a:srgbClr val="7E0000"/>
                </a:solidFill>
                <a:latin typeface="Century"/>
                <a:cs typeface="Century"/>
              </a:rPr>
              <a:t>functions</a:t>
            </a:r>
            <a:r>
              <a:rPr sz="2050" spc="11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5" dirty="0">
                <a:latin typeface="Calibri"/>
                <a:cs typeface="Calibri"/>
              </a:rPr>
              <a:t>(e.g.,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crime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190" dirty="0">
                <a:latin typeface="Calibri"/>
                <a:cs typeface="Calibri"/>
              </a:rPr>
              <a:t>KB)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125" dirty="0">
                <a:latin typeface="Calibri"/>
                <a:cs typeface="Calibri"/>
              </a:rPr>
              <a:t>FC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terminates</a:t>
            </a:r>
            <a:r>
              <a:rPr sz="2050" spc="25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0" dirty="0">
                <a:latin typeface="Calibri"/>
                <a:cs typeface="Calibri"/>
              </a:rPr>
              <a:t>Datalog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poly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iterations:</a:t>
            </a:r>
            <a:r>
              <a:rPr sz="2050" spc="5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at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most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b="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·</a:t>
            </a:r>
            <a:r>
              <a:rPr sz="2050" spc="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100" b="0" i="1" spc="-89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100" b="0" i="1" spc="-44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5" dirty="0">
                <a:latin typeface="Calibri"/>
                <a:cs typeface="Calibri"/>
              </a:rPr>
              <a:t>literals</a:t>
            </a:r>
            <a:endParaRPr sz="205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1560"/>
              </a:spcBef>
            </a:pPr>
            <a:r>
              <a:rPr sz="2050" spc="-70" dirty="0">
                <a:latin typeface="Calibri"/>
                <a:cs typeface="Calibri"/>
              </a:rPr>
              <a:t>May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not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terminate</a:t>
            </a:r>
            <a:r>
              <a:rPr sz="2050" spc="24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general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not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entailed</a:t>
            </a:r>
            <a:endParaRPr sz="205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1560"/>
              </a:spcBef>
            </a:pPr>
            <a:r>
              <a:rPr sz="2050" spc="35" dirty="0">
                <a:latin typeface="Calibri"/>
                <a:cs typeface="Calibri"/>
              </a:rPr>
              <a:t>This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unavoidable:</a:t>
            </a:r>
            <a:r>
              <a:rPr sz="2050" spc="6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entailment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definite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clauses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semidecidable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27E45-61BD-45CA-9959-B9BF17DBD9F9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9A4E62-53C6-4D41-B8AE-BD2679820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28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20" dirty="0"/>
              <a:t>Efficiency</a:t>
            </a:r>
            <a:r>
              <a:rPr spc="130" dirty="0"/>
              <a:t> </a:t>
            </a:r>
            <a:r>
              <a:rPr spc="50" dirty="0"/>
              <a:t>of</a:t>
            </a:r>
            <a:r>
              <a:rPr spc="150" dirty="0"/>
              <a:t> </a:t>
            </a:r>
            <a:r>
              <a:rPr spc="35" dirty="0"/>
              <a:t>forward</a:t>
            </a:r>
            <a:r>
              <a:rPr spc="160" dirty="0"/>
              <a:t> </a:t>
            </a:r>
            <a:r>
              <a:rPr spc="-25" dirty="0"/>
              <a:t>chaining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3069" y="1608802"/>
            <a:ext cx="7802245" cy="33324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14"/>
              </a:spcBef>
            </a:pPr>
            <a:r>
              <a:rPr sz="2050" spc="-40" dirty="0">
                <a:latin typeface="Calibri"/>
                <a:cs typeface="Calibri"/>
              </a:rPr>
              <a:t>Simple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observation:</a:t>
            </a:r>
            <a:r>
              <a:rPr sz="2050" spc="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no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25" dirty="0">
                <a:latin typeface="Calibri"/>
                <a:cs typeface="Calibri"/>
              </a:rPr>
              <a:t>need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match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rule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on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iteration</a:t>
            </a:r>
            <a:r>
              <a:rPr sz="2050" spc="229" dirty="0">
                <a:latin typeface="Calibri"/>
                <a:cs typeface="Calibri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endParaRPr sz="2050">
              <a:latin typeface="Bookman Old Style"/>
              <a:cs typeface="Bookman Old Style"/>
            </a:endParaRPr>
          </a:p>
          <a:p>
            <a:pPr marL="76200">
              <a:lnSpc>
                <a:spcPct val="100000"/>
              </a:lnSpc>
              <a:spcBef>
                <a:spcPts val="25"/>
              </a:spcBef>
            </a:pPr>
            <a:r>
              <a:rPr sz="2050" spc="-30" dirty="0">
                <a:latin typeface="Calibri"/>
                <a:cs typeface="Calibri"/>
              </a:rPr>
              <a:t>i</a:t>
            </a:r>
            <a:r>
              <a:rPr sz="2050" spc="-25" dirty="0">
                <a:latin typeface="Calibri"/>
                <a:cs typeface="Calibri"/>
              </a:rPr>
              <a:t>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135" dirty="0">
                <a:latin typeface="Calibri"/>
                <a:cs typeface="Calibri"/>
              </a:rPr>
              <a:t>p</a:t>
            </a:r>
            <a:r>
              <a:rPr sz="2050" spc="-95" dirty="0">
                <a:latin typeface="Calibri"/>
                <a:cs typeface="Calibri"/>
              </a:rPr>
              <a:t>remis</a:t>
            </a:r>
            <a:r>
              <a:rPr sz="2050" spc="-100" dirty="0">
                <a:latin typeface="Calibri"/>
                <a:cs typeface="Calibri"/>
              </a:rPr>
              <a:t>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200" dirty="0">
                <a:latin typeface="Calibri"/>
                <a:cs typeface="Calibri"/>
              </a:rPr>
              <a:t>w</a:t>
            </a:r>
            <a:r>
              <a:rPr sz="2050" spc="-30" dirty="0">
                <a:latin typeface="Calibri"/>
                <a:cs typeface="Calibri"/>
              </a:rPr>
              <a:t>asn’t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added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on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iteratio</a:t>
            </a:r>
            <a:r>
              <a:rPr sz="2050" spc="-70" dirty="0">
                <a:latin typeface="Calibri"/>
                <a:cs typeface="Calibri"/>
              </a:rPr>
              <a:t>n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70" dirty="0">
                <a:solidFill>
                  <a:srgbClr val="990099"/>
                </a:solidFill>
                <a:latin typeface="Cambria"/>
                <a:cs typeface="Cambria"/>
              </a:rPr>
              <a:t>−</a:t>
            </a:r>
            <a:r>
              <a:rPr sz="2050" spc="1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195" dirty="0">
                <a:solidFill>
                  <a:srgbClr val="990099"/>
                </a:solidFill>
                <a:latin typeface="Arial"/>
                <a:cs typeface="Arial"/>
              </a:rPr>
              <a:t>1</a:t>
            </a:r>
            <a:endParaRPr sz="2050">
              <a:latin typeface="Arial"/>
              <a:cs typeface="Arial"/>
            </a:endParaRPr>
          </a:p>
          <a:p>
            <a:pPr marL="938530">
              <a:lnSpc>
                <a:spcPct val="100000"/>
              </a:lnSpc>
              <a:spcBef>
                <a:spcPts val="35"/>
              </a:spcBef>
              <a:tabLst>
                <a:tab pos="1413510" algn="l"/>
              </a:tabLst>
            </a:pPr>
            <a:r>
              <a:rPr sz="2050" spc="290" dirty="0">
                <a:latin typeface="Cambria"/>
                <a:cs typeface="Cambria"/>
              </a:rPr>
              <a:t>⇒	</a:t>
            </a:r>
            <a:r>
              <a:rPr sz="2050" spc="-50" dirty="0">
                <a:latin typeface="Calibri"/>
                <a:cs typeface="Calibri"/>
              </a:rPr>
              <a:t>match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each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rule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20" dirty="0">
                <a:latin typeface="Calibri"/>
                <a:cs typeface="Calibri"/>
              </a:rPr>
              <a:t>whose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premise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contains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newly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added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literal</a:t>
            </a:r>
            <a:endParaRPr sz="2050">
              <a:latin typeface="Calibri"/>
              <a:cs typeface="Calibri"/>
            </a:endParaRPr>
          </a:p>
          <a:p>
            <a:pPr marL="75565">
              <a:lnSpc>
                <a:spcPct val="100000"/>
              </a:lnSpc>
              <a:spcBef>
                <a:spcPts val="1560"/>
              </a:spcBef>
            </a:pPr>
            <a:r>
              <a:rPr sz="2050" spc="-40" dirty="0">
                <a:latin typeface="Calibri"/>
                <a:cs typeface="Calibri"/>
              </a:rPr>
              <a:t>Matching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itself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expensive</a:t>
            </a:r>
            <a:endParaRPr sz="2050">
              <a:latin typeface="Calibri"/>
              <a:cs typeface="Calibri"/>
            </a:endParaRPr>
          </a:p>
          <a:p>
            <a:pPr marL="441959" marR="2059939" indent="-365760">
              <a:lnSpc>
                <a:spcPct val="101499"/>
              </a:lnSpc>
              <a:spcBef>
                <a:spcPts val="1525"/>
              </a:spcBef>
            </a:pPr>
            <a:r>
              <a:rPr sz="2050" spc="-40" dirty="0">
                <a:solidFill>
                  <a:srgbClr val="00007E"/>
                </a:solidFill>
                <a:latin typeface="Calibri"/>
                <a:cs typeface="Calibri"/>
              </a:rPr>
              <a:t>Database</a:t>
            </a:r>
            <a:r>
              <a:rPr sz="2050" spc="16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00007E"/>
                </a:solidFill>
                <a:latin typeface="Calibri"/>
                <a:cs typeface="Calibri"/>
              </a:rPr>
              <a:t>indexing</a:t>
            </a:r>
            <a:r>
              <a:rPr sz="2050" spc="229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allows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spc="-15" dirty="0">
                <a:solidFill>
                  <a:srgbClr val="990099"/>
                </a:solidFill>
                <a:latin typeface="Arial"/>
                <a:cs typeface="Arial"/>
              </a:rPr>
              <a:t>(1)</a:t>
            </a:r>
            <a:r>
              <a:rPr sz="2050" spc="8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65" dirty="0">
                <a:latin typeface="Calibri"/>
                <a:cs typeface="Calibri"/>
              </a:rPr>
              <a:t>retrieval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known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facts </a:t>
            </a:r>
            <a:r>
              <a:rPr sz="2050" spc="-44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e.g.,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query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Missile</a:t>
            </a:r>
            <a:r>
              <a:rPr sz="2050" spc="3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3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7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80" dirty="0">
                <a:latin typeface="Calibri"/>
                <a:cs typeface="Calibri"/>
              </a:rPr>
              <a:t>retrieves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Missile</a:t>
            </a:r>
            <a:r>
              <a:rPr sz="2050" spc="5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spc="82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5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76200" marR="1263015" indent="-635">
              <a:lnSpc>
                <a:spcPct val="163400"/>
              </a:lnSpc>
            </a:pPr>
            <a:r>
              <a:rPr sz="2050" spc="-40" dirty="0">
                <a:latin typeface="Calibri"/>
                <a:cs typeface="Calibri"/>
              </a:rPr>
              <a:t>Matching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conjunctive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premises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against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known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facts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5" dirty="0">
                <a:latin typeface="Calibri"/>
                <a:cs typeface="Calibri"/>
              </a:rPr>
              <a:t>NP-hard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Forward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chaining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widely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used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00007E"/>
                </a:solidFill>
                <a:latin typeface="Calibri"/>
                <a:cs typeface="Calibri"/>
              </a:rPr>
              <a:t>deductive</a:t>
            </a:r>
            <a:r>
              <a:rPr sz="2050" spc="204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00007E"/>
                </a:solidFill>
                <a:latin typeface="Calibri"/>
                <a:cs typeface="Calibri"/>
              </a:rPr>
              <a:t>databases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E931C-EFA6-43AC-8729-5CF43D38C1D3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4403DF-1135-410D-8624-4E11136CB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270" algn="ctr">
              <a:lnSpc>
                <a:spcPts val="2635"/>
              </a:lnSpc>
            </a:pPr>
            <a:r>
              <a:rPr spc="75" dirty="0"/>
              <a:t>Hard</a:t>
            </a:r>
            <a:r>
              <a:rPr spc="140" dirty="0"/>
              <a:t> </a:t>
            </a:r>
            <a:r>
              <a:rPr dirty="0"/>
              <a:t>matching</a:t>
            </a:r>
            <a:r>
              <a:rPr spc="125" dirty="0"/>
              <a:t> </a:t>
            </a:r>
            <a:r>
              <a:rPr spc="2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7567" y="2487891"/>
            <a:ext cx="2267585" cy="1237615"/>
            <a:chOff x="1007567" y="2487891"/>
            <a:chExt cx="2267585" cy="1237615"/>
          </a:xfrm>
        </p:grpSpPr>
        <p:sp>
          <p:nvSpPr>
            <p:cNvPr id="4" name="object 4"/>
            <p:cNvSpPr/>
            <p:nvPr/>
          </p:nvSpPr>
          <p:spPr>
            <a:xfrm>
              <a:off x="1191043" y="2495829"/>
              <a:ext cx="2076450" cy="1221740"/>
            </a:xfrm>
            <a:custGeom>
              <a:avLst/>
              <a:gdLst/>
              <a:ahLst/>
              <a:cxnLst/>
              <a:rect l="l" t="t" r="r" b="b"/>
              <a:pathLst>
                <a:path w="2076450" h="1221739">
                  <a:moveTo>
                    <a:pt x="1709623" y="1221155"/>
                  </a:moveTo>
                  <a:lnTo>
                    <a:pt x="2075967" y="793750"/>
                  </a:lnTo>
                </a:path>
                <a:path w="2076450" h="1221739">
                  <a:moveTo>
                    <a:pt x="2075967" y="793750"/>
                  </a:moveTo>
                  <a:lnTo>
                    <a:pt x="1831746" y="183172"/>
                  </a:lnTo>
                </a:path>
                <a:path w="2076450" h="1221739">
                  <a:moveTo>
                    <a:pt x="1831746" y="183172"/>
                  </a:moveTo>
                  <a:lnTo>
                    <a:pt x="915873" y="0"/>
                  </a:lnTo>
                </a:path>
                <a:path w="2076450" h="1221739">
                  <a:moveTo>
                    <a:pt x="915873" y="0"/>
                  </a:moveTo>
                  <a:lnTo>
                    <a:pt x="0" y="427405"/>
                  </a:lnTo>
                </a:path>
                <a:path w="2076450" h="1221739">
                  <a:moveTo>
                    <a:pt x="0" y="427405"/>
                  </a:moveTo>
                  <a:lnTo>
                    <a:pt x="976934" y="793750"/>
                  </a:lnTo>
                </a:path>
                <a:path w="2076450" h="1221739">
                  <a:moveTo>
                    <a:pt x="976934" y="793750"/>
                  </a:moveTo>
                  <a:lnTo>
                    <a:pt x="915873" y="0"/>
                  </a:lnTo>
                </a:path>
                <a:path w="2076450" h="1221739">
                  <a:moveTo>
                    <a:pt x="976934" y="793750"/>
                  </a:moveTo>
                  <a:lnTo>
                    <a:pt x="1831746" y="183172"/>
                  </a:lnTo>
                </a:path>
                <a:path w="2076450" h="1221739">
                  <a:moveTo>
                    <a:pt x="976934" y="793750"/>
                  </a:moveTo>
                  <a:lnTo>
                    <a:pt x="2075967" y="793750"/>
                  </a:lnTo>
                </a:path>
                <a:path w="2076450" h="1221739">
                  <a:moveTo>
                    <a:pt x="976934" y="793750"/>
                  </a:moveTo>
                  <a:lnTo>
                    <a:pt x="1709623" y="1221155"/>
                  </a:lnTo>
                </a:path>
              </a:pathLst>
            </a:custGeom>
            <a:ln w="152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5504" y="2749600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5" h="351155">
                  <a:moveTo>
                    <a:pt x="0" y="175539"/>
                  </a:moveTo>
                  <a:lnTo>
                    <a:pt x="6270" y="222207"/>
                  </a:lnTo>
                  <a:lnTo>
                    <a:pt x="23965" y="264142"/>
                  </a:lnTo>
                  <a:lnTo>
                    <a:pt x="51412" y="299672"/>
                  </a:lnTo>
                  <a:lnTo>
                    <a:pt x="86939" y="327122"/>
                  </a:lnTo>
                  <a:lnTo>
                    <a:pt x="128872" y="344820"/>
                  </a:lnTo>
                  <a:lnTo>
                    <a:pt x="175539" y="351091"/>
                  </a:lnTo>
                  <a:lnTo>
                    <a:pt x="222206" y="344820"/>
                  </a:lnTo>
                  <a:lnTo>
                    <a:pt x="264139" y="327122"/>
                  </a:lnTo>
                  <a:lnTo>
                    <a:pt x="299666" y="299672"/>
                  </a:lnTo>
                  <a:lnTo>
                    <a:pt x="327113" y="264142"/>
                  </a:lnTo>
                  <a:lnTo>
                    <a:pt x="344808" y="222207"/>
                  </a:lnTo>
                  <a:lnTo>
                    <a:pt x="351078" y="175539"/>
                  </a:lnTo>
                  <a:lnTo>
                    <a:pt x="344808" y="128877"/>
                  </a:lnTo>
                  <a:lnTo>
                    <a:pt x="327113" y="86945"/>
                  </a:lnTo>
                  <a:lnTo>
                    <a:pt x="299666" y="51417"/>
                  </a:lnTo>
                  <a:lnTo>
                    <a:pt x="264139" y="23968"/>
                  </a:lnTo>
                  <a:lnTo>
                    <a:pt x="222206" y="6271"/>
                  </a:lnTo>
                  <a:lnTo>
                    <a:pt x="175539" y="0"/>
                  </a:lnTo>
                  <a:lnTo>
                    <a:pt x="128872" y="6271"/>
                  </a:lnTo>
                  <a:lnTo>
                    <a:pt x="86939" y="23968"/>
                  </a:lnTo>
                  <a:lnTo>
                    <a:pt x="51412" y="51417"/>
                  </a:lnTo>
                  <a:lnTo>
                    <a:pt x="23965" y="86945"/>
                  </a:lnTo>
                  <a:lnTo>
                    <a:pt x="6270" y="128877"/>
                  </a:lnTo>
                  <a:lnTo>
                    <a:pt x="0" y="1755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5504" y="2749600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5" h="351155">
                  <a:moveTo>
                    <a:pt x="351078" y="175539"/>
                  </a:moveTo>
                  <a:lnTo>
                    <a:pt x="344808" y="128877"/>
                  </a:lnTo>
                  <a:lnTo>
                    <a:pt x="327113" y="86945"/>
                  </a:lnTo>
                  <a:lnTo>
                    <a:pt x="299666" y="51417"/>
                  </a:lnTo>
                  <a:lnTo>
                    <a:pt x="264139" y="23968"/>
                  </a:lnTo>
                  <a:lnTo>
                    <a:pt x="222206" y="6271"/>
                  </a:lnTo>
                  <a:lnTo>
                    <a:pt x="175539" y="0"/>
                  </a:lnTo>
                  <a:lnTo>
                    <a:pt x="128872" y="6271"/>
                  </a:lnTo>
                  <a:lnTo>
                    <a:pt x="86939" y="23968"/>
                  </a:lnTo>
                  <a:lnTo>
                    <a:pt x="51412" y="51417"/>
                  </a:lnTo>
                  <a:lnTo>
                    <a:pt x="23965" y="86945"/>
                  </a:lnTo>
                  <a:lnTo>
                    <a:pt x="6270" y="128877"/>
                  </a:lnTo>
                  <a:lnTo>
                    <a:pt x="0" y="175539"/>
                  </a:lnTo>
                  <a:lnTo>
                    <a:pt x="6270" y="222207"/>
                  </a:lnTo>
                  <a:lnTo>
                    <a:pt x="23965" y="264142"/>
                  </a:lnTo>
                  <a:lnTo>
                    <a:pt x="51412" y="299672"/>
                  </a:lnTo>
                  <a:lnTo>
                    <a:pt x="86939" y="327122"/>
                  </a:lnTo>
                  <a:lnTo>
                    <a:pt x="128872" y="344820"/>
                  </a:lnTo>
                  <a:lnTo>
                    <a:pt x="175539" y="351091"/>
                  </a:lnTo>
                  <a:lnTo>
                    <a:pt x="222206" y="344820"/>
                  </a:lnTo>
                  <a:lnTo>
                    <a:pt x="264139" y="327122"/>
                  </a:lnTo>
                  <a:lnTo>
                    <a:pt x="299666" y="299672"/>
                  </a:lnTo>
                  <a:lnTo>
                    <a:pt x="327113" y="264142"/>
                  </a:lnTo>
                  <a:lnTo>
                    <a:pt x="344808" y="222207"/>
                  </a:lnTo>
                  <a:lnTo>
                    <a:pt x="351078" y="175539"/>
                  </a:lnTo>
                  <a:close/>
                </a:path>
              </a:pathLst>
            </a:custGeom>
            <a:ln w="152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62342" y="2809627"/>
            <a:ext cx="26162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Arial"/>
                <a:cs typeface="Arial"/>
              </a:rPr>
              <a:t>WA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23440" y="2314257"/>
            <a:ext cx="367030" cy="367030"/>
            <a:chOff x="1923440" y="2314257"/>
            <a:chExt cx="367030" cy="367030"/>
          </a:xfrm>
        </p:grpSpPr>
        <p:sp>
          <p:nvSpPr>
            <p:cNvPr id="9" name="object 9"/>
            <p:cNvSpPr/>
            <p:nvPr/>
          </p:nvSpPr>
          <p:spPr>
            <a:xfrm>
              <a:off x="1931377" y="2322194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5" h="351155">
                  <a:moveTo>
                    <a:pt x="0" y="175539"/>
                  </a:moveTo>
                  <a:lnTo>
                    <a:pt x="6270" y="222207"/>
                  </a:lnTo>
                  <a:lnTo>
                    <a:pt x="23965" y="264142"/>
                  </a:lnTo>
                  <a:lnTo>
                    <a:pt x="51412" y="299672"/>
                  </a:lnTo>
                  <a:lnTo>
                    <a:pt x="86939" y="327122"/>
                  </a:lnTo>
                  <a:lnTo>
                    <a:pt x="128872" y="344820"/>
                  </a:lnTo>
                  <a:lnTo>
                    <a:pt x="175539" y="351091"/>
                  </a:lnTo>
                  <a:lnTo>
                    <a:pt x="222206" y="344820"/>
                  </a:lnTo>
                  <a:lnTo>
                    <a:pt x="264139" y="327122"/>
                  </a:lnTo>
                  <a:lnTo>
                    <a:pt x="299666" y="299672"/>
                  </a:lnTo>
                  <a:lnTo>
                    <a:pt x="327113" y="264142"/>
                  </a:lnTo>
                  <a:lnTo>
                    <a:pt x="344808" y="222207"/>
                  </a:lnTo>
                  <a:lnTo>
                    <a:pt x="351078" y="175539"/>
                  </a:lnTo>
                  <a:lnTo>
                    <a:pt x="344808" y="128877"/>
                  </a:lnTo>
                  <a:lnTo>
                    <a:pt x="327113" y="86945"/>
                  </a:lnTo>
                  <a:lnTo>
                    <a:pt x="299666" y="51417"/>
                  </a:lnTo>
                  <a:lnTo>
                    <a:pt x="264139" y="23968"/>
                  </a:lnTo>
                  <a:lnTo>
                    <a:pt x="222206" y="6271"/>
                  </a:lnTo>
                  <a:lnTo>
                    <a:pt x="175539" y="0"/>
                  </a:lnTo>
                  <a:lnTo>
                    <a:pt x="128872" y="6271"/>
                  </a:lnTo>
                  <a:lnTo>
                    <a:pt x="86939" y="23968"/>
                  </a:lnTo>
                  <a:lnTo>
                    <a:pt x="51412" y="51417"/>
                  </a:lnTo>
                  <a:lnTo>
                    <a:pt x="23965" y="86945"/>
                  </a:lnTo>
                  <a:lnTo>
                    <a:pt x="6270" y="128877"/>
                  </a:lnTo>
                  <a:lnTo>
                    <a:pt x="0" y="1755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31377" y="2322194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5" h="351155">
                  <a:moveTo>
                    <a:pt x="351078" y="175539"/>
                  </a:moveTo>
                  <a:lnTo>
                    <a:pt x="344808" y="128877"/>
                  </a:lnTo>
                  <a:lnTo>
                    <a:pt x="327113" y="86945"/>
                  </a:lnTo>
                  <a:lnTo>
                    <a:pt x="299666" y="51417"/>
                  </a:lnTo>
                  <a:lnTo>
                    <a:pt x="264139" y="23968"/>
                  </a:lnTo>
                  <a:lnTo>
                    <a:pt x="222206" y="6271"/>
                  </a:lnTo>
                  <a:lnTo>
                    <a:pt x="175539" y="0"/>
                  </a:lnTo>
                  <a:lnTo>
                    <a:pt x="128872" y="6271"/>
                  </a:lnTo>
                  <a:lnTo>
                    <a:pt x="86939" y="23968"/>
                  </a:lnTo>
                  <a:lnTo>
                    <a:pt x="51412" y="51417"/>
                  </a:lnTo>
                  <a:lnTo>
                    <a:pt x="23965" y="86945"/>
                  </a:lnTo>
                  <a:lnTo>
                    <a:pt x="6270" y="128877"/>
                  </a:lnTo>
                  <a:lnTo>
                    <a:pt x="0" y="175539"/>
                  </a:lnTo>
                  <a:lnTo>
                    <a:pt x="6270" y="222207"/>
                  </a:lnTo>
                  <a:lnTo>
                    <a:pt x="23965" y="264142"/>
                  </a:lnTo>
                  <a:lnTo>
                    <a:pt x="51412" y="299672"/>
                  </a:lnTo>
                  <a:lnTo>
                    <a:pt x="86939" y="327122"/>
                  </a:lnTo>
                  <a:lnTo>
                    <a:pt x="128872" y="344820"/>
                  </a:lnTo>
                  <a:lnTo>
                    <a:pt x="175539" y="351091"/>
                  </a:lnTo>
                  <a:lnTo>
                    <a:pt x="222206" y="344820"/>
                  </a:lnTo>
                  <a:lnTo>
                    <a:pt x="264139" y="327122"/>
                  </a:lnTo>
                  <a:lnTo>
                    <a:pt x="299666" y="299672"/>
                  </a:lnTo>
                  <a:lnTo>
                    <a:pt x="327113" y="264142"/>
                  </a:lnTo>
                  <a:lnTo>
                    <a:pt x="344808" y="222207"/>
                  </a:lnTo>
                  <a:lnTo>
                    <a:pt x="351078" y="175539"/>
                  </a:lnTo>
                  <a:close/>
                </a:path>
              </a:pathLst>
            </a:custGeom>
            <a:ln w="152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002624" y="2382221"/>
            <a:ext cx="220979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Arial"/>
                <a:cs typeface="Arial"/>
              </a:rPr>
              <a:t>NT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984489" y="3108007"/>
            <a:ext cx="367030" cy="367030"/>
            <a:chOff x="1984489" y="3108007"/>
            <a:chExt cx="367030" cy="367030"/>
          </a:xfrm>
        </p:grpSpPr>
        <p:sp>
          <p:nvSpPr>
            <p:cNvPr id="13" name="object 13"/>
            <p:cNvSpPr/>
            <p:nvPr/>
          </p:nvSpPr>
          <p:spPr>
            <a:xfrm>
              <a:off x="1992426" y="3115944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5" h="351154">
                  <a:moveTo>
                    <a:pt x="0" y="175552"/>
                  </a:moveTo>
                  <a:lnTo>
                    <a:pt x="6271" y="222214"/>
                  </a:lnTo>
                  <a:lnTo>
                    <a:pt x="23968" y="264146"/>
                  </a:lnTo>
                  <a:lnTo>
                    <a:pt x="51419" y="299673"/>
                  </a:lnTo>
                  <a:lnTo>
                    <a:pt x="86948" y="327123"/>
                  </a:lnTo>
                  <a:lnTo>
                    <a:pt x="128884" y="344820"/>
                  </a:lnTo>
                  <a:lnTo>
                    <a:pt x="175552" y="351091"/>
                  </a:lnTo>
                  <a:lnTo>
                    <a:pt x="222214" y="344820"/>
                  </a:lnTo>
                  <a:lnTo>
                    <a:pt x="264146" y="327123"/>
                  </a:lnTo>
                  <a:lnTo>
                    <a:pt x="299673" y="299673"/>
                  </a:lnTo>
                  <a:lnTo>
                    <a:pt x="327123" y="264146"/>
                  </a:lnTo>
                  <a:lnTo>
                    <a:pt x="344820" y="222214"/>
                  </a:lnTo>
                  <a:lnTo>
                    <a:pt x="351091" y="175552"/>
                  </a:lnTo>
                  <a:lnTo>
                    <a:pt x="344820" y="128884"/>
                  </a:lnTo>
                  <a:lnTo>
                    <a:pt x="327123" y="86948"/>
                  </a:lnTo>
                  <a:lnTo>
                    <a:pt x="299673" y="51419"/>
                  </a:lnTo>
                  <a:lnTo>
                    <a:pt x="264146" y="23968"/>
                  </a:lnTo>
                  <a:lnTo>
                    <a:pt x="222214" y="6271"/>
                  </a:lnTo>
                  <a:lnTo>
                    <a:pt x="175552" y="0"/>
                  </a:lnTo>
                  <a:lnTo>
                    <a:pt x="128884" y="6271"/>
                  </a:lnTo>
                  <a:lnTo>
                    <a:pt x="86948" y="23968"/>
                  </a:lnTo>
                  <a:lnTo>
                    <a:pt x="51419" y="51419"/>
                  </a:lnTo>
                  <a:lnTo>
                    <a:pt x="23968" y="86948"/>
                  </a:lnTo>
                  <a:lnTo>
                    <a:pt x="6271" y="128884"/>
                  </a:lnTo>
                  <a:lnTo>
                    <a:pt x="0" y="1755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92426" y="3115944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5" h="351154">
                  <a:moveTo>
                    <a:pt x="351091" y="175552"/>
                  </a:moveTo>
                  <a:lnTo>
                    <a:pt x="344820" y="128884"/>
                  </a:lnTo>
                  <a:lnTo>
                    <a:pt x="327123" y="86948"/>
                  </a:lnTo>
                  <a:lnTo>
                    <a:pt x="299673" y="51419"/>
                  </a:lnTo>
                  <a:lnTo>
                    <a:pt x="264146" y="23968"/>
                  </a:lnTo>
                  <a:lnTo>
                    <a:pt x="222214" y="6271"/>
                  </a:lnTo>
                  <a:lnTo>
                    <a:pt x="175552" y="0"/>
                  </a:lnTo>
                  <a:lnTo>
                    <a:pt x="128884" y="6271"/>
                  </a:lnTo>
                  <a:lnTo>
                    <a:pt x="86948" y="23968"/>
                  </a:lnTo>
                  <a:lnTo>
                    <a:pt x="51419" y="51419"/>
                  </a:lnTo>
                  <a:lnTo>
                    <a:pt x="23968" y="86948"/>
                  </a:lnTo>
                  <a:lnTo>
                    <a:pt x="6271" y="128884"/>
                  </a:lnTo>
                  <a:lnTo>
                    <a:pt x="0" y="175552"/>
                  </a:lnTo>
                  <a:lnTo>
                    <a:pt x="6271" y="222214"/>
                  </a:lnTo>
                  <a:lnTo>
                    <a:pt x="23968" y="264146"/>
                  </a:lnTo>
                  <a:lnTo>
                    <a:pt x="51419" y="299673"/>
                  </a:lnTo>
                  <a:lnTo>
                    <a:pt x="86948" y="327123"/>
                  </a:lnTo>
                  <a:lnTo>
                    <a:pt x="128884" y="344820"/>
                  </a:lnTo>
                  <a:lnTo>
                    <a:pt x="175552" y="351091"/>
                  </a:lnTo>
                  <a:lnTo>
                    <a:pt x="222214" y="344820"/>
                  </a:lnTo>
                  <a:lnTo>
                    <a:pt x="264146" y="327123"/>
                  </a:lnTo>
                  <a:lnTo>
                    <a:pt x="299673" y="299673"/>
                  </a:lnTo>
                  <a:lnTo>
                    <a:pt x="327123" y="264146"/>
                  </a:lnTo>
                  <a:lnTo>
                    <a:pt x="344820" y="222214"/>
                  </a:lnTo>
                  <a:lnTo>
                    <a:pt x="351091" y="175552"/>
                  </a:lnTo>
                  <a:close/>
                </a:path>
              </a:pathLst>
            </a:custGeom>
            <a:ln w="152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057577" y="3175971"/>
            <a:ext cx="220979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Arial"/>
                <a:cs typeface="Arial"/>
              </a:rPr>
              <a:t>SA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839300" y="2497429"/>
            <a:ext cx="367030" cy="367030"/>
            <a:chOff x="2839300" y="2497429"/>
            <a:chExt cx="367030" cy="367030"/>
          </a:xfrm>
        </p:grpSpPr>
        <p:sp>
          <p:nvSpPr>
            <p:cNvPr id="17" name="object 17"/>
            <p:cNvSpPr/>
            <p:nvPr/>
          </p:nvSpPr>
          <p:spPr>
            <a:xfrm>
              <a:off x="2847238" y="2505367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5" h="351155">
                  <a:moveTo>
                    <a:pt x="0" y="175552"/>
                  </a:moveTo>
                  <a:lnTo>
                    <a:pt x="6271" y="222214"/>
                  </a:lnTo>
                  <a:lnTo>
                    <a:pt x="23968" y="264146"/>
                  </a:lnTo>
                  <a:lnTo>
                    <a:pt x="51419" y="299673"/>
                  </a:lnTo>
                  <a:lnTo>
                    <a:pt x="86948" y="327123"/>
                  </a:lnTo>
                  <a:lnTo>
                    <a:pt x="128884" y="344820"/>
                  </a:lnTo>
                  <a:lnTo>
                    <a:pt x="175552" y="351091"/>
                  </a:lnTo>
                  <a:lnTo>
                    <a:pt x="222214" y="344820"/>
                  </a:lnTo>
                  <a:lnTo>
                    <a:pt x="264146" y="327123"/>
                  </a:lnTo>
                  <a:lnTo>
                    <a:pt x="299673" y="299673"/>
                  </a:lnTo>
                  <a:lnTo>
                    <a:pt x="327123" y="264146"/>
                  </a:lnTo>
                  <a:lnTo>
                    <a:pt x="344820" y="222214"/>
                  </a:lnTo>
                  <a:lnTo>
                    <a:pt x="351091" y="175552"/>
                  </a:lnTo>
                  <a:lnTo>
                    <a:pt x="344820" y="128884"/>
                  </a:lnTo>
                  <a:lnTo>
                    <a:pt x="327123" y="86948"/>
                  </a:lnTo>
                  <a:lnTo>
                    <a:pt x="299673" y="51419"/>
                  </a:lnTo>
                  <a:lnTo>
                    <a:pt x="264146" y="23968"/>
                  </a:lnTo>
                  <a:lnTo>
                    <a:pt x="222214" y="6271"/>
                  </a:lnTo>
                  <a:lnTo>
                    <a:pt x="175552" y="0"/>
                  </a:lnTo>
                  <a:lnTo>
                    <a:pt x="128884" y="6271"/>
                  </a:lnTo>
                  <a:lnTo>
                    <a:pt x="86948" y="23968"/>
                  </a:lnTo>
                  <a:lnTo>
                    <a:pt x="51419" y="51419"/>
                  </a:lnTo>
                  <a:lnTo>
                    <a:pt x="23968" y="86948"/>
                  </a:lnTo>
                  <a:lnTo>
                    <a:pt x="6271" y="128884"/>
                  </a:lnTo>
                  <a:lnTo>
                    <a:pt x="0" y="1755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47238" y="2505367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5" h="351155">
                  <a:moveTo>
                    <a:pt x="351091" y="175552"/>
                  </a:moveTo>
                  <a:lnTo>
                    <a:pt x="344820" y="128884"/>
                  </a:lnTo>
                  <a:lnTo>
                    <a:pt x="327123" y="86948"/>
                  </a:lnTo>
                  <a:lnTo>
                    <a:pt x="299673" y="51419"/>
                  </a:lnTo>
                  <a:lnTo>
                    <a:pt x="264146" y="23968"/>
                  </a:lnTo>
                  <a:lnTo>
                    <a:pt x="222214" y="6271"/>
                  </a:lnTo>
                  <a:lnTo>
                    <a:pt x="175552" y="0"/>
                  </a:lnTo>
                  <a:lnTo>
                    <a:pt x="128884" y="6271"/>
                  </a:lnTo>
                  <a:lnTo>
                    <a:pt x="86948" y="23968"/>
                  </a:lnTo>
                  <a:lnTo>
                    <a:pt x="51419" y="51419"/>
                  </a:lnTo>
                  <a:lnTo>
                    <a:pt x="23968" y="86948"/>
                  </a:lnTo>
                  <a:lnTo>
                    <a:pt x="6271" y="128884"/>
                  </a:lnTo>
                  <a:lnTo>
                    <a:pt x="0" y="175552"/>
                  </a:lnTo>
                  <a:lnTo>
                    <a:pt x="6271" y="222214"/>
                  </a:lnTo>
                  <a:lnTo>
                    <a:pt x="23968" y="264146"/>
                  </a:lnTo>
                  <a:lnTo>
                    <a:pt x="51419" y="299673"/>
                  </a:lnTo>
                  <a:lnTo>
                    <a:pt x="86948" y="327123"/>
                  </a:lnTo>
                  <a:lnTo>
                    <a:pt x="128884" y="344820"/>
                  </a:lnTo>
                  <a:lnTo>
                    <a:pt x="175552" y="351091"/>
                  </a:lnTo>
                  <a:lnTo>
                    <a:pt x="222214" y="344820"/>
                  </a:lnTo>
                  <a:lnTo>
                    <a:pt x="264146" y="327123"/>
                  </a:lnTo>
                  <a:lnTo>
                    <a:pt x="299673" y="299673"/>
                  </a:lnTo>
                  <a:lnTo>
                    <a:pt x="327123" y="264146"/>
                  </a:lnTo>
                  <a:lnTo>
                    <a:pt x="344820" y="222214"/>
                  </a:lnTo>
                  <a:lnTo>
                    <a:pt x="351091" y="175552"/>
                  </a:lnTo>
                  <a:close/>
                </a:path>
              </a:pathLst>
            </a:custGeom>
            <a:ln w="152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955137" y="2565393"/>
            <a:ext cx="13970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Arial"/>
                <a:cs typeface="Arial"/>
              </a:rPr>
              <a:t>Q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083534" y="3108007"/>
            <a:ext cx="367030" cy="367030"/>
            <a:chOff x="3083534" y="3108007"/>
            <a:chExt cx="367030" cy="367030"/>
          </a:xfrm>
        </p:grpSpPr>
        <p:sp>
          <p:nvSpPr>
            <p:cNvPr id="21" name="object 21"/>
            <p:cNvSpPr/>
            <p:nvPr/>
          </p:nvSpPr>
          <p:spPr>
            <a:xfrm>
              <a:off x="3091471" y="3115944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4" h="351154">
                  <a:moveTo>
                    <a:pt x="0" y="175552"/>
                  </a:moveTo>
                  <a:lnTo>
                    <a:pt x="6271" y="222214"/>
                  </a:lnTo>
                  <a:lnTo>
                    <a:pt x="23968" y="264146"/>
                  </a:lnTo>
                  <a:lnTo>
                    <a:pt x="51417" y="299673"/>
                  </a:lnTo>
                  <a:lnTo>
                    <a:pt x="86945" y="327123"/>
                  </a:lnTo>
                  <a:lnTo>
                    <a:pt x="128877" y="344820"/>
                  </a:lnTo>
                  <a:lnTo>
                    <a:pt x="175539" y="351091"/>
                  </a:lnTo>
                  <a:lnTo>
                    <a:pt x="222206" y="344820"/>
                  </a:lnTo>
                  <a:lnTo>
                    <a:pt x="264139" y="327123"/>
                  </a:lnTo>
                  <a:lnTo>
                    <a:pt x="299666" y="299673"/>
                  </a:lnTo>
                  <a:lnTo>
                    <a:pt x="327113" y="264146"/>
                  </a:lnTo>
                  <a:lnTo>
                    <a:pt x="344808" y="222214"/>
                  </a:lnTo>
                  <a:lnTo>
                    <a:pt x="351078" y="175552"/>
                  </a:lnTo>
                  <a:lnTo>
                    <a:pt x="344808" y="128884"/>
                  </a:lnTo>
                  <a:lnTo>
                    <a:pt x="327113" y="86948"/>
                  </a:lnTo>
                  <a:lnTo>
                    <a:pt x="299666" y="51419"/>
                  </a:lnTo>
                  <a:lnTo>
                    <a:pt x="264139" y="23968"/>
                  </a:lnTo>
                  <a:lnTo>
                    <a:pt x="222206" y="6271"/>
                  </a:lnTo>
                  <a:lnTo>
                    <a:pt x="175539" y="0"/>
                  </a:lnTo>
                  <a:lnTo>
                    <a:pt x="128877" y="6271"/>
                  </a:lnTo>
                  <a:lnTo>
                    <a:pt x="86945" y="23968"/>
                  </a:lnTo>
                  <a:lnTo>
                    <a:pt x="51417" y="51419"/>
                  </a:lnTo>
                  <a:lnTo>
                    <a:pt x="23968" y="86948"/>
                  </a:lnTo>
                  <a:lnTo>
                    <a:pt x="6271" y="128884"/>
                  </a:lnTo>
                  <a:lnTo>
                    <a:pt x="0" y="1755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91471" y="3115944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4" h="351154">
                  <a:moveTo>
                    <a:pt x="351078" y="175552"/>
                  </a:moveTo>
                  <a:lnTo>
                    <a:pt x="344808" y="128884"/>
                  </a:lnTo>
                  <a:lnTo>
                    <a:pt x="327113" y="86948"/>
                  </a:lnTo>
                  <a:lnTo>
                    <a:pt x="299666" y="51419"/>
                  </a:lnTo>
                  <a:lnTo>
                    <a:pt x="264139" y="23968"/>
                  </a:lnTo>
                  <a:lnTo>
                    <a:pt x="222206" y="6271"/>
                  </a:lnTo>
                  <a:lnTo>
                    <a:pt x="175539" y="0"/>
                  </a:lnTo>
                  <a:lnTo>
                    <a:pt x="128877" y="6271"/>
                  </a:lnTo>
                  <a:lnTo>
                    <a:pt x="86945" y="23968"/>
                  </a:lnTo>
                  <a:lnTo>
                    <a:pt x="51417" y="51419"/>
                  </a:lnTo>
                  <a:lnTo>
                    <a:pt x="23968" y="86948"/>
                  </a:lnTo>
                  <a:lnTo>
                    <a:pt x="6271" y="128884"/>
                  </a:lnTo>
                  <a:lnTo>
                    <a:pt x="0" y="175552"/>
                  </a:lnTo>
                  <a:lnTo>
                    <a:pt x="6271" y="222214"/>
                  </a:lnTo>
                  <a:lnTo>
                    <a:pt x="23968" y="264146"/>
                  </a:lnTo>
                  <a:lnTo>
                    <a:pt x="51417" y="299673"/>
                  </a:lnTo>
                  <a:lnTo>
                    <a:pt x="86945" y="327123"/>
                  </a:lnTo>
                  <a:lnTo>
                    <a:pt x="128877" y="344820"/>
                  </a:lnTo>
                  <a:lnTo>
                    <a:pt x="175539" y="351091"/>
                  </a:lnTo>
                  <a:lnTo>
                    <a:pt x="222206" y="344820"/>
                  </a:lnTo>
                  <a:lnTo>
                    <a:pt x="264139" y="327123"/>
                  </a:lnTo>
                  <a:lnTo>
                    <a:pt x="299666" y="299673"/>
                  </a:lnTo>
                  <a:lnTo>
                    <a:pt x="327113" y="264146"/>
                  </a:lnTo>
                  <a:lnTo>
                    <a:pt x="344808" y="222214"/>
                  </a:lnTo>
                  <a:lnTo>
                    <a:pt x="351078" y="175552"/>
                  </a:lnTo>
                  <a:close/>
                </a:path>
              </a:pathLst>
            </a:custGeom>
            <a:ln w="152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130676" y="3186257"/>
            <a:ext cx="28194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105" dirty="0">
                <a:latin typeface="Arial"/>
                <a:cs typeface="Arial"/>
              </a:rPr>
              <a:t>NSW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717495" y="3535718"/>
            <a:ext cx="366395" cy="366395"/>
            <a:chOff x="2717495" y="3535718"/>
            <a:chExt cx="366395" cy="366395"/>
          </a:xfrm>
        </p:grpSpPr>
        <p:sp>
          <p:nvSpPr>
            <p:cNvPr id="25" name="object 25"/>
            <p:cNvSpPr/>
            <p:nvPr/>
          </p:nvSpPr>
          <p:spPr>
            <a:xfrm>
              <a:off x="2725127" y="3543350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5" h="351154">
                  <a:moveTo>
                    <a:pt x="0" y="175552"/>
                  </a:moveTo>
                  <a:lnTo>
                    <a:pt x="6270" y="222214"/>
                  </a:lnTo>
                  <a:lnTo>
                    <a:pt x="23965" y="264146"/>
                  </a:lnTo>
                  <a:lnTo>
                    <a:pt x="51412" y="299673"/>
                  </a:lnTo>
                  <a:lnTo>
                    <a:pt x="86939" y="327123"/>
                  </a:lnTo>
                  <a:lnTo>
                    <a:pt x="128872" y="344820"/>
                  </a:lnTo>
                  <a:lnTo>
                    <a:pt x="175539" y="351091"/>
                  </a:lnTo>
                  <a:lnTo>
                    <a:pt x="222206" y="344820"/>
                  </a:lnTo>
                  <a:lnTo>
                    <a:pt x="264139" y="327123"/>
                  </a:lnTo>
                  <a:lnTo>
                    <a:pt x="299666" y="299673"/>
                  </a:lnTo>
                  <a:lnTo>
                    <a:pt x="327113" y="264146"/>
                  </a:lnTo>
                  <a:lnTo>
                    <a:pt x="344808" y="222214"/>
                  </a:lnTo>
                  <a:lnTo>
                    <a:pt x="351078" y="175552"/>
                  </a:lnTo>
                  <a:lnTo>
                    <a:pt x="344808" y="128884"/>
                  </a:lnTo>
                  <a:lnTo>
                    <a:pt x="327113" y="86948"/>
                  </a:lnTo>
                  <a:lnTo>
                    <a:pt x="299666" y="51419"/>
                  </a:lnTo>
                  <a:lnTo>
                    <a:pt x="264139" y="23968"/>
                  </a:lnTo>
                  <a:lnTo>
                    <a:pt x="222206" y="6271"/>
                  </a:lnTo>
                  <a:lnTo>
                    <a:pt x="175539" y="0"/>
                  </a:lnTo>
                  <a:lnTo>
                    <a:pt x="128872" y="6271"/>
                  </a:lnTo>
                  <a:lnTo>
                    <a:pt x="86939" y="23968"/>
                  </a:lnTo>
                  <a:lnTo>
                    <a:pt x="51412" y="51419"/>
                  </a:lnTo>
                  <a:lnTo>
                    <a:pt x="23965" y="86948"/>
                  </a:lnTo>
                  <a:lnTo>
                    <a:pt x="6270" y="128884"/>
                  </a:lnTo>
                  <a:lnTo>
                    <a:pt x="0" y="1755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25127" y="3543350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5" h="351154">
                  <a:moveTo>
                    <a:pt x="351078" y="175552"/>
                  </a:moveTo>
                  <a:lnTo>
                    <a:pt x="344808" y="128884"/>
                  </a:lnTo>
                  <a:lnTo>
                    <a:pt x="327113" y="86948"/>
                  </a:lnTo>
                  <a:lnTo>
                    <a:pt x="299666" y="51419"/>
                  </a:lnTo>
                  <a:lnTo>
                    <a:pt x="264139" y="23968"/>
                  </a:lnTo>
                  <a:lnTo>
                    <a:pt x="222206" y="6271"/>
                  </a:lnTo>
                  <a:lnTo>
                    <a:pt x="175539" y="0"/>
                  </a:lnTo>
                  <a:lnTo>
                    <a:pt x="128872" y="6271"/>
                  </a:lnTo>
                  <a:lnTo>
                    <a:pt x="86939" y="23968"/>
                  </a:lnTo>
                  <a:lnTo>
                    <a:pt x="51412" y="51419"/>
                  </a:lnTo>
                  <a:lnTo>
                    <a:pt x="23965" y="86948"/>
                  </a:lnTo>
                  <a:lnTo>
                    <a:pt x="6270" y="128884"/>
                  </a:lnTo>
                  <a:lnTo>
                    <a:pt x="0" y="175552"/>
                  </a:lnTo>
                  <a:lnTo>
                    <a:pt x="6270" y="222214"/>
                  </a:lnTo>
                  <a:lnTo>
                    <a:pt x="23965" y="264146"/>
                  </a:lnTo>
                  <a:lnTo>
                    <a:pt x="51412" y="299673"/>
                  </a:lnTo>
                  <a:lnTo>
                    <a:pt x="86939" y="327123"/>
                  </a:lnTo>
                  <a:lnTo>
                    <a:pt x="128872" y="344820"/>
                  </a:lnTo>
                  <a:lnTo>
                    <a:pt x="175539" y="351091"/>
                  </a:lnTo>
                  <a:lnTo>
                    <a:pt x="222206" y="344820"/>
                  </a:lnTo>
                  <a:lnTo>
                    <a:pt x="264139" y="327123"/>
                  </a:lnTo>
                  <a:lnTo>
                    <a:pt x="299666" y="299673"/>
                  </a:lnTo>
                  <a:lnTo>
                    <a:pt x="327113" y="264146"/>
                  </a:lnTo>
                  <a:lnTo>
                    <a:pt x="344808" y="222214"/>
                  </a:lnTo>
                  <a:lnTo>
                    <a:pt x="351078" y="175552"/>
                  </a:lnTo>
                  <a:close/>
                </a:path>
              </a:pathLst>
            </a:custGeom>
            <a:ln w="152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709926" y="3623240"/>
            <a:ext cx="38163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00" spc="-80" dirty="0">
                <a:latin typeface="Arial"/>
                <a:cs typeface="Arial"/>
              </a:rPr>
              <a:t>Vic</a:t>
            </a:r>
            <a:r>
              <a:rPr sz="1725" spc="-120" baseline="7246" dirty="0">
                <a:latin typeface="Arial"/>
                <a:cs typeface="Arial"/>
              </a:rPr>
              <a:t>V</a:t>
            </a:r>
            <a:r>
              <a:rPr sz="700" spc="-80" dirty="0">
                <a:latin typeface="Arial"/>
                <a:cs typeface="Arial"/>
              </a:rPr>
              <a:t>toria</a:t>
            </a:r>
            <a:endParaRPr sz="7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786189" y="4092879"/>
            <a:ext cx="351155" cy="351155"/>
          </a:xfrm>
          <a:custGeom>
            <a:avLst/>
            <a:gdLst/>
            <a:ahLst/>
            <a:cxnLst/>
            <a:rect l="l" t="t" r="r" b="b"/>
            <a:pathLst>
              <a:path w="351155" h="351154">
                <a:moveTo>
                  <a:pt x="351078" y="175539"/>
                </a:moveTo>
                <a:lnTo>
                  <a:pt x="344808" y="128872"/>
                </a:lnTo>
                <a:lnTo>
                  <a:pt x="327113" y="86939"/>
                </a:lnTo>
                <a:lnTo>
                  <a:pt x="299666" y="51412"/>
                </a:lnTo>
                <a:lnTo>
                  <a:pt x="264139" y="23965"/>
                </a:lnTo>
                <a:lnTo>
                  <a:pt x="222206" y="6270"/>
                </a:lnTo>
                <a:lnTo>
                  <a:pt x="175539" y="0"/>
                </a:lnTo>
                <a:lnTo>
                  <a:pt x="128872" y="6270"/>
                </a:lnTo>
                <a:lnTo>
                  <a:pt x="86939" y="23965"/>
                </a:lnTo>
                <a:lnTo>
                  <a:pt x="51412" y="51412"/>
                </a:lnTo>
                <a:lnTo>
                  <a:pt x="23965" y="86939"/>
                </a:lnTo>
                <a:lnTo>
                  <a:pt x="6270" y="128872"/>
                </a:lnTo>
                <a:lnTo>
                  <a:pt x="0" y="175539"/>
                </a:lnTo>
                <a:lnTo>
                  <a:pt x="6270" y="222206"/>
                </a:lnTo>
                <a:lnTo>
                  <a:pt x="23965" y="264139"/>
                </a:lnTo>
                <a:lnTo>
                  <a:pt x="51412" y="299666"/>
                </a:lnTo>
                <a:lnTo>
                  <a:pt x="86939" y="327113"/>
                </a:lnTo>
                <a:lnTo>
                  <a:pt x="128872" y="344808"/>
                </a:lnTo>
                <a:lnTo>
                  <a:pt x="175539" y="351078"/>
                </a:lnTo>
                <a:lnTo>
                  <a:pt x="222206" y="344808"/>
                </a:lnTo>
                <a:lnTo>
                  <a:pt x="264139" y="327113"/>
                </a:lnTo>
                <a:lnTo>
                  <a:pt x="299666" y="299666"/>
                </a:lnTo>
                <a:lnTo>
                  <a:pt x="327113" y="264139"/>
                </a:lnTo>
                <a:lnTo>
                  <a:pt x="344808" y="222206"/>
                </a:lnTo>
                <a:lnTo>
                  <a:pt x="351078" y="175539"/>
                </a:lnTo>
                <a:close/>
              </a:path>
            </a:pathLst>
          </a:custGeom>
          <a:ln w="152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912389" y="4152893"/>
            <a:ext cx="11493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Arial"/>
                <a:cs typeface="Arial"/>
              </a:rPr>
              <a:t>T</a:t>
            </a:r>
            <a:endParaRPr sz="115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29</a:t>
            </a:fld>
            <a:endParaRPr spc="20" dirty="0"/>
          </a:p>
        </p:txBody>
      </p:sp>
      <p:sp>
        <p:nvSpPr>
          <p:cNvPr id="30" name="object 30"/>
          <p:cNvSpPr txBox="1"/>
          <p:nvPr/>
        </p:nvSpPr>
        <p:spPr>
          <a:xfrm>
            <a:off x="4170934" y="1570133"/>
            <a:ext cx="3320415" cy="76009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050" i="1" spc="-35" dirty="0">
                <a:solidFill>
                  <a:srgbClr val="990099"/>
                </a:solidFill>
                <a:latin typeface="Georgia"/>
                <a:cs typeface="Georgia"/>
              </a:rPr>
              <a:t>Dif</a:t>
            </a:r>
            <a:r>
              <a:rPr sz="2050" i="1" spc="-25" dirty="0">
                <a:solidFill>
                  <a:srgbClr val="990099"/>
                </a:solidFill>
                <a:latin typeface="Georgia"/>
                <a:cs typeface="Georgia"/>
              </a:rPr>
              <a:t>f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0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sz="2050" b="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nt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11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i="1" spc="-35" dirty="0">
                <a:solidFill>
                  <a:srgbClr val="990099"/>
                </a:solidFill>
                <a:latin typeface="Georgia"/>
                <a:cs typeface="Georgia"/>
              </a:rPr>
              <a:t>Dif</a:t>
            </a:r>
            <a:r>
              <a:rPr sz="2050" i="1" spc="-25" dirty="0">
                <a:solidFill>
                  <a:srgbClr val="990099"/>
                </a:solidFill>
                <a:latin typeface="Georgia"/>
                <a:cs typeface="Georgia"/>
              </a:rPr>
              <a:t>f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0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sz="2050" b="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19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11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endParaRPr sz="205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  <a:spcBef>
                <a:spcPts val="434"/>
              </a:spcBef>
            </a:pPr>
            <a:r>
              <a:rPr sz="2050" i="1" spc="-35" dirty="0">
                <a:solidFill>
                  <a:srgbClr val="990099"/>
                </a:solidFill>
                <a:latin typeface="Georgia"/>
                <a:cs typeface="Georgia"/>
              </a:rPr>
              <a:t>Dif</a:t>
            </a:r>
            <a:r>
              <a:rPr sz="2050" i="1" spc="-25" dirty="0">
                <a:solidFill>
                  <a:srgbClr val="990099"/>
                </a:solidFill>
                <a:latin typeface="Georgia"/>
                <a:cs typeface="Georgia"/>
              </a:rPr>
              <a:t>f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nt,</a:t>
            </a:r>
            <a:r>
              <a:rPr sz="2050" b="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i="1" spc="-35" dirty="0">
                <a:solidFill>
                  <a:srgbClr val="990099"/>
                </a:solidFill>
                <a:latin typeface="Georgia"/>
                <a:cs typeface="Georgia"/>
              </a:rPr>
              <a:t>Dif</a:t>
            </a:r>
            <a:r>
              <a:rPr sz="2050" i="1" spc="-25" dirty="0">
                <a:solidFill>
                  <a:srgbClr val="990099"/>
                </a:solidFill>
                <a:latin typeface="Georgia"/>
                <a:cs typeface="Georgia"/>
              </a:rPr>
              <a:t>f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nt,</a:t>
            </a:r>
            <a:r>
              <a:rPr sz="2050" b="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19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11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endParaRPr sz="205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02453" y="2304700"/>
            <a:ext cx="3329304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100"/>
              </a:spcBef>
              <a:tabLst>
                <a:tab pos="1262380" algn="l"/>
                <a:tab pos="1655445" algn="l"/>
              </a:tabLst>
            </a:pPr>
            <a:r>
              <a:rPr sz="2050" i="1" spc="-35" dirty="0">
                <a:solidFill>
                  <a:srgbClr val="990099"/>
                </a:solidFill>
                <a:latin typeface="Georgia"/>
                <a:cs typeface="Georgia"/>
              </a:rPr>
              <a:t>Dif</a:t>
            </a:r>
            <a:r>
              <a:rPr sz="2050" i="1" spc="-25" dirty="0">
                <a:solidFill>
                  <a:srgbClr val="990099"/>
                </a:solidFill>
                <a:latin typeface="Georgia"/>
                <a:cs typeface="Georgia"/>
              </a:rPr>
              <a:t>f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ns</a:t>
            </a:r>
            <a:r>
              <a:rPr sz="2050" b="0" i="1" spc="-20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11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i="1" spc="-35" dirty="0">
                <a:solidFill>
                  <a:srgbClr val="990099"/>
                </a:solidFill>
                <a:latin typeface="Georgia"/>
                <a:cs typeface="Georgia"/>
              </a:rPr>
              <a:t>Dif</a:t>
            </a:r>
            <a:r>
              <a:rPr sz="2050" i="1" spc="-25" dirty="0">
                <a:solidFill>
                  <a:srgbClr val="990099"/>
                </a:solidFill>
                <a:latin typeface="Georgia"/>
                <a:cs typeface="Georgia"/>
              </a:rPr>
              <a:t>f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19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10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95" dirty="0">
                <a:solidFill>
                  <a:srgbClr val="990099"/>
                </a:solidFill>
                <a:latin typeface="Cambria"/>
                <a:cs typeface="Cambria"/>
              </a:rPr>
              <a:t>∧  </a:t>
            </a:r>
            <a:r>
              <a:rPr sz="2050" i="1" spc="-35" dirty="0">
                <a:solidFill>
                  <a:srgbClr val="990099"/>
                </a:solidFill>
                <a:latin typeface="Georgia"/>
                <a:cs typeface="Georgia"/>
              </a:rPr>
              <a:t>Dif</a:t>
            </a:r>
            <a:r>
              <a:rPr sz="2050" i="1" spc="-25" dirty="0">
                <a:solidFill>
                  <a:srgbClr val="990099"/>
                </a:solidFill>
                <a:latin typeface="Georgia"/>
                <a:cs typeface="Georgia"/>
              </a:rPr>
              <a:t>f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ns</a:t>
            </a:r>
            <a:r>
              <a:rPr sz="2050" b="0" i="1" spc="-20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11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i="1" spc="-35" dirty="0">
                <a:solidFill>
                  <a:srgbClr val="990099"/>
                </a:solidFill>
                <a:latin typeface="Georgia"/>
                <a:cs typeface="Georgia"/>
              </a:rPr>
              <a:t>Dif</a:t>
            </a:r>
            <a:r>
              <a:rPr sz="2050" i="1" spc="-25" dirty="0">
                <a:solidFill>
                  <a:srgbClr val="990099"/>
                </a:solidFill>
                <a:latin typeface="Georgia"/>
                <a:cs typeface="Georgia"/>
              </a:rPr>
              <a:t>f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ns</a:t>
            </a:r>
            <a:r>
              <a:rPr sz="2050" b="0" i="1" spc="-20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19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11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95" dirty="0">
                <a:solidFill>
                  <a:srgbClr val="990099"/>
                </a:solidFill>
                <a:latin typeface="Cambria"/>
                <a:cs typeface="Cambria"/>
              </a:rPr>
              <a:t>∧  </a:t>
            </a:r>
            <a:r>
              <a:rPr sz="2050" i="1" spc="-30" dirty="0">
                <a:solidFill>
                  <a:srgbClr val="990099"/>
                </a:solidFill>
                <a:latin typeface="Georgia"/>
                <a:cs typeface="Georgia"/>
              </a:rPr>
              <a:t>Diff</a:t>
            </a:r>
            <a:r>
              <a:rPr sz="2050" spc="-3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v,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sa</a:t>
            </a:r>
            <a:r>
              <a:rPr sz="2050" spc="-110" dirty="0">
                <a:solidFill>
                  <a:srgbClr val="990099"/>
                </a:solidFill>
                <a:latin typeface="Arial"/>
                <a:cs typeface="Arial"/>
              </a:rPr>
              <a:t>)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	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Colorable</a:t>
            </a:r>
            <a:r>
              <a:rPr sz="2050" spc="-50" dirty="0">
                <a:solidFill>
                  <a:srgbClr val="990099"/>
                </a:solidFill>
                <a:latin typeface="Arial"/>
                <a:cs typeface="Arial"/>
              </a:rPr>
              <a:t>()</a:t>
            </a:r>
            <a:endParaRPr sz="20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70937" y="3455322"/>
            <a:ext cx="1920875" cy="1127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600"/>
              </a:lnSpc>
              <a:spcBef>
                <a:spcPts val="95"/>
              </a:spcBef>
            </a:pPr>
            <a:r>
              <a:rPr sz="2050" i="1" spc="-35" dirty="0">
                <a:solidFill>
                  <a:srgbClr val="990099"/>
                </a:solidFill>
                <a:latin typeface="Georgia"/>
                <a:cs typeface="Georgia"/>
              </a:rPr>
              <a:t>Dif</a:t>
            </a:r>
            <a:r>
              <a:rPr sz="2050" i="1" spc="-25" dirty="0">
                <a:solidFill>
                  <a:srgbClr val="990099"/>
                </a:solidFill>
                <a:latin typeface="Georgia"/>
                <a:cs typeface="Georgia"/>
              </a:rPr>
              <a:t>f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00" dirty="0">
                <a:solidFill>
                  <a:srgbClr val="990099"/>
                </a:solidFill>
                <a:latin typeface="Bookman Old Style"/>
                <a:cs typeface="Bookman Old Style"/>
              </a:rPr>
              <a:t>ed</a:t>
            </a:r>
            <a:r>
              <a:rPr sz="2050" b="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u</a:t>
            </a:r>
            <a:r>
              <a:rPr sz="2050" b="0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)  </a:t>
            </a:r>
            <a:r>
              <a:rPr sz="2050" i="1" spc="-35" dirty="0">
                <a:solidFill>
                  <a:srgbClr val="990099"/>
                </a:solidFill>
                <a:latin typeface="Georgia"/>
                <a:cs typeface="Georgia"/>
              </a:rPr>
              <a:t>Dif</a:t>
            </a:r>
            <a:r>
              <a:rPr sz="2050" i="1" spc="-25" dirty="0">
                <a:solidFill>
                  <a:srgbClr val="990099"/>
                </a:solidFill>
                <a:latin typeface="Georgia"/>
                <a:cs typeface="Georgia"/>
              </a:rPr>
              <a:t>f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een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04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23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)  </a:t>
            </a:r>
            <a:r>
              <a:rPr sz="2050" i="1" spc="-35" dirty="0">
                <a:solidFill>
                  <a:srgbClr val="990099"/>
                </a:solidFill>
                <a:latin typeface="Georgia"/>
                <a:cs typeface="Georgia"/>
              </a:rPr>
              <a:t>Dif</a:t>
            </a:r>
            <a:r>
              <a:rPr sz="2050" i="1" spc="-25" dirty="0">
                <a:solidFill>
                  <a:srgbClr val="990099"/>
                </a:solidFill>
                <a:latin typeface="Georgia"/>
                <a:cs typeface="Georgia"/>
              </a:rPr>
              <a:t>f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ue,</a:t>
            </a:r>
            <a:r>
              <a:rPr sz="2050" b="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04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23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53365" y="3455322"/>
            <a:ext cx="2188845" cy="112776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050" i="1" spc="-35" dirty="0">
                <a:solidFill>
                  <a:srgbClr val="990099"/>
                </a:solidFill>
                <a:latin typeface="Georgia"/>
                <a:cs typeface="Georgia"/>
              </a:rPr>
              <a:t>Dif</a:t>
            </a:r>
            <a:r>
              <a:rPr sz="2050" i="1" spc="-25" dirty="0">
                <a:solidFill>
                  <a:srgbClr val="990099"/>
                </a:solidFill>
                <a:latin typeface="Georgia"/>
                <a:cs typeface="Georgia"/>
              </a:rPr>
              <a:t>f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00" dirty="0">
                <a:solidFill>
                  <a:srgbClr val="990099"/>
                </a:solidFill>
                <a:latin typeface="Bookman Old Style"/>
                <a:cs typeface="Bookman Old Style"/>
              </a:rPr>
              <a:t>ed</a:t>
            </a:r>
            <a:r>
              <a:rPr sz="2050" b="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ee</a:t>
            </a:r>
            <a:r>
              <a:rPr sz="2050" b="0" i="1" spc="-15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172085">
              <a:lnSpc>
                <a:spcPct val="100000"/>
              </a:lnSpc>
              <a:spcBef>
                <a:spcPts val="434"/>
              </a:spcBef>
            </a:pPr>
            <a:r>
              <a:rPr sz="2050" i="1" spc="-35" dirty="0">
                <a:solidFill>
                  <a:srgbClr val="990099"/>
                </a:solidFill>
                <a:latin typeface="Georgia"/>
                <a:cs typeface="Georgia"/>
              </a:rPr>
              <a:t>Dif</a:t>
            </a:r>
            <a:r>
              <a:rPr sz="2050" i="1" spc="-15" dirty="0">
                <a:solidFill>
                  <a:srgbClr val="990099"/>
                </a:solidFill>
                <a:latin typeface="Georgia"/>
                <a:cs typeface="Georgia"/>
              </a:rPr>
              <a:t>f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een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u</a:t>
            </a:r>
            <a:r>
              <a:rPr sz="2050" b="0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050" i="1" spc="-35" dirty="0">
                <a:solidFill>
                  <a:srgbClr val="990099"/>
                </a:solidFill>
                <a:latin typeface="Georgia"/>
                <a:cs typeface="Georgia"/>
              </a:rPr>
              <a:t>Dif</a:t>
            </a:r>
            <a:r>
              <a:rPr sz="2050" i="1" spc="-25" dirty="0">
                <a:solidFill>
                  <a:srgbClr val="990099"/>
                </a:solidFill>
                <a:latin typeface="Georgia"/>
                <a:cs typeface="Georgia"/>
              </a:rPr>
              <a:t>f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ue,</a:t>
            </a:r>
            <a:r>
              <a:rPr sz="2050" b="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ee</a:t>
            </a:r>
            <a:r>
              <a:rPr sz="2050" b="0" i="1" spc="-15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6567" y="4710143"/>
            <a:ext cx="6741795" cy="657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Colorable</a:t>
            </a:r>
            <a:r>
              <a:rPr sz="2050" spc="-50" dirty="0">
                <a:solidFill>
                  <a:srgbClr val="990099"/>
                </a:solidFill>
                <a:latin typeface="Arial"/>
                <a:cs typeface="Arial"/>
              </a:rPr>
              <a:t>()</a:t>
            </a:r>
            <a:r>
              <a:rPr sz="2050" spc="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inferred</a:t>
            </a:r>
            <a:r>
              <a:rPr sz="2050" spc="22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iff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145" dirty="0">
                <a:latin typeface="Calibri"/>
                <a:cs typeface="Calibri"/>
              </a:rPr>
              <a:t>CSP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has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solution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spc="90" dirty="0">
                <a:latin typeface="Calibri"/>
                <a:cs typeface="Calibri"/>
              </a:rPr>
              <a:t>CSPs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include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85" dirty="0">
                <a:latin typeface="Calibri"/>
                <a:cs typeface="Calibri"/>
              </a:rPr>
              <a:t>3SAT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special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case,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hence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matching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15" dirty="0">
                <a:latin typeface="Calibri"/>
                <a:cs typeface="Calibri"/>
              </a:rPr>
              <a:t>NP-hard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C04026-BDCA-48FF-AF78-E0273474EF1D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3E413C8-6C1F-4651-8987-C5BB84B1A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41719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5"/>
              </a:lnSpc>
            </a:pPr>
            <a:r>
              <a:rPr spc="25" dirty="0"/>
              <a:t>Universal</a:t>
            </a:r>
            <a:r>
              <a:rPr spc="160" dirty="0"/>
              <a:t> </a:t>
            </a:r>
            <a:r>
              <a:rPr spc="5" dirty="0"/>
              <a:t>instantiation</a:t>
            </a:r>
            <a:r>
              <a:rPr spc="130" dirty="0"/>
              <a:t> </a:t>
            </a:r>
            <a:r>
              <a:rPr spc="300" dirty="0"/>
              <a:t>(UI)</a:t>
            </a:r>
          </a:p>
        </p:txBody>
      </p:sp>
      <p:sp>
        <p:nvSpPr>
          <p:cNvPr id="3" name="object 3"/>
          <p:cNvSpPr/>
          <p:nvPr/>
        </p:nvSpPr>
        <p:spPr>
          <a:xfrm>
            <a:off x="841349" y="2470810"/>
            <a:ext cx="1873250" cy="0"/>
          </a:xfrm>
          <a:custGeom>
            <a:avLst/>
            <a:gdLst/>
            <a:ahLst/>
            <a:cxnLst/>
            <a:rect l="l" t="t" r="r" b="b"/>
            <a:pathLst>
              <a:path w="1873250">
                <a:moveTo>
                  <a:pt x="0" y="0"/>
                </a:moveTo>
                <a:lnTo>
                  <a:pt x="1872995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6569" y="1518317"/>
            <a:ext cx="8516620" cy="367093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50" spc="-25" dirty="0">
                <a:latin typeface="Calibri"/>
                <a:cs typeface="Calibri"/>
              </a:rPr>
              <a:t>Every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instantiation</a:t>
            </a:r>
            <a:r>
              <a:rPr sz="2050" spc="24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universally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quantified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sentence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entailed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5" dirty="0">
                <a:latin typeface="Calibri"/>
                <a:cs typeface="Calibri"/>
              </a:rPr>
              <a:t>it:</a:t>
            </a:r>
            <a:endParaRPr sz="2050">
              <a:latin typeface="Calibri"/>
              <a:cs typeface="Calibri"/>
            </a:endParaRPr>
          </a:p>
          <a:p>
            <a:pPr marR="5949950" algn="ctr">
              <a:lnSpc>
                <a:spcPct val="100000"/>
              </a:lnSpc>
              <a:spcBef>
                <a:spcPts val="1005"/>
              </a:spcBef>
              <a:tabLst>
                <a:tab pos="467359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30" dirty="0">
                <a:solidFill>
                  <a:srgbClr val="990099"/>
                </a:solidFill>
                <a:latin typeface="Bookman Old Style"/>
                <a:cs typeface="Bookman Old Style"/>
              </a:rPr>
              <a:t>v	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endParaRPr sz="2050">
              <a:latin typeface="Bookman Old Style"/>
              <a:cs typeface="Bookman Old Style"/>
            </a:endParaRPr>
          </a:p>
          <a:p>
            <a:pPr marR="5950585" algn="ctr">
              <a:lnSpc>
                <a:spcPct val="100000"/>
              </a:lnSpc>
              <a:spcBef>
                <a:spcPts val="350"/>
              </a:spcBef>
            </a:pPr>
            <a:r>
              <a:rPr sz="2050" spc="90" dirty="0">
                <a:solidFill>
                  <a:srgbClr val="990099"/>
                </a:solidFill>
                <a:latin typeface="Century"/>
                <a:cs typeface="Century"/>
              </a:rPr>
              <a:t>Subs</a:t>
            </a:r>
            <a:r>
              <a:rPr sz="2050" spc="70" dirty="0">
                <a:solidFill>
                  <a:srgbClr val="990099"/>
                </a:solidFill>
                <a:latin typeface="Century"/>
                <a:cs typeface="Century"/>
              </a:rPr>
              <a:t>t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spc="229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2050" b="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/</a:t>
            </a:r>
            <a:r>
              <a:rPr sz="2050" b="0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spc="229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any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b="0" i="1" spc="-130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ground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term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endParaRPr sz="205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1050925" algn="l"/>
                <a:tab pos="3578860" algn="l"/>
                <a:tab pos="3971290" algn="l"/>
              </a:tabLst>
            </a:pPr>
            <a:r>
              <a:rPr sz="2050" spc="45" dirty="0">
                <a:latin typeface="Calibri"/>
                <a:cs typeface="Calibri"/>
              </a:rPr>
              <a:t>E.g.,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0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	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sz="2050" spc="6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6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10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spc="1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sz="2050" spc="-5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55" dirty="0">
                <a:solidFill>
                  <a:srgbClr val="990099"/>
                </a:solidFill>
                <a:latin typeface="Arial"/>
                <a:cs typeface="Arial"/>
              </a:rPr>
              <a:t>)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	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Evil</a:t>
            </a:r>
            <a:r>
              <a:rPr sz="2050" spc="7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7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3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70" dirty="0">
                <a:latin typeface="Calibri"/>
                <a:cs typeface="Calibri"/>
              </a:rPr>
              <a:t>yields</a:t>
            </a:r>
            <a:endParaRPr sz="2050">
              <a:latin typeface="Calibri"/>
              <a:cs typeface="Calibri"/>
            </a:endParaRPr>
          </a:p>
          <a:p>
            <a:pPr marL="391795" marR="1986914">
              <a:lnSpc>
                <a:spcPct val="101000"/>
              </a:lnSpc>
              <a:spcBef>
                <a:spcPts val="1405"/>
              </a:spcBef>
              <a:tabLst>
                <a:tab pos="3808729" algn="l"/>
                <a:tab pos="4201795" algn="l"/>
                <a:tab pos="4495165" algn="l"/>
                <a:tab pos="4889500" algn="l"/>
              </a:tabLst>
            </a:pP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11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eed</a:t>
            </a:r>
            <a:r>
              <a:rPr sz="2050" b="0" i="1" spc="-1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b="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) 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icha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13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eed</a:t>
            </a:r>
            <a:r>
              <a:rPr sz="2050" b="0" i="1" spc="-1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icha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b="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icha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391795">
              <a:lnSpc>
                <a:spcPct val="100000"/>
              </a:lnSpc>
              <a:spcBef>
                <a:spcPts val="35"/>
              </a:spcBef>
              <a:tabLst>
                <a:tab pos="5817235" algn="l"/>
                <a:tab pos="6211570" algn="l"/>
              </a:tabLst>
            </a:pP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30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athe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))</a:t>
            </a:r>
            <a:r>
              <a:rPr sz="2050" spc="-11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eed</a:t>
            </a:r>
            <a:r>
              <a:rPr sz="2050" b="0" i="1" spc="-1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athe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b="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30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athe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))</a:t>
            </a:r>
            <a:endParaRPr sz="2050">
              <a:latin typeface="Arial"/>
              <a:cs typeface="Arial"/>
            </a:endParaRPr>
          </a:p>
          <a:p>
            <a:pPr marL="638810">
              <a:lnSpc>
                <a:spcPct val="100000"/>
              </a:lnSpc>
              <a:spcBef>
                <a:spcPts val="25"/>
              </a:spcBef>
            </a:pPr>
            <a:r>
              <a:rPr sz="2050" b="1" spc="-10" dirty="0">
                <a:solidFill>
                  <a:srgbClr val="990099"/>
                </a:solidFill>
                <a:latin typeface="Calibri"/>
                <a:cs typeface="Calibri"/>
              </a:rPr>
              <a:t>.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</a:t>
            </a:fld>
            <a:endParaRPr spc="2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139B1-1CC3-41C9-BD1C-80702E6F28FA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9B4829-EEC7-4427-9AA2-FFBBFAFE3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5" dirty="0"/>
              <a:t>Backward</a:t>
            </a:r>
            <a:r>
              <a:rPr spc="135" dirty="0"/>
              <a:t> </a:t>
            </a:r>
            <a:r>
              <a:rPr spc="-25" dirty="0"/>
              <a:t>chaining</a:t>
            </a:r>
            <a:r>
              <a:rPr spc="114" dirty="0"/>
              <a:t> </a:t>
            </a:r>
            <a:r>
              <a:rPr spc="3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54837" y="1701190"/>
            <a:ext cx="7774305" cy="4064635"/>
            <a:chOff x="554837" y="1701190"/>
            <a:chExt cx="7774305" cy="4064635"/>
          </a:xfrm>
        </p:grpSpPr>
        <p:sp>
          <p:nvSpPr>
            <p:cNvPr id="4" name="object 4"/>
            <p:cNvSpPr/>
            <p:nvPr/>
          </p:nvSpPr>
          <p:spPr>
            <a:xfrm>
              <a:off x="554837" y="170804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1695" y="1713382"/>
              <a:ext cx="0" cy="4040504"/>
            </a:xfrm>
            <a:custGeom>
              <a:avLst/>
              <a:gdLst/>
              <a:ahLst/>
              <a:cxnLst/>
              <a:rect l="l" t="t" r="r" b="b"/>
              <a:pathLst>
                <a:path h="4040504">
                  <a:moveTo>
                    <a:pt x="0" y="4040123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4837" y="1713382"/>
              <a:ext cx="7772400" cy="4045585"/>
            </a:xfrm>
            <a:custGeom>
              <a:avLst/>
              <a:gdLst/>
              <a:ahLst/>
              <a:cxnLst/>
              <a:rect l="l" t="t" r="r" b="b"/>
              <a:pathLst>
                <a:path w="7772400" h="4045585">
                  <a:moveTo>
                    <a:pt x="7767066" y="4040123"/>
                  </a:moveTo>
                  <a:lnTo>
                    <a:pt x="7767066" y="0"/>
                  </a:lnTo>
                </a:path>
                <a:path w="7772400" h="4045585">
                  <a:moveTo>
                    <a:pt x="0" y="4045458"/>
                  </a:moveTo>
                  <a:lnTo>
                    <a:pt x="7772400" y="4045458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79958" y="1771689"/>
            <a:ext cx="7214870" cy="37350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r>
              <a:rPr sz="1700" spc="70" dirty="0">
                <a:solidFill>
                  <a:srgbClr val="00007E"/>
                </a:solidFill>
                <a:latin typeface="Georgia"/>
                <a:cs typeface="Georgia"/>
              </a:rPr>
              <a:t>function</a:t>
            </a:r>
            <a:r>
              <a:rPr sz="1700" spc="15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90" dirty="0">
                <a:solidFill>
                  <a:srgbClr val="B30000"/>
                </a:solidFill>
                <a:latin typeface="Century"/>
                <a:cs typeface="Century"/>
              </a:rPr>
              <a:t>FOL-BC-Ask</a:t>
            </a:r>
            <a:r>
              <a:rPr sz="1700" spc="90" dirty="0">
                <a:latin typeface="Gill Sans MT"/>
                <a:cs typeface="Gill Sans MT"/>
              </a:rPr>
              <a:t>(</a:t>
            </a:r>
            <a:r>
              <a:rPr sz="1700" i="1" spc="90" dirty="0">
                <a:solidFill>
                  <a:srgbClr val="004B00"/>
                </a:solidFill>
                <a:latin typeface="Times New Roman"/>
                <a:cs typeface="Times New Roman"/>
              </a:rPr>
              <a:t>KB</a:t>
            </a:r>
            <a:r>
              <a:rPr sz="1700" spc="90" dirty="0">
                <a:solidFill>
                  <a:srgbClr val="004B00"/>
                </a:solidFill>
                <a:latin typeface="Gill Sans MT"/>
                <a:cs typeface="Gill Sans MT"/>
              </a:rPr>
              <a:t>,</a:t>
            </a:r>
            <a:r>
              <a:rPr sz="1700" spc="-240" dirty="0">
                <a:solidFill>
                  <a:srgbClr val="004B00"/>
                </a:solidFill>
                <a:latin typeface="Gill Sans MT"/>
                <a:cs typeface="Gill Sans MT"/>
              </a:rPr>
              <a:t> </a:t>
            </a:r>
            <a:r>
              <a:rPr sz="1700" i="1" spc="-15" dirty="0">
                <a:solidFill>
                  <a:srgbClr val="004B00"/>
                </a:solidFill>
                <a:latin typeface="Times New Roman"/>
                <a:cs typeface="Times New Roman"/>
              </a:rPr>
              <a:t>goals</a:t>
            </a:r>
            <a:r>
              <a:rPr sz="1700" spc="-15" dirty="0">
                <a:solidFill>
                  <a:srgbClr val="004B00"/>
                </a:solidFill>
                <a:latin typeface="Gill Sans MT"/>
                <a:cs typeface="Gill Sans MT"/>
              </a:rPr>
              <a:t>,</a:t>
            </a:r>
            <a:r>
              <a:rPr sz="1700" spc="-240" dirty="0">
                <a:solidFill>
                  <a:srgbClr val="004B00"/>
                </a:solidFill>
                <a:latin typeface="Gill Sans MT"/>
                <a:cs typeface="Gill Sans MT"/>
              </a:rPr>
              <a:t> </a:t>
            </a:r>
            <a:r>
              <a:rPr sz="1700" b="0" i="1" spc="-50" dirty="0">
                <a:solidFill>
                  <a:srgbClr val="004B00"/>
                </a:solidFill>
                <a:latin typeface="Bookman Old Style"/>
                <a:cs typeface="Bookman Old Style"/>
              </a:rPr>
              <a:t>θ</a:t>
            </a:r>
            <a:r>
              <a:rPr sz="1700" spc="-50" dirty="0">
                <a:latin typeface="Gill Sans MT"/>
                <a:cs typeface="Gill Sans MT"/>
              </a:rPr>
              <a:t>)</a:t>
            </a:r>
            <a:r>
              <a:rPr sz="1700" spc="80" dirty="0">
                <a:latin typeface="Gill Sans MT"/>
                <a:cs typeface="Gill Sans MT"/>
              </a:rPr>
              <a:t> </a:t>
            </a:r>
            <a:r>
              <a:rPr sz="1700" spc="85" dirty="0">
                <a:solidFill>
                  <a:srgbClr val="00007E"/>
                </a:solidFill>
                <a:latin typeface="Georgia"/>
                <a:cs typeface="Georgia"/>
              </a:rPr>
              <a:t>returns</a:t>
            </a:r>
            <a:r>
              <a:rPr sz="1700" spc="11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set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of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substitutions</a:t>
            </a:r>
            <a:endParaRPr sz="1700">
              <a:latin typeface="Gill Sans MT"/>
              <a:cs typeface="Gill Sans MT"/>
            </a:endParaRPr>
          </a:p>
          <a:p>
            <a:pPr marL="310515">
              <a:lnSpc>
                <a:spcPct val="100000"/>
              </a:lnSpc>
              <a:spcBef>
                <a:spcPts val="140"/>
              </a:spcBef>
            </a:pPr>
            <a:r>
              <a:rPr sz="1700" spc="85" dirty="0">
                <a:solidFill>
                  <a:srgbClr val="00007E"/>
                </a:solidFill>
                <a:latin typeface="Georgia"/>
                <a:cs typeface="Georgia"/>
              </a:rPr>
              <a:t>inputs</a:t>
            </a:r>
            <a:r>
              <a:rPr sz="1700" spc="85" dirty="0">
                <a:latin typeface="Gill Sans MT"/>
                <a:cs typeface="Gill Sans MT"/>
              </a:rPr>
              <a:t>:</a:t>
            </a:r>
            <a:r>
              <a:rPr sz="1700" spc="204" dirty="0">
                <a:latin typeface="Gill Sans MT"/>
                <a:cs typeface="Gill Sans MT"/>
              </a:rPr>
              <a:t> </a:t>
            </a:r>
            <a:r>
              <a:rPr sz="1700" i="1" spc="125" dirty="0">
                <a:solidFill>
                  <a:srgbClr val="004B00"/>
                </a:solidFill>
                <a:latin typeface="Times New Roman"/>
                <a:cs typeface="Times New Roman"/>
              </a:rPr>
              <a:t>KB</a:t>
            </a:r>
            <a:r>
              <a:rPr sz="1700" spc="125" dirty="0">
                <a:latin typeface="Gill Sans MT"/>
                <a:cs typeface="Gill Sans MT"/>
              </a:rPr>
              <a:t>,</a:t>
            </a:r>
            <a:r>
              <a:rPr sz="1700" spc="50" dirty="0">
                <a:latin typeface="Gill Sans MT"/>
                <a:cs typeface="Gill Sans MT"/>
              </a:rPr>
              <a:t> a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knowledge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base</a:t>
            </a:r>
            <a:endParaRPr sz="1700">
              <a:latin typeface="Gill Sans MT"/>
              <a:cs typeface="Gill Sans MT"/>
            </a:endParaRPr>
          </a:p>
          <a:p>
            <a:pPr marL="1130300">
              <a:lnSpc>
                <a:spcPct val="100000"/>
              </a:lnSpc>
              <a:spcBef>
                <a:spcPts val="160"/>
              </a:spcBef>
            </a:pPr>
            <a:r>
              <a:rPr sz="1700" i="1" spc="-15" dirty="0">
                <a:solidFill>
                  <a:srgbClr val="004B00"/>
                </a:solidFill>
                <a:latin typeface="Times New Roman"/>
                <a:cs typeface="Times New Roman"/>
              </a:rPr>
              <a:t>goals</a:t>
            </a:r>
            <a:r>
              <a:rPr sz="1700" spc="-15" dirty="0">
                <a:latin typeface="Gill Sans MT"/>
                <a:cs typeface="Gill Sans MT"/>
              </a:rPr>
              <a:t>,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list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of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conjuncts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forming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60" dirty="0">
                <a:latin typeface="Gill Sans MT"/>
                <a:cs typeface="Gill Sans MT"/>
              </a:rPr>
              <a:t>query</a:t>
            </a:r>
            <a:r>
              <a:rPr sz="1700" spc="95" dirty="0">
                <a:latin typeface="Gill Sans MT"/>
                <a:cs typeface="Gill Sans MT"/>
              </a:rPr>
              <a:t> </a:t>
            </a:r>
            <a:r>
              <a:rPr sz="1700" spc="-75" dirty="0">
                <a:latin typeface="Gill Sans MT"/>
                <a:cs typeface="Gill Sans MT"/>
              </a:rPr>
              <a:t>(</a:t>
            </a:r>
            <a:r>
              <a:rPr sz="1700" b="0" i="1" spc="-75" dirty="0">
                <a:latin typeface="Bookman Old Style"/>
                <a:cs typeface="Bookman Old Style"/>
              </a:rPr>
              <a:t>θ</a:t>
            </a:r>
            <a:r>
              <a:rPr sz="1700" b="0" i="1" spc="85" dirty="0">
                <a:latin typeface="Bookman Old Style"/>
                <a:cs typeface="Bookman Old Style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already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spc="-5" dirty="0">
                <a:latin typeface="Gill Sans MT"/>
                <a:cs typeface="Gill Sans MT"/>
              </a:rPr>
              <a:t>applied)</a:t>
            </a:r>
            <a:endParaRPr sz="1700">
              <a:latin typeface="Gill Sans MT"/>
              <a:cs typeface="Gill Sans MT"/>
            </a:endParaRPr>
          </a:p>
          <a:p>
            <a:pPr marL="1130300">
              <a:lnSpc>
                <a:spcPct val="100000"/>
              </a:lnSpc>
              <a:spcBef>
                <a:spcPts val="155"/>
              </a:spcBef>
            </a:pPr>
            <a:r>
              <a:rPr sz="1700" b="0" i="1" spc="-50" dirty="0">
                <a:solidFill>
                  <a:srgbClr val="004B00"/>
                </a:solidFill>
                <a:latin typeface="Bookman Old Style"/>
                <a:cs typeface="Bookman Old Style"/>
              </a:rPr>
              <a:t>θ</a:t>
            </a:r>
            <a:r>
              <a:rPr sz="1700" spc="-50" dirty="0">
                <a:latin typeface="Gill Sans MT"/>
                <a:cs typeface="Gill Sans MT"/>
              </a:rPr>
              <a:t>,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the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current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substitution,</a:t>
            </a:r>
            <a:r>
              <a:rPr sz="1700" spc="20" dirty="0">
                <a:latin typeface="Gill Sans MT"/>
                <a:cs typeface="Gill Sans MT"/>
              </a:rPr>
              <a:t> </a:t>
            </a:r>
            <a:r>
              <a:rPr sz="1700" spc="10" dirty="0">
                <a:latin typeface="Gill Sans MT"/>
                <a:cs typeface="Gill Sans MT"/>
              </a:rPr>
              <a:t>initially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the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empty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substitution</a:t>
            </a:r>
            <a:r>
              <a:rPr sz="1700" spc="15" dirty="0">
                <a:latin typeface="Gill Sans MT"/>
                <a:cs typeface="Gill Sans MT"/>
              </a:rPr>
              <a:t> </a:t>
            </a:r>
            <a:r>
              <a:rPr sz="1700" spc="200" dirty="0">
                <a:latin typeface="Cambria"/>
                <a:cs typeface="Cambria"/>
              </a:rPr>
              <a:t>{</a:t>
            </a:r>
            <a:r>
              <a:rPr sz="1700" spc="-85" dirty="0">
                <a:latin typeface="Cambria"/>
                <a:cs typeface="Cambria"/>
              </a:rPr>
              <a:t> </a:t>
            </a:r>
            <a:r>
              <a:rPr sz="1700" spc="200" dirty="0">
                <a:latin typeface="Cambria"/>
                <a:cs typeface="Cambria"/>
              </a:rPr>
              <a:t>}</a:t>
            </a:r>
            <a:endParaRPr sz="1700">
              <a:latin typeface="Cambria"/>
              <a:cs typeface="Cambria"/>
            </a:endParaRPr>
          </a:p>
          <a:p>
            <a:pPr marL="310515">
              <a:lnSpc>
                <a:spcPct val="100000"/>
              </a:lnSpc>
              <a:spcBef>
                <a:spcPts val="145"/>
              </a:spcBef>
            </a:pPr>
            <a:r>
              <a:rPr sz="1700" spc="75" dirty="0">
                <a:solidFill>
                  <a:srgbClr val="00007E"/>
                </a:solidFill>
                <a:latin typeface="Georgia"/>
                <a:cs typeface="Georgia"/>
              </a:rPr>
              <a:t>local</a:t>
            </a:r>
            <a:r>
              <a:rPr sz="1700" spc="23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65" dirty="0">
                <a:solidFill>
                  <a:srgbClr val="00007E"/>
                </a:solidFill>
                <a:latin typeface="Georgia"/>
                <a:cs typeface="Georgia"/>
              </a:rPr>
              <a:t>variables</a:t>
            </a:r>
            <a:r>
              <a:rPr sz="1700" spc="65" dirty="0">
                <a:latin typeface="Gill Sans MT"/>
                <a:cs typeface="Gill Sans MT"/>
              </a:rPr>
              <a:t>:</a:t>
            </a:r>
            <a:r>
              <a:rPr sz="1700" spc="250" dirty="0">
                <a:latin typeface="Gill Sans MT"/>
                <a:cs typeface="Gill Sans MT"/>
              </a:rPr>
              <a:t> 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answers</a:t>
            </a:r>
            <a:r>
              <a:rPr sz="1700" spc="30" dirty="0">
                <a:latin typeface="Gill Sans MT"/>
                <a:cs typeface="Gill Sans MT"/>
              </a:rPr>
              <a:t>,</a:t>
            </a:r>
            <a:r>
              <a:rPr sz="1700" spc="80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set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of</a:t>
            </a:r>
            <a:r>
              <a:rPr sz="1700" spc="85" dirty="0">
                <a:latin typeface="Gill Sans MT"/>
                <a:cs typeface="Gill Sans MT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substitutions,</a:t>
            </a:r>
            <a:r>
              <a:rPr sz="1700" spc="20" dirty="0">
                <a:latin typeface="Gill Sans MT"/>
                <a:cs typeface="Gill Sans MT"/>
              </a:rPr>
              <a:t> </a:t>
            </a:r>
            <a:r>
              <a:rPr sz="1700" spc="10" dirty="0">
                <a:latin typeface="Gill Sans MT"/>
                <a:cs typeface="Gill Sans MT"/>
              </a:rPr>
              <a:t>initially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empty</a:t>
            </a:r>
            <a:endParaRPr sz="1700">
              <a:latin typeface="Gill Sans MT"/>
              <a:cs typeface="Gill Sans MT"/>
            </a:endParaRPr>
          </a:p>
          <a:p>
            <a:pPr marL="310515">
              <a:lnSpc>
                <a:spcPct val="100000"/>
              </a:lnSpc>
              <a:spcBef>
                <a:spcPts val="875"/>
              </a:spcBef>
            </a:pPr>
            <a:r>
              <a:rPr sz="1700" spc="40" dirty="0">
                <a:solidFill>
                  <a:srgbClr val="00007E"/>
                </a:solidFill>
                <a:latin typeface="Georgia"/>
                <a:cs typeface="Georgia"/>
              </a:rPr>
              <a:t>if</a:t>
            </a:r>
            <a:r>
              <a:rPr sz="1700" spc="12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i="1" spc="-30" dirty="0">
                <a:solidFill>
                  <a:srgbClr val="004B00"/>
                </a:solidFill>
                <a:latin typeface="Times New Roman"/>
                <a:cs typeface="Times New Roman"/>
              </a:rPr>
              <a:t>goals</a:t>
            </a:r>
            <a:r>
              <a:rPr sz="1700" i="1" spc="9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is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empty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then</a:t>
            </a:r>
            <a:r>
              <a:rPr sz="1700" spc="22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return</a:t>
            </a:r>
            <a:r>
              <a:rPr sz="1700" spc="10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75" dirty="0">
                <a:latin typeface="Cambria"/>
                <a:cs typeface="Cambria"/>
              </a:rPr>
              <a:t>{</a:t>
            </a:r>
            <a:r>
              <a:rPr sz="1700" b="0" i="1" spc="75" dirty="0">
                <a:latin typeface="Bookman Old Style"/>
                <a:cs typeface="Bookman Old Style"/>
              </a:rPr>
              <a:t>θ</a:t>
            </a:r>
            <a:r>
              <a:rPr sz="1700" spc="75" dirty="0">
                <a:latin typeface="Cambria"/>
                <a:cs typeface="Cambria"/>
              </a:rPr>
              <a:t>}</a:t>
            </a:r>
            <a:endParaRPr sz="1700">
              <a:latin typeface="Cambria"/>
              <a:cs typeface="Cambria"/>
            </a:endParaRPr>
          </a:p>
          <a:p>
            <a:pPr marL="310515">
              <a:lnSpc>
                <a:spcPct val="100000"/>
              </a:lnSpc>
              <a:spcBef>
                <a:spcPts val="155"/>
              </a:spcBef>
            </a:pPr>
            <a:r>
              <a:rPr sz="1700" i="1" spc="-80" dirty="0">
                <a:solidFill>
                  <a:srgbClr val="004B00"/>
                </a:solidFill>
                <a:latin typeface="Times New Roman"/>
                <a:cs typeface="Times New Roman"/>
              </a:rPr>
              <a:t>q</a:t>
            </a:r>
            <a:r>
              <a:rPr sz="1700" i="1" spc="-26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800" spc="-7" baseline="27777" dirty="0">
                <a:latin typeface="Verdana"/>
                <a:cs typeface="Verdana"/>
              </a:rPr>
              <a:t>l</a:t>
            </a:r>
            <a:r>
              <a:rPr sz="1800" spc="-142" baseline="27777" dirty="0">
                <a:latin typeface="Verdana"/>
                <a:cs typeface="Verdana"/>
              </a:rPr>
              <a:t> </a:t>
            </a:r>
            <a:r>
              <a:rPr sz="1700" spc="295" dirty="0">
                <a:latin typeface="Cambria"/>
                <a:cs typeface="Cambria"/>
              </a:rPr>
              <a:t>←</a:t>
            </a:r>
            <a:r>
              <a:rPr sz="1700" spc="-95" dirty="0">
                <a:latin typeface="Cambria"/>
                <a:cs typeface="Cambria"/>
              </a:rPr>
              <a:t> </a:t>
            </a:r>
            <a:r>
              <a:rPr sz="1700" spc="85" dirty="0">
                <a:latin typeface="Century"/>
                <a:cs typeface="Century"/>
              </a:rPr>
              <a:t>Subs</a:t>
            </a:r>
            <a:r>
              <a:rPr sz="1700" spc="50" dirty="0">
                <a:latin typeface="Century"/>
                <a:cs typeface="Century"/>
              </a:rPr>
              <a:t>t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b="0" i="1" spc="-175" dirty="0">
                <a:latin typeface="Bookman Old Style"/>
                <a:cs typeface="Bookman Old Style"/>
              </a:rPr>
              <a:t>θ</a:t>
            </a:r>
            <a:r>
              <a:rPr sz="1700" spc="75" dirty="0">
                <a:latin typeface="Gill Sans MT"/>
                <a:cs typeface="Gill Sans MT"/>
              </a:rPr>
              <a:t>,</a:t>
            </a:r>
            <a:r>
              <a:rPr sz="1700" spc="-240" dirty="0">
                <a:latin typeface="Gill Sans MT"/>
                <a:cs typeface="Gill Sans MT"/>
              </a:rPr>
              <a:t> </a:t>
            </a:r>
            <a:r>
              <a:rPr sz="1700" spc="140" dirty="0">
                <a:latin typeface="Century"/>
                <a:cs typeface="Century"/>
              </a:rPr>
              <a:t>Firs</a:t>
            </a:r>
            <a:r>
              <a:rPr sz="1700" spc="145" dirty="0">
                <a:latin typeface="Century"/>
                <a:cs typeface="Century"/>
              </a:rPr>
              <a:t>t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i="1" spc="-30" dirty="0">
                <a:solidFill>
                  <a:srgbClr val="004B00"/>
                </a:solidFill>
                <a:latin typeface="Times New Roman"/>
                <a:cs typeface="Times New Roman"/>
              </a:rPr>
              <a:t>g</a:t>
            </a:r>
            <a:r>
              <a:rPr sz="1700" i="1" spc="-120" dirty="0">
                <a:solidFill>
                  <a:srgbClr val="004B00"/>
                </a:solidFill>
                <a:latin typeface="Times New Roman"/>
                <a:cs typeface="Times New Roman"/>
              </a:rPr>
              <a:t>o</a:t>
            </a:r>
            <a:r>
              <a:rPr sz="1700" i="1" spc="-5" dirty="0">
                <a:solidFill>
                  <a:srgbClr val="004B00"/>
                </a:solidFill>
                <a:latin typeface="Times New Roman"/>
                <a:cs typeface="Times New Roman"/>
              </a:rPr>
              <a:t>al</a:t>
            </a:r>
            <a:r>
              <a:rPr sz="1700" i="1" spc="-15" dirty="0">
                <a:solidFill>
                  <a:srgbClr val="004B00"/>
                </a:solidFill>
                <a:latin typeface="Times New Roman"/>
                <a:cs typeface="Times New Roman"/>
              </a:rPr>
              <a:t>s</a:t>
            </a:r>
            <a:r>
              <a:rPr sz="1700" spc="70" dirty="0">
                <a:latin typeface="Gill Sans MT"/>
                <a:cs typeface="Gill Sans MT"/>
              </a:rPr>
              <a:t>))</a:t>
            </a:r>
            <a:endParaRPr sz="1700">
              <a:latin typeface="Gill Sans MT"/>
              <a:cs typeface="Gill Sans MT"/>
            </a:endParaRPr>
          </a:p>
          <a:p>
            <a:pPr marL="310515">
              <a:lnSpc>
                <a:spcPct val="100000"/>
              </a:lnSpc>
              <a:spcBef>
                <a:spcPts val="145"/>
              </a:spcBef>
            </a:pPr>
            <a:r>
              <a:rPr sz="1700" spc="55" dirty="0">
                <a:solidFill>
                  <a:srgbClr val="00007E"/>
                </a:solidFill>
                <a:latin typeface="Georgia"/>
                <a:cs typeface="Georgia"/>
              </a:rPr>
              <a:t>for</a:t>
            </a:r>
            <a:r>
              <a:rPr sz="1700" spc="225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65" dirty="0">
                <a:solidFill>
                  <a:srgbClr val="00007E"/>
                </a:solidFill>
                <a:latin typeface="Georgia"/>
                <a:cs typeface="Georgia"/>
              </a:rPr>
              <a:t>each</a:t>
            </a:r>
            <a:r>
              <a:rPr sz="1700" spc="11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spc="-45" dirty="0">
                <a:latin typeface="Gill Sans MT"/>
                <a:cs typeface="Gill Sans MT"/>
              </a:rPr>
              <a:t>sentence</a:t>
            </a:r>
            <a:r>
              <a:rPr sz="1700" spc="15" dirty="0">
                <a:latin typeface="Gill Sans MT"/>
                <a:cs typeface="Gill Sans MT"/>
              </a:rPr>
              <a:t> </a:t>
            </a:r>
            <a:r>
              <a:rPr sz="1700" i="1" spc="4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i="1" spc="10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55" dirty="0">
                <a:solidFill>
                  <a:srgbClr val="00007E"/>
                </a:solidFill>
                <a:latin typeface="Georgia"/>
                <a:cs typeface="Georgia"/>
              </a:rPr>
              <a:t>in</a:t>
            </a:r>
            <a:r>
              <a:rPr sz="1700" spc="114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i="1" spc="150" dirty="0">
                <a:solidFill>
                  <a:srgbClr val="004B00"/>
                </a:solidFill>
                <a:latin typeface="Times New Roman"/>
                <a:cs typeface="Times New Roman"/>
              </a:rPr>
              <a:t>KB</a:t>
            </a:r>
            <a:endParaRPr sz="1700">
              <a:latin typeface="Times New Roman"/>
              <a:cs typeface="Times New Roman"/>
            </a:endParaRPr>
          </a:p>
          <a:p>
            <a:pPr marL="1133475">
              <a:lnSpc>
                <a:spcPct val="100000"/>
              </a:lnSpc>
              <a:spcBef>
                <a:spcPts val="155"/>
              </a:spcBef>
              <a:tabLst>
                <a:tab pos="6019165" algn="l"/>
                <a:tab pos="6368415" algn="l"/>
              </a:tabLst>
            </a:pPr>
            <a:r>
              <a:rPr sz="1700" spc="-90" dirty="0">
                <a:latin typeface="Gill Sans MT"/>
                <a:cs typeface="Gill Sans MT"/>
              </a:rPr>
              <a:t>where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95" dirty="0">
                <a:latin typeface="Century"/>
                <a:cs typeface="Century"/>
              </a:rPr>
              <a:t>Standardize-Apart</a:t>
            </a:r>
            <a:r>
              <a:rPr sz="1700" spc="95" dirty="0">
                <a:latin typeface="Gill Sans MT"/>
                <a:cs typeface="Gill Sans MT"/>
              </a:rPr>
              <a:t>(</a:t>
            </a:r>
            <a:r>
              <a:rPr sz="1700" i="1" spc="95" dirty="0">
                <a:solidFill>
                  <a:srgbClr val="004B00"/>
                </a:solidFill>
                <a:latin typeface="Times New Roman"/>
                <a:cs typeface="Times New Roman"/>
              </a:rPr>
              <a:t>r</a:t>
            </a:r>
            <a:r>
              <a:rPr sz="1700" spc="95" dirty="0">
                <a:latin typeface="Gill Sans MT"/>
                <a:cs typeface="Gill Sans MT"/>
              </a:rPr>
              <a:t>)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spc="265" dirty="0">
                <a:latin typeface="Gill Sans MT"/>
                <a:cs typeface="Gill Sans MT"/>
              </a:rPr>
              <a:t>=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spc="40" dirty="0">
                <a:latin typeface="Arial"/>
                <a:cs typeface="Arial"/>
              </a:rPr>
              <a:t>(</a:t>
            </a:r>
            <a:r>
              <a:rPr sz="1700" spc="-185" dirty="0">
                <a:latin typeface="Arial"/>
                <a:cs typeface="Arial"/>
              </a:rPr>
              <a:t> </a:t>
            </a:r>
            <a:r>
              <a:rPr sz="1700" i="1" spc="55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800" spc="82" baseline="-11574" dirty="0">
                <a:latin typeface="Gill Sans MT"/>
                <a:cs typeface="Gill Sans MT"/>
              </a:rPr>
              <a:t>1 </a:t>
            </a:r>
            <a:r>
              <a:rPr sz="1800" spc="397" baseline="-11574" dirty="0">
                <a:latin typeface="Gill Sans MT"/>
                <a:cs typeface="Gill Sans MT"/>
              </a:rPr>
              <a:t> </a:t>
            </a:r>
            <a:r>
              <a:rPr sz="1700" spc="145" dirty="0">
                <a:latin typeface="Cambria"/>
                <a:cs typeface="Cambria"/>
              </a:rPr>
              <a:t>∧</a:t>
            </a:r>
            <a:r>
              <a:rPr sz="1700" spc="550" dirty="0">
                <a:latin typeface="Cambria"/>
                <a:cs typeface="Cambria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.</a:t>
            </a:r>
            <a:r>
              <a:rPr sz="1700" b="0" i="1" spc="-220" dirty="0">
                <a:latin typeface="Bookman Old Style"/>
                <a:cs typeface="Bookman Old Style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.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.</a:t>
            </a:r>
            <a:r>
              <a:rPr sz="1700" b="0" i="1" spc="425" dirty="0">
                <a:latin typeface="Bookman Old Style"/>
                <a:cs typeface="Bookman Old Style"/>
              </a:rPr>
              <a:t> </a:t>
            </a:r>
            <a:r>
              <a:rPr sz="1700" spc="145" dirty="0">
                <a:latin typeface="Cambria"/>
                <a:cs typeface="Cambria"/>
              </a:rPr>
              <a:t>∧</a:t>
            </a:r>
            <a:r>
              <a:rPr sz="1700" spc="560" dirty="0">
                <a:latin typeface="Cambria"/>
                <a:cs typeface="Cambria"/>
              </a:rPr>
              <a:t> </a:t>
            </a:r>
            <a:r>
              <a:rPr sz="1700" i="1" spc="50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800" i="1" spc="75" baseline="-11574" dirty="0">
                <a:latin typeface="Georgia"/>
                <a:cs typeface="Georgia"/>
              </a:rPr>
              <a:t>n	</a:t>
            </a:r>
            <a:r>
              <a:rPr sz="1700" spc="245" dirty="0">
                <a:latin typeface="Cambria"/>
                <a:cs typeface="Cambria"/>
              </a:rPr>
              <a:t>⇒	</a:t>
            </a:r>
            <a:r>
              <a:rPr sz="1700" b="0" i="1" spc="-55" dirty="0">
                <a:latin typeface="Bookman Old Style"/>
                <a:cs typeface="Bookman Old Style"/>
              </a:rPr>
              <a:t>q</a:t>
            </a:r>
            <a:r>
              <a:rPr sz="1700" spc="-55" dirty="0"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  <a:p>
            <a:pPr marL="1133475">
              <a:lnSpc>
                <a:spcPct val="100000"/>
              </a:lnSpc>
              <a:spcBef>
                <a:spcPts val="155"/>
              </a:spcBef>
            </a:pPr>
            <a:r>
              <a:rPr sz="1700" dirty="0">
                <a:latin typeface="Gill Sans MT"/>
                <a:cs typeface="Gill Sans MT"/>
              </a:rPr>
              <a:t>and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b="0" i="1" spc="-170" dirty="0">
                <a:latin typeface="Bookman Old Style"/>
                <a:cs typeface="Bookman Old Style"/>
              </a:rPr>
              <a:t>θ</a:t>
            </a:r>
            <a:r>
              <a:rPr sz="1800" spc="-7" baseline="27777" dirty="0">
                <a:latin typeface="Verdana"/>
                <a:cs typeface="Verdana"/>
              </a:rPr>
              <a:t>l</a:t>
            </a:r>
            <a:r>
              <a:rPr sz="1800" spc="-142" baseline="27777" dirty="0">
                <a:latin typeface="Verdana"/>
                <a:cs typeface="Verdana"/>
              </a:rPr>
              <a:t> </a:t>
            </a:r>
            <a:r>
              <a:rPr sz="1700" spc="295" dirty="0">
                <a:latin typeface="Cambria"/>
                <a:cs typeface="Cambria"/>
              </a:rPr>
              <a:t>←</a:t>
            </a:r>
            <a:r>
              <a:rPr sz="1700" spc="-85" dirty="0">
                <a:latin typeface="Cambria"/>
                <a:cs typeface="Cambria"/>
              </a:rPr>
              <a:t> </a:t>
            </a:r>
            <a:r>
              <a:rPr sz="1700" spc="100" dirty="0">
                <a:latin typeface="Century"/>
                <a:cs typeface="Century"/>
              </a:rPr>
              <a:t>Unif</a:t>
            </a:r>
            <a:r>
              <a:rPr sz="1700" spc="90" dirty="0">
                <a:latin typeface="Century"/>
                <a:cs typeface="Century"/>
              </a:rPr>
              <a:t>y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i="1" spc="-75" dirty="0">
                <a:solidFill>
                  <a:srgbClr val="004B00"/>
                </a:solidFill>
                <a:latin typeface="Times New Roman"/>
                <a:cs typeface="Times New Roman"/>
              </a:rPr>
              <a:t>q</a:t>
            </a:r>
            <a:r>
              <a:rPr sz="1700" spc="75" dirty="0">
                <a:latin typeface="Gill Sans MT"/>
                <a:cs typeface="Gill Sans MT"/>
              </a:rPr>
              <a:t>,</a:t>
            </a:r>
            <a:r>
              <a:rPr sz="1700" spc="-240" dirty="0">
                <a:latin typeface="Gill Sans MT"/>
                <a:cs typeface="Gill Sans MT"/>
              </a:rPr>
              <a:t> </a:t>
            </a:r>
            <a:r>
              <a:rPr sz="1700" i="1" spc="-80" dirty="0">
                <a:solidFill>
                  <a:srgbClr val="004B00"/>
                </a:solidFill>
                <a:latin typeface="Times New Roman"/>
                <a:cs typeface="Times New Roman"/>
              </a:rPr>
              <a:t>q</a:t>
            </a:r>
            <a:r>
              <a:rPr sz="1700" i="1" spc="-254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800" spc="52" baseline="27777" dirty="0">
                <a:latin typeface="Verdana"/>
                <a:cs typeface="Verdana"/>
              </a:rPr>
              <a:t>l</a:t>
            </a:r>
            <a:r>
              <a:rPr sz="1700" spc="80" dirty="0">
                <a:latin typeface="Gill Sans MT"/>
                <a:cs typeface="Gill Sans MT"/>
              </a:rPr>
              <a:t>)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45" dirty="0">
                <a:latin typeface="Gill Sans MT"/>
                <a:cs typeface="Gill Sans MT"/>
              </a:rPr>
              <a:t>succeeds</a:t>
            </a:r>
            <a:endParaRPr sz="1700">
              <a:latin typeface="Gill Sans MT"/>
              <a:cs typeface="Gill Sans MT"/>
            </a:endParaRPr>
          </a:p>
          <a:p>
            <a:pPr marL="721995">
              <a:lnSpc>
                <a:spcPct val="100000"/>
              </a:lnSpc>
              <a:spcBef>
                <a:spcPts val="145"/>
              </a:spcBef>
            </a:pPr>
            <a:r>
              <a:rPr sz="1700" i="1" spc="25" dirty="0">
                <a:solidFill>
                  <a:srgbClr val="004B00"/>
                </a:solidFill>
                <a:latin typeface="Times New Roman"/>
                <a:cs typeface="Times New Roman"/>
              </a:rPr>
              <a:t>ne</a:t>
            </a:r>
            <a:r>
              <a:rPr sz="1700" i="1" spc="150" dirty="0">
                <a:solidFill>
                  <a:srgbClr val="004B00"/>
                </a:solidFill>
                <a:latin typeface="Times New Roman"/>
                <a:cs typeface="Times New Roman"/>
              </a:rPr>
              <a:t>w</a:t>
            </a:r>
            <a:r>
              <a:rPr sz="1700" u="sng" spc="90" dirty="0">
                <a:solidFill>
                  <a:srgbClr val="004B00"/>
                </a:solidFill>
                <a:uFill>
                  <a:solidFill>
                    <a:srgbClr val="004A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i="1" spc="-30" dirty="0">
                <a:solidFill>
                  <a:srgbClr val="004B00"/>
                </a:solidFill>
                <a:latin typeface="Times New Roman"/>
                <a:cs typeface="Times New Roman"/>
              </a:rPr>
              <a:t>g</a:t>
            </a:r>
            <a:r>
              <a:rPr sz="1700" i="1" spc="-120" dirty="0">
                <a:solidFill>
                  <a:srgbClr val="004B00"/>
                </a:solidFill>
                <a:latin typeface="Times New Roman"/>
                <a:cs typeface="Times New Roman"/>
              </a:rPr>
              <a:t>o</a:t>
            </a:r>
            <a:r>
              <a:rPr sz="1700" i="1" spc="-5" dirty="0">
                <a:solidFill>
                  <a:srgbClr val="004B00"/>
                </a:solidFill>
                <a:latin typeface="Times New Roman"/>
                <a:cs typeface="Times New Roman"/>
              </a:rPr>
              <a:t>als</a:t>
            </a:r>
            <a:r>
              <a:rPr sz="1700" i="1" spc="-145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95" dirty="0">
                <a:latin typeface="Cambria"/>
                <a:cs typeface="Cambria"/>
              </a:rPr>
              <a:t>←</a:t>
            </a:r>
            <a:r>
              <a:rPr sz="1700" spc="-110" dirty="0">
                <a:latin typeface="Cambria"/>
                <a:cs typeface="Cambria"/>
              </a:rPr>
              <a:t> </a:t>
            </a:r>
            <a:r>
              <a:rPr sz="1700" spc="-45" dirty="0">
                <a:latin typeface="Arial"/>
                <a:cs typeface="Arial"/>
              </a:rPr>
              <a:t>[</a:t>
            </a:r>
            <a:r>
              <a:rPr sz="1700" spc="-185" dirty="0">
                <a:latin typeface="Arial"/>
                <a:cs typeface="Arial"/>
              </a:rPr>
              <a:t> </a:t>
            </a:r>
            <a:r>
              <a:rPr sz="1700" i="1" spc="114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800" spc="52" baseline="-11574" dirty="0">
                <a:latin typeface="Gill Sans MT"/>
                <a:cs typeface="Gill Sans MT"/>
              </a:rPr>
              <a:t>1</a:t>
            </a:r>
            <a:r>
              <a:rPr sz="1700" b="0" i="1" spc="-45" dirty="0">
                <a:latin typeface="Bookman Old Style"/>
                <a:cs typeface="Bookman Old Style"/>
              </a:rPr>
              <a:t>,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.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.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.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,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i="1" spc="114" dirty="0">
                <a:solidFill>
                  <a:srgbClr val="004B00"/>
                </a:solidFill>
                <a:latin typeface="Times New Roman"/>
                <a:cs typeface="Times New Roman"/>
              </a:rPr>
              <a:t>p</a:t>
            </a:r>
            <a:r>
              <a:rPr sz="1800" i="1" spc="67" baseline="-11574" dirty="0">
                <a:latin typeface="Georgia"/>
                <a:cs typeface="Georgia"/>
              </a:rPr>
              <a:t>n</a:t>
            </a:r>
            <a:r>
              <a:rPr sz="1700" spc="-60" dirty="0">
                <a:latin typeface="Cambria"/>
                <a:cs typeface="Cambria"/>
              </a:rPr>
              <a:t>|</a:t>
            </a:r>
            <a:r>
              <a:rPr sz="1700" spc="165" dirty="0">
                <a:latin typeface="Century"/>
                <a:cs typeface="Century"/>
              </a:rPr>
              <a:t>Res</a:t>
            </a:r>
            <a:r>
              <a:rPr sz="1700" spc="100" dirty="0">
                <a:latin typeface="Century"/>
                <a:cs typeface="Century"/>
              </a:rPr>
              <a:t>t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i="1" spc="-30" dirty="0">
                <a:solidFill>
                  <a:srgbClr val="004B00"/>
                </a:solidFill>
                <a:latin typeface="Times New Roman"/>
                <a:cs typeface="Times New Roman"/>
              </a:rPr>
              <a:t>g</a:t>
            </a:r>
            <a:r>
              <a:rPr sz="1700" i="1" spc="-120" dirty="0">
                <a:solidFill>
                  <a:srgbClr val="004B00"/>
                </a:solidFill>
                <a:latin typeface="Times New Roman"/>
                <a:cs typeface="Times New Roman"/>
              </a:rPr>
              <a:t>o</a:t>
            </a:r>
            <a:r>
              <a:rPr sz="1700" i="1" spc="-5" dirty="0">
                <a:solidFill>
                  <a:srgbClr val="004B00"/>
                </a:solidFill>
                <a:latin typeface="Times New Roman"/>
                <a:cs typeface="Times New Roman"/>
              </a:rPr>
              <a:t>al</a:t>
            </a:r>
            <a:r>
              <a:rPr sz="1700" i="1" spc="-15" dirty="0">
                <a:solidFill>
                  <a:srgbClr val="004B00"/>
                </a:solidFill>
                <a:latin typeface="Times New Roman"/>
                <a:cs typeface="Times New Roman"/>
              </a:rPr>
              <a:t>s</a:t>
            </a:r>
            <a:r>
              <a:rPr sz="1700" spc="70" dirty="0">
                <a:latin typeface="Gill Sans MT"/>
                <a:cs typeface="Gill Sans MT"/>
              </a:rPr>
              <a:t>)</a:t>
            </a:r>
            <a:r>
              <a:rPr sz="1700" spc="-45" dirty="0">
                <a:latin typeface="Arial"/>
                <a:cs typeface="Arial"/>
              </a:rPr>
              <a:t>]</a:t>
            </a:r>
            <a:endParaRPr sz="1700">
              <a:latin typeface="Arial"/>
              <a:cs typeface="Arial"/>
            </a:endParaRPr>
          </a:p>
          <a:p>
            <a:pPr marL="721995">
              <a:lnSpc>
                <a:spcPct val="100000"/>
              </a:lnSpc>
              <a:spcBef>
                <a:spcPts val="155"/>
              </a:spcBef>
            </a:pP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answers</a:t>
            </a:r>
            <a:r>
              <a:rPr sz="1700" i="1" spc="-160" dirty="0">
                <a:solidFill>
                  <a:srgbClr val="004B00"/>
                </a:solidFill>
                <a:latin typeface="Times New Roman"/>
                <a:cs typeface="Times New Roman"/>
              </a:rPr>
              <a:t> </a:t>
            </a:r>
            <a:r>
              <a:rPr sz="1700" spc="295" dirty="0">
                <a:latin typeface="Cambria"/>
                <a:cs typeface="Cambria"/>
              </a:rPr>
              <a:t>←</a:t>
            </a:r>
            <a:r>
              <a:rPr sz="1700" spc="-85" dirty="0">
                <a:latin typeface="Cambria"/>
                <a:cs typeface="Cambria"/>
              </a:rPr>
              <a:t> </a:t>
            </a:r>
            <a:r>
              <a:rPr sz="1700" spc="35" dirty="0">
                <a:latin typeface="Century"/>
                <a:cs typeface="Century"/>
              </a:rPr>
              <a:t>F</a:t>
            </a:r>
            <a:r>
              <a:rPr sz="1700" spc="85" dirty="0">
                <a:latin typeface="Century"/>
                <a:cs typeface="Century"/>
              </a:rPr>
              <a:t>OL-BC-As</a:t>
            </a:r>
            <a:r>
              <a:rPr sz="1700" spc="90" dirty="0">
                <a:latin typeface="Century"/>
                <a:cs typeface="Century"/>
              </a:rPr>
              <a:t>k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i="1" spc="150" dirty="0">
                <a:solidFill>
                  <a:srgbClr val="004B00"/>
                </a:solidFill>
                <a:latin typeface="Times New Roman"/>
                <a:cs typeface="Times New Roman"/>
              </a:rPr>
              <a:t>KB</a:t>
            </a:r>
            <a:r>
              <a:rPr sz="1700" spc="75" dirty="0">
                <a:latin typeface="Gill Sans MT"/>
                <a:cs typeface="Gill Sans MT"/>
              </a:rPr>
              <a:t>,</a:t>
            </a:r>
            <a:r>
              <a:rPr sz="1700" spc="-240" dirty="0">
                <a:latin typeface="Gill Sans MT"/>
                <a:cs typeface="Gill Sans MT"/>
              </a:rPr>
              <a:t> </a:t>
            </a:r>
            <a:r>
              <a:rPr sz="1700" i="1" spc="25" dirty="0">
                <a:solidFill>
                  <a:srgbClr val="004B00"/>
                </a:solidFill>
                <a:latin typeface="Times New Roman"/>
                <a:cs typeface="Times New Roman"/>
              </a:rPr>
              <a:t>ne</a:t>
            </a:r>
            <a:r>
              <a:rPr sz="1700" i="1" spc="165" dirty="0">
                <a:solidFill>
                  <a:srgbClr val="004B00"/>
                </a:solidFill>
                <a:latin typeface="Times New Roman"/>
                <a:cs typeface="Times New Roman"/>
              </a:rPr>
              <a:t>w</a:t>
            </a:r>
            <a:r>
              <a:rPr sz="1700" u="sng" spc="80" dirty="0">
                <a:solidFill>
                  <a:srgbClr val="004B00"/>
                </a:solidFill>
                <a:uFill>
                  <a:solidFill>
                    <a:srgbClr val="004A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i="1" spc="-30" dirty="0">
                <a:solidFill>
                  <a:srgbClr val="004B00"/>
                </a:solidFill>
                <a:latin typeface="Times New Roman"/>
                <a:cs typeface="Times New Roman"/>
              </a:rPr>
              <a:t>g</a:t>
            </a:r>
            <a:r>
              <a:rPr sz="1700" i="1" spc="-120" dirty="0">
                <a:solidFill>
                  <a:srgbClr val="004B00"/>
                </a:solidFill>
                <a:latin typeface="Times New Roman"/>
                <a:cs typeface="Times New Roman"/>
              </a:rPr>
              <a:t>o</a:t>
            </a:r>
            <a:r>
              <a:rPr sz="1700" i="1" spc="-5" dirty="0">
                <a:solidFill>
                  <a:srgbClr val="004B00"/>
                </a:solidFill>
                <a:latin typeface="Times New Roman"/>
                <a:cs typeface="Times New Roman"/>
              </a:rPr>
              <a:t>al</a:t>
            </a:r>
            <a:r>
              <a:rPr sz="1700" i="1" spc="-15" dirty="0">
                <a:solidFill>
                  <a:srgbClr val="004B00"/>
                </a:solidFill>
                <a:latin typeface="Times New Roman"/>
                <a:cs typeface="Times New Roman"/>
              </a:rPr>
              <a:t>s</a:t>
            </a:r>
            <a:r>
              <a:rPr sz="1700" spc="75" dirty="0">
                <a:latin typeface="Gill Sans MT"/>
                <a:cs typeface="Gill Sans MT"/>
              </a:rPr>
              <a:t>,</a:t>
            </a:r>
            <a:r>
              <a:rPr sz="1700" spc="-240" dirty="0">
                <a:latin typeface="Gill Sans MT"/>
                <a:cs typeface="Gill Sans MT"/>
              </a:rPr>
              <a:t> </a:t>
            </a:r>
            <a:r>
              <a:rPr sz="1700" spc="70" dirty="0">
                <a:latin typeface="Century"/>
                <a:cs typeface="Century"/>
              </a:rPr>
              <a:t>Compos</a:t>
            </a:r>
            <a:r>
              <a:rPr sz="1700" spc="20" dirty="0">
                <a:latin typeface="Century"/>
                <a:cs typeface="Century"/>
              </a:rPr>
              <a:t>e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b="0" i="1" spc="-140" dirty="0">
                <a:latin typeface="Bookman Old Style"/>
                <a:cs typeface="Bookman Old Style"/>
              </a:rPr>
              <a:t>θ</a:t>
            </a:r>
            <a:r>
              <a:rPr sz="1800" spc="89" baseline="27777" dirty="0">
                <a:latin typeface="Verdana"/>
                <a:cs typeface="Verdana"/>
              </a:rPr>
              <a:t>l</a:t>
            </a:r>
            <a:r>
              <a:rPr sz="1700" spc="75" dirty="0">
                <a:latin typeface="Gill Sans MT"/>
                <a:cs typeface="Gill Sans MT"/>
              </a:rPr>
              <a:t>,</a:t>
            </a:r>
            <a:r>
              <a:rPr sz="1700" spc="-240" dirty="0">
                <a:latin typeface="Gill Sans MT"/>
                <a:cs typeface="Gill Sans MT"/>
              </a:rPr>
              <a:t> </a:t>
            </a:r>
            <a:r>
              <a:rPr sz="1700" b="0" i="1" spc="-175" dirty="0">
                <a:latin typeface="Bookman Old Style"/>
                <a:cs typeface="Bookman Old Style"/>
              </a:rPr>
              <a:t>θ</a:t>
            </a:r>
            <a:r>
              <a:rPr sz="1700" spc="70" dirty="0">
                <a:latin typeface="Gill Sans MT"/>
                <a:cs typeface="Gill Sans MT"/>
              </a:rPr>
              <a:t>)</a:t>
            </a:r>
            <a:r>
              <a:rPr sz="1700" spc="80" dirty="0">
                <a:latin typeface="Gill Sans MT"/>
                <a:cs typeface="Gill Sans MT"/>
              </a:rPr>
              <a:t>) </a:t>
            </a:r>
            <a:r>
              <a:rPr sz="1700" spc="-10" dirty="0">
                <a:latin typeface="Cambria"/>
                <a:cs typeface="Cambria"/>
              </a:rPr>
              <a:t>∪</a:t>
            </a:r>
            <a:r>
              <a:rPr sz="1700" spc="155" dirty="0">
                <a:latin typeface="Cambria"/>
                <a:cs typeface="Cambria"/>
              </a:rPr>
              <a:t> 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answers</a:t>
            </a:r>
            <a:endParaRPr sz="1700">
              <a:latin typeface="Times New Roman"/>
              <a:cs typeface="Times New Roman"/>
            </a:endParaRPr>
          </a:p>
          <a:p>
            <a:pPr marL="310515">
              <a:lnSpc>
                <a:spcPct val="100000"/>
              </a:lnSpc>
              <a:spcBef>
                <a:spcPts val="155"/>
              </a:spcBef>
            </a:pPr>
            <a:r>
              <a:rPr sz="1700" spc="95" dirty="0">
                <a:solidFill>
                  <a:srgbClr val="00007E"/>
                </a:solidFill>
                <a:latin typeface="Georgia"/>
                <a:cs typeface="Georgia"/>
              </a:rPr>
              <a:t>return</a:t>
            </a:r>
            <a:r>
              <a:rPr sz="1700" spc="80" dirty="0">
                <a:solidFill>
                  <a:srgbClr val="00007E"/>
                </a:solidFill>
                <a:latin typeface="Georgia"/>
                <a:cs typeface="Georgia"/>
              </a:rPr>
              <a:t> </a:t>
            </a:r>
            <a:r>
              <a:rPr sz="1700" i="1" spc="30" dirty="0">
                <a:solidFill>
                  <a:srgbClr val="004B00"/>
                </a:solidFill>
                <a:latin typeface="Times New Roman"/>
                <a:cs typeface="Times New Roman"/>
              </a:rPr>
              <a:t>answers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30</a:t>
            </a:fld>
            <a:endParaRPr spc="2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C3ECA0-1550-4B81-BF8D-C746EA49EEC9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466084-7193-4C4E-9816-6A7FDB8CE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31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5" dirty="0"/>
              <a:t>Backward</a:t>
            </a:r>
            <a:r>
              <a:rPr spc="140" dirty="0"/>
              <a:t> </a:t>
            </a:r>
            <a:r>
              <a:rPr spc="-25" dirty="0"/>
              <a:t>chaining</a:t>
            </a:r>
            <a:r>
              <a:rPr spc="120" dirty="0"/>
              <a:t> </a:t>
            </a:r>
            <a:r>
              <a:rPr spc="2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2466" y="1771858"/>
            <a:ext cx="1334135" cy="29527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20"/>
              </a:spcBef>
            </a:pPr>
            <a:r>
              <a:rPr sz="1550" i="1" dirty="0">
                <a:latin typeface="Times New Roman"/>
                <a:cs typeface="Times New Roman"/>
              </a:rPr>
              <a:t>Criminal(West)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182F4-1010-4C4C-A283-4B642F89422A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94C584-A657-4EC1-9608-4C2779DC0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5" dirty="0"/>
              <a:t>Backward</a:t>
            </a:r>
            <a:r>
              <a:rPr spc="140" dirty="0"/>
              <a:t> </a:t>
            </a:r>
            <a:r>
              <a:rPr spc="-25" dirty="0"/>
              <a:t>chaining</a:t>
            </a:r>
            <a:r>
              <a:rPr spc="120" dirty="0"/>
              <a:t> </a:t>
            </a:r>
            <a:r>
              <a:rPr spc="2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4110164" y="2067013"/>
            <a:ext cx="0" cy="349250"/>
          </a:xfrm>
          <a:custGeom>
            <a:avLst/>
            <a:gdLst/>
            <a:ahLst/>
            <a:cxnLst/>
            <a:rect l="l" t="t" r="r" b="b"/>
            <a:pathLst>
              <a:path h="349250">
                <a:moveTo>
                  <a:pt x="0" y="349161"/>
                </a:moveTo>
                <a:lnTo>
                  <a:pt x="0" y="0"/>
                </a:lnTo>
              </a:path>
            </a:pathLst>
          </a:custGeom>
          <a:ln w="14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32466" y="1771858"/>
            <a:ext cx="1334135" cy="29527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20"/>
              </a:spcBef>
            </a:pPr>
            <a:r>
              <a:rPr sz="1550" i="1" dirty="0">
                <a:latin typeface="Times New Roman"/>
                <a:cs typeface="Times New Roman"/>
              </a:rPr>
              <a:t>Criminal(West)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79969" y="2405722"/>
            <a:ext cx="6310630" cy="1230630"/>
            <a:chOff x="1079969" y="2405722"/>
            <a:chExt cx="6310630" cy="1230630"/>
          </a:xfrm>
        </p:grpSpPr>
        <p:sp>
          <p:nvSpPr>
            <p:cNvPr id="6" name="object 6"/>
            <p:cNvSpPr/>
            <p:nvPr/>
          </p:nvSpPr>
          <p:spPr>
            <a:xfrm>
              <a:off x="1087272" y="2413025"/>
              <a:ext cx="6296025" cy="918210"/>
            </a:xfrm>
            <a:custGeom>
              <a:avLst/>
              <a:gdLst/>
              <a:ahLst/>
              <a:cxnLst/>
              <a:rect l="l" t="t" r="r" b="b"/>
              <a:pathLst>
                <a:path w="6296025" h="918210">
                  <a:moveTo>
                    <a:pt x="0" y="918108"/>
                  </a:moveTo>
                  <a:lnTo>
                    <a:pt x="3016656" y="0"/>
                  </a:lnTo>
                </a:path>
                <a:path w="6296025" h="918210">
                  <a:moveTo>
                    <a:pt x="3016656" y="0"/>
                  </a:moveTo>
                  <a:lnTo>
                    <a:pt x="6295618" y="918108"/>
                  </a:lnTo>
                </a:path>
                <a:path w="6296025" h="918210">
                  <a:moveTo>
                    <a:pt x="3016656" y="0"/>
                  </a:moveTo>
                  <a:lnTo>
                    <a:pt x="1690497" y="918108"/>
                  </a:lnTo>
                </a:path>
                <a:path w="6296025" h="918210">
                  <a:moveTo>
                    <a:pt x="3016656" y="0"/>
                  </a:moveTo>
                  <a:lnTo>
                    <a:pt x="3614153" y="918108"/>
                  </a:lnTo>
                </a:path>
                <a:path w="6296025" h="918210">
                  <a:moveTo>
                    <a:pt x="2422779" y="182181"/>
                  </a:moveTo>
                  <a:lnTo>
                    <a:pt x="2424354" y="182599"/>
                  </a:lnTo>
                  <a:lnTo>
                    <a:pt x="2435379" y="185521"/>
                  </a:lnTo>
                  <a:lnTo>
                    <a:pt x="2465303" y="193454"/>
                  </a:lnTo>
                  <a:lnTo>
                    <a:pt x="2523578" y="208902"/>
                  </a:lnTo>
                  <a:lnTo>
                    <a:pt x="2595372" y="227493"/>
                  </a:lnTo>
                  <a:lnTo>
                    <a:pt x="2638874" y="237982"/>
                  </a:lnTo>
                  <a:lnTo>
                    <a:pt x="2686665" y="248619"/>
                  </a:lnTo>
                  <a:lnTo>
                    <a:pt x="2738156" y="258921"/>
                  </a:lnTo>
                  <a:lnTo>
                    <a:pt x="2792762" y="268403"/>
                  </a:lnTo>
                  <a:lnTo>
                    <a:pt x="2849896" y="276580"/>
                  </a:lnTo>
                  <a:lnTo>
                    <a:pt x="2908972" y="282969"/>
                  </a:lnTo>
                  <a:lnTo>
                    <a:pt x="2969402" y="287084"/>
                  </a:lnTo>
                  <a:lnTo>
                    <a:pt x="3030601" y="288442"/>
                  </a:lnTo>
                  <a:lnTo>
                    <a:pt x="3091975" y="286719"/>
                  </a:lnTo>
                  <a:lnTo>
                    <a:pt x="3152891" y="282242"/>
                  </a:lnTo>
                  <a:lnTo>
                    <a:pt x="3212706" y="275500"/>
                  </a:lnTo>
                  <a:lnTo>
                    <a:pt x="3270780" y="266980"/>
                  </a:lnTo>
                  <a:lnTo>
                    <a:pt x="3326471" y="257170"/>
                  </a:lnTo>
                  <a:lnTo>
                    <a:pt x="3379138" y="246559"/>
                  </a:lnTo>
                  <a:lnTo>
                    <a:pt x="3428140" y="235635"/>
                  </a:lnTo>
                  <a:lnTo>
                    <a:pt x="3472835" y="224886"/>
                  </a:lnTo>
                  <a:lnTo>
                    <a:pt x="3512583" y="214800"/>
                  </a:lnTo>
                  <a:lnTo>
                    <a:pt x="3606764" y="190066"/>
                  </a:lnTo>
                  <a:lnTo>
                    <a:pt x="3648942" y="178963"/>
                  </a:lnTo>
                  <a:lnTo>
                    <a:pt x="3650564" y="178536"/>
                  </a:lnTo>
                </a:path>
              </a:pathLst>
            </a:custGeom>
            <a:ln w="140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21181" y="3326567"/>
              <a:ext cx="1153160" cy="309880"/>
            </a:xfrm>
            <a:custGeom>
              <a:avLst/>
              <a:gdLst/>
              <a:ahLst/>
              <a:cxnLst/>
              <a:rect l="l" t="t" r="r" b="b"/>
              <a:pathLst>
                <a:path w="1153160" h="309879">
                  <a:moveTo>
                    <a:pt x="0" y="0"/>
                  </a:moveTo>
                  <a:lnTo>
                    <a:pt x="0" y="309251"/>
                  </a:lnTo>
                  <a:lnTo>
                    <a:pt x="1152662" y="309251"/>
                  </a:lnTo>
                  <a:lnTo>
                    <a:pt x="11526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21181" y="3326568"/>
            <a:ext cx="1153160" cy="309880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20"/>
              </a:spcBef>
            </a:pPr>
            <a:r>
              <a:rPr sz="1550" i="1" dirty="0">
                <a:latin typeface="Times New Roman"/>
                <a:cs typeface="Times New Roman"/>
              </a:rPr>
              <a:t>Weapon(y)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5452" y="3326568"/>
            <a:ext cx="1447800" cy="309880"/>
          </a:xfrm>
          <a:custGeom>
            <a:avLst/>
            <a:gdLst/>
            <a:ahLst/>
            <a:cxnLst/>
            <a:rect l="l" t="t" r="r" b="b"/>
            <a:pathLst>
              <a:path w="1447800" h="309879">
                <a:moveTo>
                  <a:pt x="0" y="0"/>
                </a:moveTo>
                <a:lnTo>
                  <a:pt x="0" y="309251"/>
                </a:lnTo>
                <a:lnTo>
                  <a:pt x="1447292" y="309251"/>
                </a:lnTo>
                <a:lnTo>
                  <a:pt x="14472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5452" y="3326568"/>
            <a:ext cx="1447800" cy="309880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80"/>
              </a:spcBef>
            </a:pPr>
            <a:r>
              <a:rPr sz="1550" i="1" dirty="0">
                <a:latin typeface="Times New Roman"/>
                <a:cs typeface="Times New Roman"/>
              </a:rPr>
              <a:t>American(x)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27545" y="3326568"/>
            <a:ext cx="1279525" cy="309880"/>
          </a:xfrm>
          <a:custGeom>
            <a:avLst/>
            <a:gdLst/>
            <a:ahLst/>
            <a:cxnLst/>
            <a:rect l="l" t="t" r="r" b="b"/>
            <a:pathLst>
              <a:path w="1279525" h="309879">
                <a:moveTo>
                  <a:pt x="0" y="0"/>
                </a:moveTo>
                <a:lnTo>
                  <a:pt x="0" y="309251"/>
                </a:lnTo>
                <a:lnTo>
                  <a:pt x="1279169" y="309251"/>
                </a:lnTo>
                <a:lnTo>
                  <a:pt x="12791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13873" y="3331898"/>
            <a:ext cx="1591945" cy="29908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35"/>
              </a:spcBef>
            </a:pPr>
            <a:r>
              <a:rPr sz="1550" i="1" dirty="0">
                <a:latin typeface="Times New Roman"/>
                <a:cs typeface="Times New Roman"/>
              </a:rPr>
              <a:t>Sells(x,y,z)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32</a:t>
            </a:fld>
            <a:endParaRPr spc="20" dirty="0"/>
          </a:p>
        </p:txBody>
      </p:sp>
      <p:sp>
        <p:nvSpPr>
          <p:cNvPr id="13" name="object 13"/>
          <p:cNvSpPr txBox="1"/>
          <p:nvPr/>
        </p:nvSpPr>
        <p:spPr>
          <a:xfrm>
            <a:off x="6727545" y="3326568"/>
            <a:ext cx="1279525" cy="309880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80"/>
              </a:spcBef>
            </a:pPr>
            <a:r>
              <a:rPr sz="1550" i="1" dirty="0">
                <a:latin typeface="Times New Roman"/>
                <a:cs typeface="Times New Roman"/>
              </a:rPr>
              <a:t>Hostile(z)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07532" y="1752814"/>
            <a:ext cx="707390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i="1" dirty="0">
                <a:latin typeface="Times New Roman"/>
                <a:cs typeface="Times New Roman"/>
              </a:rPr>
              <a:t>{x/West}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440DB7-4C5B-4301-A9FE-C9590587E172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7A0917D-CEE4-469A-8E18-238A5D83F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5" dirty="0"/>
              <a:t>Backward</a:t>
            </a:r>
            <a:r>
              <a:rPr spc="140" dirty="0"/>
              <a:t> </a:t>
            </a:r>
            <a:r>
              <a:rPr spc="-25" dirty="0"/>
              <a:t>chaining</a:t>
            </a:r>
            <a:r>
              <a:rPr spc="120" dirty="0"/>
              <a:t> </a:t>
            </a:r>
            <a:r>
              <a:rPr spc="2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4110164" y="2067013"/>
            <a:ext cx="0" cy="349250"/>
          </a:xfrm>
          <a:custGeom>
            <a:avLst/>
            <a:gdLst/>
            <a:ahLst/>
            <a:cxnLst/>
            <a:rect l="l" t="t" r="r" b="b"/>
            <a:pathLst>
              <a:path h="349250">
                <a:moveTo>
                  <a:pt x="0" y="349161"/>
                </a:moveTo>
                <a:lnTo>
                  <a:pt x="0" y="0"/>
                </a:lnTo>
              </a:path>
            </a:pathLst>
          </a:custGeom>
          <a:ln w="14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32466" y="1771858"/>
            <a:ext cx="1334135" cy="29527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20"/>
              </a:spcBef>
            </a:pPr>
            <a:r>
              <a:rPr sz="1550" i="1" dirty="0">
                <a:latin typeface="Times New Roman"/>
                <a:cs typeface="Times New Roman"/>
              </a:rPr>
              <a:t>Criminal(West)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79969" y="2405722"/>
            <a:ext cx="6310630" cy="1230630"/>
            <a:chOff x="1079969" y="2405722"/>
            <a:chExt cx="6310630" cy="1230630"/>
          </a:xfrm>
        </p:grpSpPr>
        <p:sp>
          <p:nvSpPr>
            <p:cNvPr id="6" name="object 6"/>
            <p:cNvSpPr/>
            <p:nvPr/>
          </p:nvSpPr>
          <p:spPr>
            <a:xfrm>
              <a:off x="1087272" y="2413025"/>
              <a:ext cx="6296025" cy="918210"/>
            </a:xfrm>
            <a:custGeom>
              <a:avLst/>
              <a:gdLst/>
              <a:ahLst/>
              <a:cxnLst/>
              <a:rect l="l" t="t" r="r" b="b"/>
              <a:pathLst>
                <a:path w="6296025" h="918210">
                  <a:moveTo>
                    <a:pt x="0" y="918108"/>
                  </a:moveTo>
                  <a:lnTo>
                    <a:pt x="3016656" y="0"/>
                  </a:lnTo>
                </a:path>
                <a:path w="6296025" h="918210">
                  <a:moveTo>
                    <a:pt x="3016656" y="0"/>
                  </a:moveTo>
                  <a:lnTo>
                    <a:pt x="6295618" y="918108"/>
                  </a:lnTo>
                </a:path>
                <a:path w="6296025" h="918210">
                  <a:moveTo>
                    <a:pt x="3016656" y="0"/>
                  </a:moveTo>
                  <a:lnTo>
                    <a:pt x="1690497" y="918108"/>
                  </a:lnTo>
                </a:path>
                <a:path w="6296025" h="918210">
                  <a:moveTo>
                    <a:pt x="3016656" y="0"/>
                  </a:moveTo>
                  <a:lnTo>
                    <a:pt x="3614153" y="918108"/>
                  </a:lnTo>
                </a:path>
                <a:path w="6296025" h="918210">
                  <a:moveTo>
                    <a:pt x="2422779" y="182181"/>
                  </a:moveTo>
                  <a:lnTo>
                    <a:pt x="2424354" y="182599"/>
                  </a:lnTo>
                  <a:lnTo>
                    <a:pt x="2435379" y="185521"/>
                  </a:lnTo>
                  <a:lnTo>
                    <a:pt x="2465303" y="193454"/>
                  </a:lnTo>
                  <a:lnTo>
                    <a:pt x="2523578" y="208902"/>
                  </a:lnTo>
                  <a:lnTo>
                    <a:pt x="2595372" y="227493"/>
                  </a:lnTo>
                  <a:lnTo>
                    <a:pt x="2638874" y="237982"/>
                  </a:lnTo>
                  <a:lnTo>
                    <a:pt x="2686665" y="248619"/>
                  </a:lnTo>
                  <a:lnTo>
                    <a:pt x="2738156" y="258921"/>
                  </a:lnTo>
                  <a:lnTo>
                    <a:pt x="2792762" y="268403"/>
                  </a:lnTo>
                  <a:lnTo>
                    <a:pt x="2849896" y="276580"/>
                  </a:lnTo>
                  <a:lnTo>
                    <a:pt x="2908972" y="282969"/>
                  </a:lnTo>
                  <a:lnTo>
                    <a:pt x="2969402" y="287084"/>
                  </a:lnTo>
                  <a:lnTo>
                    <a:pt x="3030601" y="288442"/>
                  </a:lnTo>
                  <a:lnTo>
                    <a:pt x="3091975" y="286719"/>
                  </a:lnTo>
                  <a:lnTo>
                    <a:pt x="3152891" y="282242"/>
                  </a:lnTo>
                  <a:lnTo>
                    <a:pt x="3212706" y="275500"/>
                  </a:lnTo>
                  <a:lnTo>
                    <a:pt x="3270780" y="266980"/>
                  </a:lnTo>
                  <a:lnTo>
                    <a:pt x="3326471" y="257170"/>
                  </a:lnTo>
                  <a:lnTo>
                    <a:pt x="3379138" y="246559"/>
                  </a:lnTo>
                  <a:lnTo>
                    <a:pt x="3428140" y="235635"/>
                  </a:lnTo>
                  <a:lnTo>
                    <a:pt x="3472835" y="224886"/>
                  </a:lnTo>
                  <a:lnTo>
                    <a:pt x="3512583" y="214800"/>
                  </a:lnTo>
                  <a:lnTo>
                    <a:pt x="3606764" y="190066"/>
                  </a:lnTo>
                  <a:lnTo>
                    <a:pt x="3648942" y="178963"/>
                  </a:lnTo>
                  <a:lnTo>
                    <a:pt x="3650564" y="178536"/>
                  </a:lnTo>
                </a:path>
              </a:pathLst>
            </a:custGeom>
            <a:ln w="140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21181" y="3326567"/>
              <a:ext cx="1153160" cy="309880"/>
            </a:xfrm>
            <a:custGeom>
              <a:avLst/>
              <a:gdLst/>
              <a:ahLst/>
              <a:cxnLst/>
              <a:rect l="l" t="t" r="r" b="b"/>
              <a:pathLst>
                <a:path w="1153160" h="309879">
                  <a:moveTo>
                    <a:pt x="0" y="0"/>
                  </a:moveTo>
                  <a:lnTo>
                    <a:pt x="0" y="309251"/>
                  </a:lnTo>
                  <a:lnTo>
                    <a:pt x="1152662" y="309251"/>
                  </a:lnTo>
                  <a:lnTo>
                    <a:pt x="11526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21181" y="3326568"/>
            <a:ext cx="1153160" cy="309880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20"/>
              </a:spcBef>
            </a:pPr>
            <a:r>
              <a:rPr sz="1550" i="1" dirty="0">
                <a:latin typeface="Times New Roman"/>
                <a:cs typeface="Times New Roman"/>
              </a:rPr>
              <a:t>Weapon(y)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5452" y="3326574"/>
            <a:ext cx="7561580" cy="309245"/>
          </a:xfrm>
          <a:custGeom>
            <a:avLst/>
            <a:gdLst/>
            <a:ahLst/>
            <a:cxnLst/>
            <a:rect l="l" t="t" r="r" b="b"/>
            <a:pathLst>
              <a:path w="7561580" h="309245">
                <a:moveTo>
                  <a:pt x="1447292" y="0"/>
                </a:moveTo>
                <a:lnTo>
                  <a:pt x="0" y="0"/>
                </a:lnTo>
                <a:lnTo>
                  <a:pt x="0" y="309245"/>
                </a:lnTo>
                <a:lnTo>
                  <a:pt x="1447292" y="309245"/>
                </a:lnTo>
                <a:lnTo>
                  <a:pt x="1447292" y="0"/>
                </a:lnTo>
                <a:close/>
              </a:path>
              <a:path w="7561580" h="309245">
                <a:moveTo>
                  <a:pt x="7561262" y="0"/>
                </a:moveTo>
                <a:lnTo>
                  <a:pt x="6282093" y="0"/>
                </a:lnTo>
                <a:lnTo>
                  <a:pt x="6282093" y="309245"/>
                </a:lnTo>
                <a:lnTo>
                  <a:pt x="7561262" y="309245"/>
                </a:lnTo>
                <a:lnTo>
                  <a:pt x="75612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13873" y="3331898"/>
            <a:ext cx="1591945" cy="29908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35"/>
              </a:spcBef>
            </a:pPr>
            <a:r>
              <a:rPr sz="1550" i="1" dirty="0">
                <a:latin typeface="Times New Roman"/>
                <a:cs typeface="Times New Roman"/>
              </a:rPr>
              <a:t>Sells(x,y,z)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33</a:t>
            </a:fld>
            <a:endParaRPr spc="20" dirty="0"/>
          </a:p>
        </p:txBody>
      </p:sp>
      <p:sp>
        <p:nvSpPr>
          <p:cNvPr id="11" name="object 11"/>
          <p:cNvSpPr txBox="1"/>
          <p:nvPr/>
        </p:nvSpPr>
        <p:spPr>
          <a:xfrm>
            <a:off x="6727545" y="3326568"/>
            <a:ext cx="1279525" cy="309880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80"/>
              </a:spcBef>
            </a:pPr>
            <a:r>
              <a:rPr sz="1550" i="1" dirty="0">
                <a:latin typeface="Times New Roman"/>
                <a:cs typeface="Times New Roman"/>
              </a:rPr>
              <a:t>Hostile(z)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07549" y="1752814"/>
            <a:ext cx="707390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i="1" dirty="0">
                <a:latin typeface="Times New Roman"/>
                <a:cs typeface="Times New Roman"/>
              </a:rPr>
              <a:t>{x/West}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7882" y="3617075"/>
            <a:ext cx="26352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145" dirty="0">
                <a:latin typeface="Times New Roman"/>
                <a:cs typeface="Times New Roman"/>
              </a:rPr>
              <a:t>{</a:t>
            </a:r>
            <a:r>
              <a:rPr sz="1850" spc="-80" dirty="0">
                <a:latin typeface="Times New Roman"/>
                <a:cs typeface="Times New Roman"/>
              </a:rPr>
              <a:t> </a:t>
            </a:r>
            <a:r>
              <a:rPr sz="1850" spc="-145" dirty="0">
                <a:latin typeface="Times New Roman"/>
                <a:cs typeface="Times New Roman"/>
              </a:rPr>
              <a:t>}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5452" y="3326568"/>
            <a:ext cx="1447800" cy="309880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80"/>
              </a:spcBef>
            </a:pPr>
            <a:r>
              <a:rPr sz="1550" i="1" dirty="0">
                <a:latin typeface="Times New Roman"/>
                <a:cs typeface="Times New Roman"/>
              </a:rPr>
              <a:t>American(West)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0B3D9D-0357-427A-8B09-0AC42FEA572D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39C3C5C-64E8-48EE-A898-8356EA24A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5" dirty="0"/>
              <a:t>Backward</a:t>
            </a:r>
            <a:r>
              <a:rPr spc="140" dirty="0"/>
              <a:t> </a:t>
            </a:r>
            <a:r>
              <a:rPr spc="-25" dirty="0"/>
              <a:t>chaining</a:t>
            </a:r>
            <a:r>
              <a:rPr spc="120" dirty="0"/>
              <a:t> </a:t>
            </a:r>
            <a:r>
              <a:rPr spc="2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4110164" y="2067013"/>
            <a:ext cx="0" cy="349250"/>
          </a:xfrm>
          <a:custGeom>
            <a:avLst/>
            <a:gdLst/>
            <a:ahLst/>
            <a:cxnLst/>
            <a:rect l="l" t="t" r="r" b="b"/>
            <a:pathLst>
              <a:path h="349250">
                <a:moveTo>
                  <a:pt x="0" y="349161"/>
                </a:moveTo>
                <a:lnTo>
                  <a:pt x="0" y="0"/>
                </a:lnTo>
              </a:path>
            </a:pathLst>
          </a:custGeom>
          <a:ln w="14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76745" y="3358115"/>
            <a:ext cx="112649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89"/>
              </a:lnSpc>
            </a:pPr>
            <a:r>
              <a:rPr sz="1550" i="1" dirty="0">
                <a:latin typeface="Times New Roman"/>
                <a:cs typeface="Times New Roman"/>
              </a:rPr>
              <a:t>Hostile(Nono)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2466" y="1771858"/>
            <a:ext cx="1334135" cy="29527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20"/>
              </a:spcBef>
            </a:pPr>
            <a:r>
              <a:rPr sz="1550" i="1" dirty="0">
                <a:latin typeface="Times New Roman"/>
                <a:cs typeface="Times New Roman"/>
              </a:rPr>
              <a:t>Criminal(West)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87272" y="2413025"/>
            <a:ext cx="6296025" cy="918210"/>
          </a:xfrm>
          <a:custGeom>
            <a:avLst/>
            <a:gdLst/>
            <a:ahLst/>
            <a:cxnLst/>
            <a:rect l="l" t="t" r="r" b="b"/>
            <a:pathLst>
              <a:path w="6296025" h="918210">
                <a:moveTo>
                  <a:pt x="0" y="918108"/>
                </a:moveTo>
                <a:lnTo>
                  <a:pt x="3016656" y="0"/>
                </a:lnTo>
              </a:path>
              <a:path w="6296025" h="918210">
                <a:moveTo>
                  <a:pt x="3016656" y="0"/>
                </a:moveTo>
                <a:lnTo>
                  <a:pt x="6295618" y="918108"/>
                </a:lnTo>
              </a:path>
              <a:path w="6296025" h="918210">
                <a:moveTo>
                  <a:pt x="3016656" y="0"/>
                </a:moveTo>
                <a:lnTo>
                  <a:pt x="1690497" y="918108"/>
                </a:lnTo>
              </a:path>
              <a:path w="6296025" h="918210">
                <a:moveTo>
                  <a:pt x="3016656" y="0"/>
                </a:moveTo>
                <a:lnTo>
                  <a:pt x="3614153" y="918108"/>
                </a:lnTo>
              </a:path>
              <a:path w="6296025" h="918210">
                <a:moveTo>
                  <a:pt x="2422779" y="182181"/>
                </a:moveTo>
                <a:lnTo>
                  <a:pt x="2424354" y="182599"/>
                </a:lnTo>
                <a:lnTo>
                  <a:pt x="2435379" y="185521"/>
                </a:lnTo>
                <a:lnTo>
                  <a:pt x="2465303" y="193454"/>
                </a:lnTo>
                <a:lnTo>
                  <a:pt x="2523578" y="208902"/>
                </a:lnTo>
                <a:lnTo>
                  <a:pt x="2595372" y="227493"/>
                </a:lnTo>
                <a:lnTo>
                  <a:pt x="2638874" y="237982"/>
                </a:lnTo>
                <a:lnTo>
                  <a:pt x="2686665" y="248619"/>
                </a:lnTo>
                <a:lnTo>
                  <a:pt x="2738156" y="258921"/>
                </a:lnTo>
                <a:lnTo>
                  <a:pt x="2792762" y="268403"/>
                </a:lnTo>
                <a:lnTo>
                  <a:pt x="2849896" y="276580"/>
                </a:lnTo>
                <a:lnTo>
                  <a:pt x="2908972" y="282969"/>
                </a:lnTo>
                <a:lnTo>
                  <a:pt x="2969402" y="287084"/>
                </a:lnTo>
                <a:lnTo>
                  <a:pt x="3030601" y="288442"/>
                </a:lnTo>
                <a:lnTo>
                  <a:pt x="3091975" y="286719"/>
                </a:lnTo>
                <a:lnTo>
                  <a:pt x="3152891" y="282242"/>
                </a:lnTo>
                <a:lnTo>
                  <a:pt x="3212706" y="275500"/>
                </a:lnTo>
                <a:lnTo>
                  <a:pt x="3270780" y="266980"/>
                </a:lnTo>
                <a:lnTo>
                  <a:pt x="3326471" y="257170"/>
                </a:lnTo>
                <a:lnTo>
                  <a:pt x="3379138" y="246559"/>
                </a:lnTo>
                <a:lnTo>
                  <a:pt x="3428140" y="235635"/>
                </a:lnTo>
                <a:lnTo>
                  <a:pt x="3472835" y="224886"/>
                </a:lnTo>
                <a:lnTo>
                  <a:pt x="3512583" y="214800"/>
                </a:lnTo>
                <a:lnTo>
                  <a:pt x="3606764" y="190066"/>
                </a:lnTo>
                <a:lnTo>
                  <a:pt x="3648942" y="178963"/>
                </a:lnTo>
                <a:lnTo>
                  <a:pt x="3650564" y="178536"/>
                </a:lnTo>
              </a:path>
            </a:pathLst>
          </a:custGeom>
          <a:ln w="14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21181" y="3326568"/>
            <a:ext cx="1153160" cy="309880"/>
          </a:xfrm>
          <a:custGeom>
            <a:avLst/>
            <a:gdLst/>
            <a:ahLst/>
            <a:cxnLst/>
            <a:rect l="l" t="t" r="r" b="b"/>
            <a:pathLst>
              <a:path w="1153160" h="309879">
                <a:moveTo>
                  <a:pt x="0" y="0"/>
                </a:moveTo>
                <a:lnTo>
                  <a:pt x="0" y="309251"/>
                </a:lnTo>
                <a:lnTo>
                  <a:pt x="1152662" y="309251"/>
                </a:lnTo>
                <a:lnTo>
                  <a:pt x="115266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214153" y="3319539"/>
          <a:ext cx="1151890" cy="1707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245">
                <a:tc gridSpan="3"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50" i="1" dirty="0">
                          <a:latin typeface="Times New Roman"/>
                          <a:cs typeface="Times New Roman"/>
                        </a:rPr>
                        <a:t>Weapon(y)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40">
                <a:tc gridSpan="2">
                  <a:txBody>
                    <a:bodyPr/>
                    <a:lstStyle/>
                    <a:p>
                      <a:pPr marL="133350">
                        <a:lnSpc>
                          <a:spcPts val="1830"/>
                        </a:lnSpc>
                      </a:pPr>
                      <a:r>
                        <a:rPr sz="1550" i="1" dirty="0">
                          <a:latin typeface="Times New Roman"/>
                          <a:cs typeface="Times New Roman"/>
                        </a:rPr>
                        <a:t>Missile(y)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013936" y="3358128"/>
            <a:ext cx="1322705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89"/>
              </a:lnSpc>
            </a:pPr>
            <a:r>
              <a:rPr sz="1550" i="1" dirty="0">
                <a:latin typeface="Times New Roman"/>
                <a:cs typeface="Times New Roman"/>
              </a:rPr>
              <a:t>Sells(West,M1,z)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5452" y="3326568"/>
            <a:ext cx="1447800" cy="309880"/>
          </a:xfrm>
          <a:custGeom>
            <a:avLst/>
            <a:gdLst/>
            <a:ahLst/>
            <a:cxnLst/>
            <a:rect l="l" t="t" r="r" b="b"/>
            <a:pathLst>
              <a:path w="1447800" h="309879">
                <a:moveTo>
                  <a:pt x="0" y="0"/>
                </a:moveTo>
                <a:lnTo>
                  <a:pt x="0" y="309251"/>
                </a:lnTo>
                <a:lnTo>
                  <a:pt x="1447292" y="309251"/>
                </a:lnTo>
                <a:lnTo>
                  <a:pt x="14472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5452" y="3326568"/>
            <a:ext cx="1447800" cy="309880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80"/>
              </a:spcBef>
            </a:pPr>
            <a:r>
              <a:rPr sz="1550" i="1" dirty="0">
                <a:latin typeface="Times New Roman"/>
                <a:cs typeface="Times New Roman"/>
              </a:rPr>
              <a:t>American(West)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7882" y="3617075"/>
            <a:ext cx="26352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145" dirty="0">
                <a:latin typeface="Times New Roman"/>
                <a:cs typeface="Times New Roman"/>
              </a:rPr>
              <a:t>{</a:t>
            </a:r>
            <a:r>
              <a:rPr sz="1850" spc="-80" dirty="0">
                <a:latin typeface="Times New Roman"/>
                <a:cs typeface="Times New Roman"/>
              </a:rPr>
              <a:t> </a:t>
            </a:r>
            <a:r>
              <a:rPr sz="1850" spc="-145" dirty="0">
                <a:latin typeface="Times New Roman"/>
                <a:cs typeface="Times New Roman"/>
              </a:rPr>
              <a:t>}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13873" y="3331898"/>
            <a:ext cx="1591945" cy="299085"/>
          </a:xfrm>
          <a:custGeom>
            <a:avLst/>
            <a:gdLst/>
            <a:ahLst/>
            <a:cxnLst/>
            <a:rect l="l" t="t" r="r" b="b"/>
            <a:pathLst>
              <a:path w="1591945" h="299085">
                <a:moveTo>
                  <a:pt x="0" y="0"/>
                </a:moveTo>
                <a:lnTo>
                  <a:pt x="0" y="298587"/>
                </a:lnTo>
                <a:lnTo>
                  <a:pt x="1591741" y="298587"/>
                </a:lnTo>
                <a:lnTo>
                  <a:pt x="159174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13873" y="3331898"/>
            <a:ext cx="1591945" cy="29908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35"/>
              </a:spcBef>
            </a:pPr>
            <a:r>
              <a:rPr sz="1550" i="1" dirty="0">
                <a:latin typeface="Times New Roman"/>
                <a:cs typeface="Times New Roman"/>
              </a:rPr>
              <a:t>Sells(x,y,z)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27545" y="3326568"/>
            <a:ext cx="1279525" cy="309880"/>
          </a:xfrm>
          <a:custGeom>
            <a:avLst/>
            <a:gdLst/>
            <a:ahLst/>
            <a:cxnLst/>
            <a:rect l="l" t="t" r="r" b="b"/>
            <a:pathLst>
              <a:path w="1279525" h="309879">
                <a:moveTo>
                  <a:pt x="0" y="0"/>
                </a:moveTo>
                <a:lnTo>
                  <a:pt x="0" y="309251"/>
                </a:lnTo>
                <a:lnTo>
                  <a:pt x="1279169" y="309251"/>
                </a:lnTo>
                <a:lnTo>
                  <a:pt x="12791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727545" y="3326568"/>
            <a:ext cx="1279525" cy="309880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80"/>
              </a:spcBef>
            </a:pPr>
            <a:r>
              <a:rPr sz="1550" i="1" dirty="0">
                <a:latin typeface="Times New Roman"/>
                <a:cs typeface="Times New Roman"/>
              </a:rPr>
              <a:t>Hostile(z)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34</a:t>
            </a:fld>
            <a:endParaRPr spc="20" dirty="0"/>
          </a:p>
        </p:txBody>
      </p:sp>
      <p:sp>
        <p:nvSpPr>
          <p:cNvPr id="17" name="object 17"/>
          <p:cNvSpPr txBox="1"/>
          <p:nvPr/>
        </p:nvSpPr>
        <p:spPr>
          <a:xfrm>
            <a:off x="6007549" y="1752814"/>
            <a:ext cx="707390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i="1" dirty="0">
                <a:latin typeface="Times New Roman"/>
                <a:cs typeface="Times New Roman"/>
              </a:rPr>
              <a:t>{x/West}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377073-9A37-4EFE-86F8-1A562DB005B2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69AA9C-261E-4C8F-8716-CD0412274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5" dirty="0"/>
              <a:t>Backward</a:t>
            </a:r>
            <a:r>
              <a:rPr spc="140" dirty="0"/>
              <a:t> </a:t>
            </a:r>
            <a:r>
              <a:rPr spc="-25" dirty="0"/>
              <a:t>chaining</a:t>
            </a:r>
            <a:r>
              <a:rPr spc="120" dirty="0"/>
              <a:t> </a:t>
            </a:r>
            <a:r>
              <a:rPr spc="2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4110164" y="2067013"/>
            <a:ext cx="0" cy="349250"/>
          </a:xfrm>
          <a:custGeom>
            <a:avLst/>
            <a:gdLst/>
            <a:ahLst/>
            <a:cxnLst/>
            <a:rect l="l" t="t" r="r" b="b"/>
            <a:pathLst>
              <a:path h="349250">
                <a:moveTo>
                  <a:pt x="0" y="349161"/>
                </a:moveTo>
                <a:lnTo>
                  <a:pt x="0" y="0"/>
                </a:lnTo>
              </a:path>
            </a:pathLst>
          </a:custGeom>
          <a:ln w="14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76745" y="3358115"/>
            <a:ext cx="112649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89"/>
              </a:lnSpc>
            </a:pPr>
            <a:r>
              <a:rPr sz="1550" i="1" dirty="0">
                <a:latin typeface="Times New Roman"/>
                <a:cs typeface="Times New Roman"/>
              </a:rPr>
              <a:t>Hostile(Nono)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2466" y="1771858"/>
            <a:ext cx="1334135" cy="29527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20"/>
              </a:spcBef>
            </a:pPr>
            <a:r>
              <a:rPr sz="1550" i="1" dirty="0">
                <a:latin typeface="Times New Roman"/>
                <a:cs typeface="Times New Roman"/>
              </a:rPr>
              <a:t>Criminal(West)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87272" y="2413025"/>
            <a:ext cx="6296025" cy="918210"/>
          </a:xfrm>
          <a:custGeom>
            <a:avLst/>
            <a:gdLst/>
            <a:ahLst/>
            <a:cxnLst/>
            <a:rect l="l" t="t" r="r" b="b"/>
            <a:pathLst>
              <a:path w="6296025" h="918210">
                <a:moveTo>
                  <a:pt x="0" y="918108"/>
                </a:moveTo>
                <a:lnTo>
                  <a:pt x="3016656" y="0"/>
                </a:lnTo>
              </a:path>
              <a:path w="6296025" h="918210">
                <a:moveTo>
                  <a:pt x="3016656" y="0"/>
                </a:moveTo>
                <a:lnTo>
                  <a:pt x="6295618" y="918108"/>
                </a:lnTo>
              </a:path>
              <a:path w="6296025" h="918210">
                <a:moveTo>
                  <a:pt x="3016656" y="0"/>
                </a:moveTo>
                <a:lnTo>
                  <a:pt x="1690497" y="918108"/>
                </a:lnTo>
              </a:path>
              <a:path w="6296025" h="918210">
                <a:moveTo>
                  <a:pt x="3016656" y="0"/>
                </a:moveTo>
                <a:lnTo>
                  <a:pt x="3614153" y="918108"/>
                </a:lnTo>
              </a:path>
              <a:path w="6296025" h="918210">
                <a:moveTo>
                  <a:pt x="2422779" y="182181"/>
                </a:moveTo>
                <a:lnTo>
                  <a:pt x="2424354" y="182599"/>
                </a:lnTo>
                <a:lnTo>
                  <a:pt x="2435379" y="185521"/>
                </a:lnTo>
                <a:lnTo>
                  <a:pt x="2465303" y="193454"/>
                </a:lnTo>
                <a:lnTo>
                  <a:pt x="2523578" y="208902"/>
                </a:lnTo>
                <a:lnTo>
                  <a:pt x="2595372" y="227493"/>
                </a:lnTo>
                <a:lnTo>
                  <a:pt x="2638874" y="237982"/>
                </a:lnTo>
                <a:lnTo>
                  <a:pt x="2686665" y="248619"/>
                </a:lnTo>
                <a:lnTo>
                  <a:pt x="2738156" y="258921"/>
                </a:lnTo>
                <a:lnTo>
                  <a:pt x="2792762" y="268403"/>
                </a:lnTo>
                <a:lnTo>
                  <a:pt x="2849896" y="276580"/>
                </a:lnTo>
                <a:lnTo>
                  <a:pt x="2908972" y="282969"/>
                </a:lnTo>
                <a:lnTo>
                  <a:pt x="2969402" y="287084"/>
                </a:lnTo>
                <a:lnTo>
                  <a:pt x="3030601" y="288442"/>
                </a:lnTo>
                <a:lnTo>
                  <a:pt x="3091975" y="286719"/>
                </a:lnTo>
                <a:lnTo>
                  <a:pt x="3152891" y="282242"/>
                </a:lnTo>
                <a:lnTo>
                  <a:pt x="3212706" y="275500"/>
                </a:lnTo>
                <a:lnTo>
                  <a:pt x="3270780" y="266980"/>
                </a:lnTo>
                <a:lnTo>
                  <a:pt x="3326471" y="257170"/>
                </a:lnTo>
                <a:lnTo>
                  <a:pt x="3379138" y="246559"/>
                </a:lnTo>
                <a:lnTo>
                  <a:pt x="3428140" y="235635"/>
                </a:lnTo>
                <a:lnTo>
                  <a:pt x="3472835" y="224886"/>
                </a:lnTo>
                <a:lnTo>
                  <a:pt x="3512583" y="214800"/>
                </a:lnTo>
                <a:lnTo>
                  <a:pt x="3606764" y="190066"/>
                </a:lnTo>
                <a:lnTo>
                  <a:pt x="3648942" y="178963"/>
                </a:lnTo>
                <a:lnTo>
                  <a:pt x="3650564" y="178536"/>
                </a:lnTo>
              </a:path>
            </a:pathLst>
          </a:custGeom>
          <a:ln w="14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21181" y="3326568"/>
            <a:ext cx="1153160" cy="309880"/>
          </a:xfrm>
          <a:custGeom>
            <a:avLst/>
            <a:gdLst/>
            <a:ahLst/>
            <a:cxnLst/>
            <a:rect l="l" t="t" r="r" b="b"/>
            <a:pathLst>
              <a:path w="1153160" h="309879">
                <a:moveTo>
                  <a:pt x="0" y="0"/>
                </a:moveTo>
                <a:lnTo>
                  <a:pt x="0" y="309251"/>
                </a:lnTo>
                <a:lnTo>
                  <a:pt x="1152662" y="309251"/>
                </a:lnTo>
                <a:lnTo>
                  <a:pt x="115266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214153" y="3319539"/>
          <a:ext cx="1151890" cy="1707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245">
                <a:tc gridSpan="3"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50" i="1" dirty="0">
                          <a:latin typeface="Times New Roman"/>
                          <a:cs typeface="Times New Roman"/>
                        </a:rPr>
                        <a:t>Weapon(y)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40">
                <a:tc gridSpan="2">
                  <a:txBody>
                    <a:bodyPr/>
                    <a:lstStyle/>
                    <a:p>
                      <a:pPr marL="133350">
                        <a:lnSpc>
                          <a:spcPts val="1830"/>
                        </a:lnSpc>
                      </a:pPr>
                      <a:r>
                        <a:rPr sz="1550" i="1" dirty="0">
                          <a:latin typeface="Times New Roman"/>
                          <a:cs typeface="Times New Roman"/>
                        </a:rPr>
                        <a:t>Missile(y)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013936" y="3358128"/>
            <a:ext cx="1322705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89"/>
              </a:lnSpc>
            </a:pPr>
            <a:r>
              <a:rPr sz="1550" i="1" dirty="0">
                <a:latin typeface="Times New Roman"/>
                <a:cs typeface="Times New Roman"/>
              </a:rPr>
              <a:t>Sells(West,M1,z)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5452" y="3326568"/>
            <a:ext cx="1447800" cy="309880"/>
          </a:xfrm>
          <a:custGeom>
            <a:avLst/>
            <a:gdLst/>
            <a:ahLst/>
            <a:cxnLst/>
            <a:rect l="l" t="t" r="r" b="b"/>
            <a:pathLst>
              <a:path w="1447800" h="309879">
                <a:moveTo>
                  <a:pt x="0" y="0"/>
                </a:moveTo>
                <a:lnTo>
                  <a:pt x="0" y="309251"/>
                </a:lnTo>
                <a:lnTo>
                  <a:pt x="1447292" y="309251"/>
                </a:lnTo>
                <a:lnTo>
                  <a:pt x="14472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5452" y="3326568"/>
            <a:ext cx="1447800" cy="309880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80"/>
              </a:spcBef>
            </a:pPr>
            <a:r>
              <a:rPr sz="1550" i="1" dirty="0">
                <a:latin typeface="Times New Roman"/>
                <a:cs typeface="Times New Roman"/>
              </a:rPr>
              <a:t>American(West)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7882" y="3617075"/>
            <a:ext cx="26352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145" dirty="0">
                <a:latin typeface="Times New Roman"/>
                <a:cs typeface="Times New Roman"/>
              </a:rPr>
              <a:t>{</a:t>
            </a:r>
            <a:r>
              <a:rPr sz="1850" spc="-80" dirty="0">
                <a:latin typeface="Times New Roman"/>
                <a:cs typeface="Times New Roman"/>
              </a:rPr>
              <a:t> </a:t>
            </a:r>
            <a:r>
              <a:rPr sz="1850" spc="-145" dirty="0">
                <a:latin typeface="Times New Roman"/>
                <a:cs typeface="Times New Roman"/>
              </a:rPr>
              <a:t>}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13873" y="3331898"/>
            <a:ext cx="1591945" cy="299085"/>
          </a:xfrm>
          <a:custGeom>
            <a:avLst/>
            <a:gdLst/>
            <a:ahLst/>
            <a:cxnLst/>
            <a:rect l="l" t="t" r="r" b="b"/>
            <a:pathLst>
              <a:path w="1591945" h="299085">
                <a:moveTo>
                  <a:pt x="0" y="0"/>
                </a:moveTo>
                <a:lnTo>
                  <a:pt x="0" y="298587"/>
                </a:lnTo>
                <a:lnTo>
                  <a:pt x="1591741" y="298587"/>
                </a:lnTo>
                <a:lnTo>
                  <a:pt x="159174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13873" y="3331898"/>
            <a:ext cx="1591945" cy="29908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35"/>
              </a:spcBef>
            </a:pPr>
            <a:r>
              <a:rPr sz="1550" i="1" dirty="0">
                <a:latin typeface="Times New Roman"/>
                <a:cs typeface="Times New Roman"/>
              </a:rPr>
              <a:t>Sells(x,y,z)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27545" y="3326568"/>
            <a:ext cx="1279525" cy="309880"/>
          </a:xfrm>
          <a:custGeom>
            <a:avLst/>
            <a:gdLst/>
            <a:ahLst/>
            <a:cxnLst/>
            <a:rect l="l" t="t" r="r" b="b"/>
            <a:pathLst>
              <a:path w="1279525" h="309879">
                <a:moveTo>
                  <a:pt x="0" y="0"/>
                </a:moveTo>
                <a:lnTo>
                  <a:pt x="0" y="309251"/>
                </a:lnTo>
                <a:lnTo>
                  <a:pt x="1279169" y="309251"/>
                </a:lnTo>
                <a:lnTo>
                  <a:pt x="12791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727545" y="3326568"/>
            <a:ext cx="1279525" cy="309880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80"/>
              </a:spcBef>
            </a:pPr>
            <a:r>
              <a:rPr sz="1550" i="1" dirty="0">
                <a:latin typeface="Times New Roman"/>
                <a:cs typeface="Times New Roman"/>
              </a:rPr>
              <a:t>Hostile(z)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35</a:t>
            </a:fld>
            <a:endParaRPr spc="20" dirty="0"/>
          </a:p>
        </p:txBody>
      </p:sp>
      <p:sp>
        <p:nvSpPr>
          <p:cNvPr id="17" name="object 17"/>
          <p:cNvSpPr txBox="1"/>
          <p:nvPr/>
        </p:nvSpPr>
        <p:spPr>
          <a:xfrm>
            <a:off x="2406459" y="5011408"/>
            <a:ext cx="68326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145" dirty="0">
                <a:latin typeface="Times New Roman"/>
                <a:cs typeface="Times New Roman"/>
              </a:rPr>
              <a:t>{</a:t>
            </a:r>
            <a:r>
              <a:rPr sz="1850" spc="-40" dirty="0">
                <a:latin typeface="Times New Roman"/>
                <a:cs typeface="Times New Roman"/>
              </a:rPr>
              <a:t> </a:t>
            </a:r>
            <a:r>
              <a:rPr sz="2325" i="1" baseline="1792" dirty="0">
                <a:latin typeface="Times New Roman"/>
                <a:cs typeface="Times New Roman"/>
              </a:rPr>
              <a:t>y/M</a:t>
            </a:r>
            <a:r>
              <a:rPr sz="2325" i="1" spc="127" baseline="1792" dirty="0">
                <a:latin typeface="Times New Roman"/>
                <a:cs typeface="Times New Roman"/>
              </a:rPr>
              <a:t>1</a:t>
            </a:r>
            <a:r>
              <a:rPr sz="1850" spc="-145" dirty="0">
                <a:latin typeface="Times New Roman"/>
                <a:cs typeface="Times New Roman"/>
              </a:rPr>
              <a:t>}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07544" y="1752819"/>
            <a:ext cx="1210310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i="1" dirty="0">
                <a:latin typeface="Times New Roman"/>
                <a:cs typeface="Times New Roman"/>
              </a:rPr>
              <a:t>{x/West,</a:t>
            </a:r>
            <a:r>
              <a:rPr sz="1550" i="1" spc="-85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y/M1}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CF8B17-20D5-4982-9B81-9D776B3F2B14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186FD36-A129-447F-82B7-EBE8B6117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5" dirty="0"/>
              <a:t>Backward</a:t>
            </a:r>
            <a:r>
              <a:rPr spc="140" dirty="0"/>
              <a:t> </a:t>
            </a:r>
            <a:r>
              <a:rPr spc="-25" dirty="0"/>
              <a:t>chaining</a:t>
            </a:r>
            <a:r>
              <a:rPr spc="120" dirty="0"/>
              <a:t> </a:t>
            </a:r>
            <a:r>
              <a:rPr spc="2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1884" y="3630904"/>
            <a:ext cx="2212975" cy="1403985"/>
            <a:chOff x="4001884" y="3630904"/>
            <a:chExt cx="2212975" cy="1403985"/>
          </a:xfrm>
        </p:grpSpPr>
        <p:sp>
          <p:nvSpPr>
            <p:cNvPr id="4" name="object 4"/>
            <p:cNvSpPr/>
            <p:nvPr/>
          </p:nvSpPr>
          <p:spPr>
            <a:xfrm>
              <a:off x="4009186" y="3638207"/>
              <a:ext cx="1515745" cy="1114425"/>
            </a:xfrm>
            <a:custGeom>
              <a:avLst/>
              <a:gdLst/>
              <a:ahLst/>
              <a:cxnLst/>
              <a:rect l="l" t="t" r="r" b="b"/>
              <a:pathLst>
                <a:path w="1515745" h="1114425">
                  <a:moveTo>
                    <a:pt x="684936" y="290436"/>
                  </a:moveTo>
                  <a:lnTo>
                    <a:pt x="1515605" y="1106538"/>
                  </a:lnTo>
                </a:path>
                <a:path w="1515745" h="1114425">
                  <a:moveTo>
                    <a:pt x="684936" y="290436"/>
                  </a:moveTo>
                  <a:lnTo>
                    <a:pt x="0" y="1113815"/>
                  </a:lnTo>
                </a:path>
                <a:path w="1515745" h="1114425">
                  <a:moveTo>
                    <a:pt x="684199" y="0"/>
                  </a:moveTo>
                  <a:lnTo>
                    <a:pt x="684199" y="290957"/>
                  </a:lnTo>
                </a:path>
              </a:pathLst>
            </a:custGeom>
            <a:ln w="140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52441" y="4739632"/>
              <a:ext cx="1462405" cy="295275"/>
            </a:xfrm>
            <a:custGeom>
              <a:avLst/>
              <a:gdLst/>
              <a:ahLst/>
              <a:cxnLst/>
              <a:rect l="l" t="t" r="r" b="b"/>
              <a:pathLst>
                <a:path w="1462404" h="295275">
                  <a:moveTo>
                    <a:pt x="0" y="0"/>
                  </a:moveTo>
                  <a:lnTo>
                    <a:pt x="0" y="295193"/>
                  </a:lnTo>
                  <a:lnTo>
                    <a:pt x="1461909" y="295193"/>
                  </a:lnTo>
                  <a:lnTo>
                    <a:pt x="14619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4110164" y="2067013"/>
            <a:ext cx="0" cy="349250"/>
          </a:xfrm>
          <a:custGeom>
            <a:avLst/>
            <a:gdLst/>
            <a:ahLst/>
            <a:cxnLst/>
            <a:rect l="l" t="t" r="r" b="b"/>
            <a:pathLst>
              <a:path h="349250">
                <a:moveTo>
                  <a:pt x="0" y="349161"/>
                </a:moveTo>
                <a:lnTo>
                  <a:pt x="0" y="0"/>
                </a:lnTo>
              </a:path>
            </a:pathLst>
          </a:custGeom>
          <a:ln w="14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52441" y="4739632"/>
            <a:ext cx="1462405" cy="29527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20"/>
              </a:spcBef>
            </a:pPr>
            <a:r>
              <a:rPr sz="1550" i="1" dirty="0">
                <a:latin typeface="Times New Roman"/>
                <a:cs typeface="Times New Roman"/>
              </a:rPr>
              <a:t>Owns(Nono,M1)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14733" y="4739632"/>
            <a:ext cx="1190625" cy="295275"/>
          </a:xfrm>
          <a:custGeom>
            <a:avLst/>
            <a:gdLst/>
            <a:ahLst/>
            <a:cxnLst/>
            <a:rect l="l" t="t" r="r" b="b"/>
            <a:pathLst>
              <a:path w="1190625" h="295275">
                <a:moveTo>
                  <a:pt x="0" y="0"/>
                </a:moveTo>
                <a:lnTo>
                  <a:pt x="0" y="295193"/>
                </a:lnTo>
                <a:lnTo>
                  <a:pt x="1190616" y="295193"/>
                </a:lnTo>
                <a:lnTo>
                  <a:pt x="11906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14733" y="4739632"/>
            <a:ext cx="1190625" cy="29527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20"/>
              </a:spcBef>
            </a:pPr>
            <a:r>
              <a:rPr sz="1550" i="1" dirty="0">
                <a:latin typeface="Times New Roman"/>
                <a:cs typeface="Times New Roman"/>
              </a:rPr>
              <a:t>Missile(M1)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32466" y="1771858"/>
            <a:ext cx="1334135" cy="29527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20"/>
              </a:spcBef>
            </a:pPr>
            <a:r>
              <a:rPr sz="1550" i="1" dirty="0">
                <a:latin typeface="Times New Roman"/>
                <a:cs typeface="Times New Roman"/>
              </a:rPr>
              <a:t>Criminal(West)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7272" y="2413025"/>
            <a:ext cx="6296025" cy="918210"/>
          </a:xfrm>
          <a:custGeom>
            <a:avLst/>
            <a:gdLst/>
            <a:ahLst/>
            <a:cxnLst/>
            <a:rect l="l" t="t" r="r" b="b"/>
            <a:pathLst>
              <a:path w="6296025" h="918210">
                <a:moveTo>
                  <a:pt x="0" y="918108"/>
                </a:moveTo>
                <a:lnTo>
                  <a:pt x="3016656" y="0"/>
                </a:lnTo>
              </a:path>
              <a:path w="6296025" h="918210">
                <a:moveTo>
                  <a:pt x="3016656" y="0"/>
                </a:moveTo>
                <a:lnTo>
                  <a:pt x="6295618" y="918108"/>
                </a:lnTo>
              </a:path>
              <a:path w="6296025" h="918210">
                <a:moveTo>
                  <a:pt x="3016656" y="0"/>
                </a:moveTo>
                <a:lnTo>
                  <a:pt x="1690497" y="918108"/>
                </a:lnTo>
              </a:path>
              <a:path w="6296025" h="918210">
                <a:moveTo>
                  <a:pt x="3016656" y="0"/>
                </a:moveTo>
                <a:lnTo>
                  <a:pt x="3614153" y="918108"/>
                </a:lnTo>
              </a:path>
              <a:path w="6296025" h="918210">
                <a:moveTo>
                  <a:pt x="2422779" y="182181"/>
                </a:moveTo>
                <a:lnTo>
                  <a:pt x="2424354" y="182599"/>
                </a:lnTo>
                <a:lnTo>
                  <a:pt x="2435379" y="185521"/>
                </a:lnTo>
                <a:lnTo>
                  <a:pt x="2465303" y="193454"/>
                </a:lnTo>
                <a:lnTo>
                  <a:pt x="2523578" y="208902"/>
                </a:lnTo>
                <a:lnTo>
                  <a:pt x="2595372" y="227493"/>
                </a:lnTo>
                <a:lnTo>
                  <a:pt x="2638874" y="237982"/>
                </a:lnTo>
                <a:lnTo>
                  <a:pt x="2686665" y="248619"/>
                </a:lnTo>
                <a:lnTo>
                  <a:pt x="2738156" y="258921"/>
                </a:lnTo>
                <a:lnTo>
                  <a:pt x="2792762" y="268403"/>
                </a:lnTo>
                <a:lnTo>
                  <a:pt x="2849896" y="276580"/>
                </a:lnTo>
                <a:lnTo>
                  <a:pt x="2908972" y="282969"/>
                </a:lnTo>
                <a:lnTo>
                  <a:pt x="2969402" y="287084"/>
                </a:lnTo>
                <a:lnTo>
                  <a:pt x="3030601" y="288442"/>
                </a:lnTo>
                <a:lnTo>
                  <a:pt x="3091975" y="286719"/>
                </a:lnTo>
                <a:lnTo>
                  <a:pt x="3152891" y="282242"/>
                </a:lnTo>
                <a:lnTo>
                  <a:pt x="3212706" y="275500"/>
                </a:lnTo>
                <a:lnTo>
                  <a:pt x="3270780" y="266980"/>
                </a:lnTo>
                <a:lnTo>
                  <a:pt x="3326471" y="257170"/>
                </a:lnTo>
                <a:lnTo>
                  <a:pt x="3379138" y="246559"/>
                </a:lnTo>
                <a:lnTo>
                  <a:pt x="3428140" y="235635"/>
                </a:lnTo>
                <a:lnTo>
                  <a:pt x="3472835" y="224886"/>
                </a:lnTo>
                <a:lnTo>
                  <a:pt x="3512583" y="214800"/>
                </a:lnTo>
                <a:lnTo>
                  <a:pt x="3606764" y="190066"/>
                </a:lnTo>
                <a:lnTo>
                  <a:pt x="3648942" y="178963"/>
                </a:lnTo>
                <a:lnTo>
                  <a:pt x="3650564" y="178536"/>
                </a:lnTo>
              </a:path>
            </a:pathLst>
          </a:custGeom>
          <a:ln w="14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21181" y="3326568"/>
            <a:ext cx="1153160" cy="309880"/>
          </a:xfrm>
          <a:custGeom>
            <a:avLst/>
            <a:gdLst/>
            <a:ahLst/>
            <a:cxnLst/>
            <a:rect l="l" t="t" r="r" b="b"/>
            <a:pathLst>
              <a:path w="1153160" h="309879">
                <a:moveTo>
                  <a:pt x="0" y="0"/>
                </a:moveTo>
                <a:lnTo>
                  <a:pt x="0" y="309251"/>
                </a:lnTo>
                <a:lnTo>
                  <a:pt x="1152662" y="309251"/>
                </a:lnTo>
                <a:lnTo>
                  <a:pt x="115266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214153" y="3319539"/>
          <a:ext cx="1151890" cy="1707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245">
                <a:tc gridSpan="3"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50" i="1" dirty="0">
                          <a:latin typeface="Times New Roman"/>
                          <a:cs typeface="Times New Roman"/>
                        </a:rPr>
                        <a:t>Weapon(y)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40">
                <a:tc gridSpan="2">
                  <a:txBody>
                    <a:bodyPr/>
                    <a:lstStyle/>
                    <a:p>
                      <a:pPr marL="133350">
                        <a:lnSpc>
                          <a:spcPts val="1830"/>
                        </a:lnSpc>
                      </a:pPr>
                      <a:r>
                        <a:rPr sz="1550" i="1" dirty="0">
                          <a:latin typeface="Times New Roman"/>
                          <a:cs typeface="Times New Roman"/>
                        </a:rPr>
                        <a:t>Missile(y)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3913873" y="3331898"/>
            <a:ext cx="1591945" cy="29908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35"/>
              </a:spcBef>
            </a:pPr>
            <a:r>
              <a:rPr sz="1550" i="1" dirty="0">
                <a:latin typeface="Times New Roman"/>
                <a:cs typeface="Times New Roman"/>
              </a:rPr>
              <a:t>Sells(West,M1,z)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5452" y="3326568"/>
            <a:ext cx="1447800" cy="309880"/>
          </a:xfrm>
          <a:custGeom>
            <a:avLst/>
            <a:gdLst/>
            <a:ahLst/>
            <a:cxnLst/>
            <a:rect l="l" t="t" r="r" b="b"/>
            <a:pathLst>
              <a:path w="1447800" h="309879">
                <a:moveTo>
                  <a:pt x="0" y="0"/>
                </a:moveTo>
                <a:lnTo>
                  <a:pt x="0" y="309251"/>
                </a:lnTo>
                <a:lnTo>
                  <a:pt x="1447292" y="309251"/>
                </a:lnTo>
                <a:lnTo>
                  <a:pt x="14472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45452" y="3326568"/>
            <a:ext cx="1447800" cy="309880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80"/>
              </a:spcBef>
            </a:pPr>
            <a:r>
              <a:rPr sz="1550" i="1" dirty="0">
                <a:latin typeface="Times New Roman"/>
                <a:cs typeface="Times New Roman"/>
              </a:rPr>
              <a:t>American(West)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64596" y="4187316"/>
            <a:ext cx="492125" cy="76835"/>
          </a:xfrm>
          <a:custGeom>
            <a:avLst/>
            <a:gdLst/>
            <a:ahLst/>
            <a:cxnLst/>
            <a:rect l="l" t="t" r="r" b="b"/>
            <a:pathLst>
              <a:path w="492125" h="76835">
                <a:moveTo>
                  <a:pt x="0" y="21856"/>
                </a:moveTo>
                <a:lnTo>
                  <a:pt x="673" y="22084"/>
                </a:lnTo>
                <a:lnTo>
                  <a:pt x="5389" y="23679"/>
                </a:lnTo>
                <a:lnTo>
                  <a:pt x="18189" y="28007"/>
                </a:lnTo>
                <a:lnTo>
                  <a:pt x="43116" y="36436"/>
                </a:lnTo>
                <a:lnTo>
                  <a:pt x="82796" y="49354"/>
                </a:lnTo>
                <a:lnTo>
                  <a:pt x="134200" y="63299"/>
                </a:lnTo>
                <a:lnTo>
                  <a:pt x="192892" y="73830"/>
                </a:lnTo>
                <a:lnTo>
                  <a:pt x="254431" y="76504"/>
                </a:lnTo>
                <a:lnTo>
                  <a:pt x="314569" y="68421"/>
                </a:lnTo>
                <a:lnTo>
                  <a:pt x="369871" y="52825"/>
                </a:lnTo>
                <a:lnTo>
                  <a:pt x="417091" y="34495"/>
                </a:lnTo>
                <a:lnTo>
                  <a:pt x="452983" y="18211"/>
                </a:lnTo>
                <a:lnTo>
                  <a:pt x="475450" y="7683"/>
                </a:lnTo>
                <a:lnTo>
                  <a:pt x="486987" y="2276"/>
                </a:lnTo>
                <a:lnTo>
                  <a:pt x="491238" y="284"/>
                </a:lnTo>
                <a:lnTo>
                  <a:pt x="491845" y="0"/>
                </a:lnTo>
              </a:path>
            </a:pathLst>
          </a:custGeom>
          <a:ln w="14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06459" y="5011408"/>
            <a:ext cx="68326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145" dirty="0">
                <a:latin typeface="Times New Roman"/>
                <a:cs typeface="Times New Roman"/>
              </a:rPr>
              <a:t>{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2325" i="1" baseline="1792" dirty="0">
                <a:latin typeface="Times New Roman"/>
                <a:cs typeface="Times New Roman"/>
              </a:rPr>
              <a:t>y/M</a:t>
            </a:r>
            <a:r>
              <a:rPr sz="2325" i="1" spc="127" baseline="1792" dirty="0">
                <a:latin typeface="Times New Roman"/>
                <a:cs typeface="Times New Roman"/>
              </a:rPr>
              <a:t>1</a:t>
            </a:r>
            <a:r>
              <a:rPr sz="1850" spc="-145" dirty="0">
                <a:latin typeface="Times New Roman"/>
                <a:cs typeface="Times New Roman"/>
              </a:rPr>
              <a:t>}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36</a:t>
            </a:fld>
            <a:endParaRPr spc="20" dirty="0"/>
          </a:p>
        </p:txBody>
      </p:sp>
      <p:sp>
        <p:nvSpPr>
          <p:cNvPr id="19" name="object 19"/>
          <p:cNvSpPr txBox="1"/>
          <p:nvPr/>
        </p:nvSpPr>
        <p:spPr>
          <a:xfrm>
            <a:off x="3808951" y="3614807"/>
            <a:ext cx="852169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145" dirty="0">
                <a:latin typeface="Times New Roman"/>
                <a:cs typeface="Times New Roman"/>
              </a:rPr>
              <a:t>{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2325" i="1" baseline="1792" dirty="0">
                <a:latin typeface="Times New Roman"/>
                <a:cs typeface="Times New Roman"/>
              </a:rPr>
              <a:t>z/Nono</a:t>
            </a:r>
            <a:r>
              <a:rPr sz="2325" i="1" spc="-277" baseline="1792" dirty="0">
                <a:latin typeface="Times New Roman"/>
                <a:cs typeface="Times New Roman"/>
              </a:rPr>
              <a:t> </a:t>
            </a:r>
            <a:r>
              <a:rPr sz="1850" spc="-145" dirty="0">
                <a:latin typeface="Times New Roman"/>
                <a:cs typeface="Times New Roman"/>
              </a:rPr>
              <a:t>}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7882" y="3617075"/>
            <a:ext cx="26352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145" dirty="0">
                <a:latin typeface="Times New Roman"/>
                <a:cs typeface="Times New Roman"/>
              </a:rPr>
              <a:t>{</a:t>
            </a:r>
            <a:r>
              <a:rPr sz="1850" spc="-80" dirty="0">
                <a:latin typeface="Times New Roman"/>
                <a:cs typeface="Times New Roman"/>
              </a:rPr>
              <a:t> </a:t>
            </a:r>
            <a:r>
              <a:rPr sz="1850" spc="-145" dirty="0">
                <a:latin typeface="Times New Roman"/>
                <a:cs typeface="Times New Roman"/>
              </a:rPr>
              <a:t>}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27545" y="3326568"/>
            <a:ext cx="1279525" cy="309880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80"/>
              </a:spcBef>
            </a:pPr>
            <a:r>
              <a:rPr sz="1550" i="1" dirty="0">
                <a:latin typeface="Times New Roman"/>
                <a:cs typeface="Times New Roman"/>
              </a:rPr>
              <a:t>Hostile(z)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07549" y="1752814"/>
            <a:ext cx="1866264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i="1" dirty="0">
                <a:latin typeface="Times New Roman"/>
                <a:cs typeface="Times New Roman"/>
              </a:rPr>
              <a:t>{x/West,</a:t>
            </a:r>
            <a:r>
              <a:rPr sz="1550" i="1" spc="-50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y/M1,</a:t>
            </a:r>
            <a:r>
              <a:rPr sz="1550" i="1" spc="-50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z/Nono}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B3ECB6-6890-4F0C-BC88-438D5C143443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C457449-44FA-421C-8026-B1EA5827A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5" dirty="0"/>
              <a:t>Backward</a:t>
            </a:r>
            <a:r>
              <a:rPr spc="140" dirty="0"/>
              <a:t> </a:t>
            </a:r>
            <a:r>
              <a:rPr spc="-25" dirty="0"/>
              <a:t>chaining</a:t>
            </a:r>
            <a:r>
              <a:rPr spc="120" dirty="0"/>
              <a:t> </a:t>
            </a:r>
            <a:r>
              <a:rPr spc="20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371356" y="3319539"/>
          <a:ext cx="1995803" cy="1707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9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550" i="1" dirty="0">
                          <a:latin typeface="Times New Roman"/>
                          <a:cs typeface="Times New Roman"/>
                        </a:rPr>
                        <a:t>Hostile(Nono)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63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40">
                <a:tc gridSpan="4"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50" i="1" dirty="0">
                          <a:latin typeface="Times New Roman"/>
                          <a:cs typeface="Times New Roman"/>
                        </a:rPr>
                        <a:t>Enemy(Nono,America)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110164" y="2067013"/>
            <a:ext cx="0" cy="349250"/>
          </a:xfrm>
          <a:custGeom>
            <a:avLst/>
            <a:gdLst/>
            <a:ahLst/>
            <a:cxnLst/>
            <a:rect l="l" t="t" r="r" b="b"/>
            <a:pathLst>
              <a:path h="349250">
                <a:moveTo>
                  <a:pt x="0" y="349161"/>
                </a:moveTo>
                <a:lnTo>
                  <a:pt x="0" y="0"/>
                </a:lnTo>
              </a:path>
            </a:pathLst>
          </a:custGeom>
          <a:ln w="14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001884" y="3630904"/>
            <a:ext cx="2212975" cy="1403985"/>
            <a:chOff x="4001884" y="3630904"/>
            <a:chExt cx="2212975" cy="1403985"/>
          </a:xfrm>
        </p:grpSpPr>
        <p:sp>
          <p:nvSpPr>
            <p:cNvPr id="6" name="object 6"/>
            <p:cNvSpPr/>
            <p:nvPr/>
          </p:nvSpPr>
          <p:spPr>
            <a:xfrm>
              <a:off x="4009186" y="3638207"/>
              <a:ext cx="1515745" cy="1114425"/>
            </a:xfrm>
            <a:custGeom>
              <a:avLst/>
              <a:gdLst/>
              <a:ahLst/>
              <a:cxnLst/>
              <a:rect l="l" t="t" r="r" b="b"/>
              <a:pathLst>
                <a:path w="1515745" h="1114425">
                  <a:moveTo>
                    <a:pt x="684936" y="290436"/>
                  </a:moveTo>
                  <a:lnTo>
                    <a:pt x="1515605" y="1106538"/>
                  </a:lnTo>
                </a:path>
                <a:path w="1515745" h="1114425">
                  <a:moveTo>
                    <a:pt x="684936" y="290436"/>
                  </a:moveTo>
                  <a:lnTo>
                    <a:pt x="0" y="1113815"/>
                  </a:lnTo>
                </a:path>
                <a:path w="1515745" h="1114425">
                  <a:moveTo>
                    <a:pt x="684199" y="0"/>
                  </a:moveTo>
                  <a:lnTo>
                    <a:pt x="684199" y="290957"/>
                  </a:lnTo>
                </a:path>
              </a:pathLst>
            </a:custGeom>
            <a:ln w="140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52441" y="4739632"/>
              <a:ext cx="1462405" cy="295275"/>
            </a:xfrm>
            <a:custGeom>
              <a:avLst/>
              <a:gdLst/>
              <a:ahLst/>
              <a:cxnLst/>
              <a:rect l="l" t="t" r="r" b="b"/>
              <a:pathLst>
                <a:path w="1462404" h="295275">
                  <a:moveTo>
                    <a:pt x="0" y="0"/>
                  </a:moveTo>
                  <a:lnTo>
                    <a:pt x="0" y="295193"/>
                  </a:lnTo>
                  <a:lnTo>
                    <a:pt x="1461909" y="295193"/>
                  </a:lnTo>
                  <a:lnTo>
                    <a:pt x="14619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752441" y="4739632"/>
            <a:ext cx="1462405" cy="29527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20"/>
              </a:spcBef>
            </a:pPr>
            <a:r>
              <a:rPr sz="1550" i="1" dirty="0">
                <a:latin typeface="Times New Roman"/>
                <a:cs typeface="Times New Roman"/>
              </a:rPr>
              <a:t>Owns(Nono,M1)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14733" y="4739632"/>
            <a:ext cx="1190625" cy="295275"/>
          </a:xfrm>
          <a:custGeom>
            <a:avLst/>
            <a:gdLst/>
            <a:ahLst/>
            <a:cxnLst/>
            <a:rect l="l" t="t" r="r" b="b"/>
            <a:pathLst>
              <a:path w="1190625" h="295275">
                <a:moveTo>
                  <a:pt x="0" y="0"/>
                </a:moveTo>
                <a:lnTo>
                  <a:pt x="0" y="295193"/>
                </a:lnTo>
                <a:lnTo>
                  <a:pt x="1190616" y="295193"/>
                </a:lnTo>
                <a:lnTo>
                  <a:pt x="11906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14733" y="4739632"/>
            <a:ext cx="1190625" cy="29527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20"/>
              </a:spcBef>
            </a:pPr>
            <a:r>
              <a:rPr sz="1550" i="1" dirty="0">
                <a:latin typeface="Times New Roman"/>
                <a:cs typeface="Times New Roman"/>
              </a:rPr>
              <a:t>Missile(M1)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32466" y="1771858"/>
            <a:ext cx="1334135" cy="29527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20"/>
              </a:spcBef>
            </a:pPr>
            <a:r>
              <a:rPr sz="1550" i="1" dirty="0">
                <a:latin typeface="Times New Roman"/>
                <a:cs typeface="Times New Roman"/>
              </a:rPr>
              <a:t>Criminal(West)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87272" y="2413025"/>
            <a:ext cx="6296025" cy="918210"/>
          </a:xfrm>
          <a:custGeom>
            <a:avLst/>
            <a:gdLst/>
            <a:ahLst/>
            <a:cxnLst/>
            <a:rect l="l" t="t" r="r" b="b"/>
            <a:pathLst>
              <a:path w="6296025" h="918210">
                <a:moveTo>
                  <a:pt x="0" y="918108"/>
                </a:moveTo>
                <a:lnTo>
                  <a:pt x="3016656" y="0"/>
                </a:lnTo>
              </a:path>
              <a:path w="6296025" h="918210">
                <a:moveTo>
                  <a:pt x="3016656" y="0"/>
                </a:moveTo>
                <a:lnTo>
                  <a:pt x="6295618" y="918108"/>
                </a:lnTo>
              </a:path>
              <a:path w="6296025" h="918210">
                <a:moveTo>
                  <a:pt x="3016656" y="0"/>
                </a:moveTo>
                <a:lnTo>
                  <a:pt x="1690497" y="918108"/>
                </a:lnTo>
              </a:path>
              <a:path w="6296025" h="918210">
                <a:moveTo>
                  <a:pt x="3016656" y="0"/>
                </a:moveTo>
                <a:lnTo>
                  <a:pt x="3614153" y="918108"/>
                </a:lnTo>
              </a:path>
              <a:path w="6296025" h="918210">
                <a:moveTo>
                  <a:pt x="2422779" y="182181"/>
                </a:moveTo>
                <a:lnTo>
                  <a:pt x="2424354" y="182599"/>
                </a:lnTo>
                <a:lnTo>
                  <a:pt x="2435379" y="185521"/>
                </a:lnTo>
                <a:lnTo>
                  <a:pt x="2465303" y="193454"/>
                </a:lnTo>
                <a:lnTo>
                  <a:pt x="2523578" y="208902"/>
                </a:lnTo>
                <a:lnTo>
                  <a:pt x="2595372" y="227493"/>
                </a:lnTo>
                <a:lnTo>
                  <a:pt x="2638874" y="237982"/>
                </a:lnTo>
                <a:lnTo>
                  <a:pt x="2686665" y="248619"/>
                </a:lnTo>
                <a:lnTo>
                  <a:pt x="2738156" y="258921"/>
                </a:lnTo>
                <a:lnTo>
                  <a:pt x="2792762" y="268403"/>
                </a:lnTo>
                <a:lnTo>
                  <a:pt x="2849896" y="276580"/>
                </a:lnTo>
                <a:lnTo>
                  <a:pt x="2908972" y="282969"/>
                </a:lnTo>
                <a:lnTo>
                  <a:pt x="2969402" y="287084"/>
                </a:lnTo>
                <a:lnTo>
                  <a:pt x="3030601" y="288442"/>
                </a:lnTo>
                <a:lnTo>
                  <a:pt x="3091975" y="286719"/>
                </a:lnTo>
                <a:lnTo>
                  <a:pt x="3152891" y="282242"/>
                </a:lnTo>
                <a:lnTo>
                  <a:pt x="3212706" y="275500"/>
                </a:lnTo>
                <a:lnTo>
                  <a:pt x="3270780" y="266980"/>
                </a:lnTo>
                <a:lnTo>
                  <a:pt x="3326471" y="257170"/>
                </a:lnTo>
                <a:lnTo>
                  <a:pt x="3379138" y="246559"/>
                </a:lnTo>
                <a:lnTo>
                  <a:pt x="3428140" y="235635"/>
                </a:lnTo>
                <a:lnTo>
                  <a:pt x="3472835" y="224886"/>
                </a:lnTo>
                <a:lnTo>
                  <a:pt x="3512583" y="214800"/>
                </a:lnTo>
                <a:lnTo>
                  <a:pt x="3606764" y="190066"/>
                </a:lnTo>
                <a:lnTo>
                  <a:pt x="3648942" y="178963"/>
                </a:lnTo>
                <a:lnTo>
                  <a:pt x="3650564" y="178536"/>
                </a:lnTo>
              </a:path>
            </a:pathLst>
          </a:custGeom>
          <a:ln w="14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21181" y="3326568"/>
            <a:ext cx="1153160" cy="309880"/>
          </a:xfrm>
          <a:custGeom>
            <a:avLst/>
            <a:gdLst/>
            <a:ahLst/>
            <a:cxnLst/>
            <a:rect l="l" t="t" r="r" b="b"/>
            <a:pathLst>
              <a:path w="1153160" h="309879">
                <a:moveTo>
                  <a:pt x="0" y="0"/>
                </a:moveTo>
                <a:lnTo>
                  <a:pt x="0" y="309251"/>
                </a:lnTo>
                <a:lnTo>
                  <a:pt x="1152662" y="309251"/>
                </a:lnTo>
                <a:lnTo>
                  <a:pt x="115266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214153" y="3319539"/>
          <a:ext cx="1151890" cy="1707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245">
                <a:tc gridSpan="3"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50" i="1" dirty="0">
                          <a:latin typeface="Times New Roman"/>
                          <a:cs typeface="Times New Roman"/>
                        </a:rPr>
                        <a:t>Weapon(y)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40">
                <a:tc gridSpan="2">
                  <a:txBody>
                    <a:bodyPr/>
                    <a:lstStyle/>
                    <a:p>
                      <a:pPr marL="133350">
                        <a:lnSpc>
                          <a:spcPts val="1830"/>
                        </a:lnSpc>
                      </a:pPr>
                      <a:r>
                        <a:rPr sz="1550" i="1" dirty="0">
                          <a:latin typeface="Times New Roman"/>
                          <a:cs typeface="Times New Roman"/>
                        </a:rPr>
                        <a:t>Missile(y)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3913873" y="3331898"/>
            <a:ext cx="1591945" cy="299085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35"/>
              </a:spcBef>
            </a:pPr>
            <a:r>
              <a:rPr sz="1550" i="1" dirty="0">
                <a:latin typeface="Times New Roman"/>
                <a:cs typeface="Times New Roman"/>
              </a:rPr>
              <a:t>Sells(West,M1,z)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5452" y="3326568"/>
            <a:ext cx="1447800" cy="309880"/>
          </a:xfrm>
          <a:custGeom>
            <a:avLst/>
            <a:gdLst/>
            <a:ahLst/>
            <a:cxnLst/>
            <a:rect l="l" t="t" r="r" b="b"/>
            <a:pathLst>
              <a:path w="1447800" h="309879">
                <a:moveTo>
                  <a:pt x="0" y="0"/>
                </a:moveTo>
                <a:lnTo>
                  <a:pt x="0" y="309251"/>
                </a:lnTo>
                <a:lnTo>
                  <a:pt x="1447292" y="309251"/>
                </a:lnTo>
                <a:lnTo>
                  <a:pt x="14472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45452" y="3326568"/>
            <a:ext cx="1447800" cy="309880"/>
          </a:xfrm>
          <a:prstGeom prst="rect">
            <a:avLst/>
          </a:prstGeom>
          <a:ln w="14056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80"/>
              </a:spcBef>
            </a:pPr>
            <a:r>
              <a:rPr sz="1550" i="1" dirty="0">
                <a:latin typeface="Times New Roman"/>
                <a:cs typeface="Times New Roman"/>
              </a:rPr>
              <a:t>American(West)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64596" y="4187316"/>
            <a:ext cx="492125" cy="76835"/>
          </a:xfrm>
          <a:custGeom>
            <a:avLst/>
            <a:gdLst/>
            <a:ahLst/>
            <a:cxnLst/>
            <a:rect l="l" t="t" r="r" b="b"/>
            <a:pathLst>
              <a:path w="492125" h="76835">
                <a:moveTo>
                  <a:pt x="0" y="21856"/>
                </a:moveTo>
                <a:lnTo>
                  <a:pt x="673" y="22084"/>
                </a:lnTo>
                <a:lnTo>
                  <a:pt x="5389" y="23679"/>
                </a:lnTo>
                <a:lnTo>
                  <a:pt x="18189" y="28007"/>
                </a:lnTo>
                <a:lnTo>
                  <a:pt x="43116" y="36436"/>
                </a:lnTo>
                <a:lnTo>
                  <a:pt x="82796" y="49354"/>
                </a:lnTo>
                <a:lnTo>
                  <a:pt x="134200" y="63299"/>
                </a:lnTo>
                <a:lnTo>
                  <a:pt x="192892" y="73830"/>
                </a:lnTo>
                <a:lnTo>
                  <a:pt x="254431" y="76504"/>
                </a:lnTo>
                <a:lnTo>
                  <a:pt x="314569" y="68421"/>
                </a:lnTo>
                <a:lnTo>
                  <a:pt x="369871" y="52825"/>
                </a:lnTo>
                <a:lnTo>
                  <a:pt x="417091" y="34495"/>
                </a:lnTo>
                <a:lnTo>
                  <a:pt x="452983" y="18211"/>
                </a:lnTo>
                <a:lnTo>
                  <a:pt x="475450" y="7683"/>
                </a:lnTo>
                <a:lnTo>
                  <a:pt x="486987" y="2276"/>
                </a:lnTo>
                <a:lnTo>
                  <a:pt x="491238" y="284"/>
                </a:lnTo>
                <a:lnTo>
                  <a:pt x="491845" y="0"/>
                </a:lnTo>
              </a:path>
            </a:pathLst>
          </a:custGeom>
          <a:ln w="140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406459" y="5011408"/>
            <a:ext cx="68326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145" dirty="0">
                <a:latin typeface="Times New Roman"/>
                <a:cs typeface="Times New Roman"/>
              </a:rPr>
              <a:t>{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2325" i="1" baseline="1792" dirty="0">
                <a:latin typeface="Times New Roman"/>
                <a:cs typeface="Times New Roman"/>
              </a:rPr>
              <a:t>y/M</a:t>
            </a:r>
            <a:r>
              <a:rPr sz="2325" i="1" spc="127" baseline="1792" dirty="0">
                <a:latin typeface="Times New Roman"/>
                <a:cs typeface="Times New Roman"/>
              </a:rPr>
              <a:t>1</a:t>
            </a:r>
            <a:r>
              <a:rPr sz="1850" spc="-145" dirty="0">
                <a:latin typeface="Times New Roman"/>
                <a:cs typeface="Times New Roman"/>
              </a:rPr>
              <a:t>}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37</a:t>
            </a:fld>
            <a:endParaRPr spc="20" dirty="0"/>
          </a:p>
        </p:txBody>
      </p:sp>
      <p:sp>
        <p:nvSpPr>
          <p:cNvPr id="20" name="object 20"/>
          <p:cNvSpPr txBox="1"/>
          <p:nvPr/>
        </p:nvSpPr>
        <p:spPr>
          <a:xfrm>
            <a:off x="7214395" y="5013685"/>
            <a:ext cx="26352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145" dirty="0">
                <a:latin typeface="Times New Roman"/>
                <a:cs typeface="Times New Roman"/>
              </a:rPr>
              <a:t>{</a:t>
            </a:r>
            <a:r>
              <a:rPr sz="1850" spc="-80" dirty="0">
                <a:latin typeface="Times New Roman"/>
                <a:cs typeface="Times New Roman"/>
              </a:rPr>
              <a:t> </a:t>
            </a:r>
            <a:r>
              <a:rPr sz="1850" spc="-145" dirty="0">
                <a:latin typeface="Times New Roman"/>
                <a:cs typeface="Times New Roman"/>
              </a:rPr>
              <a:t>}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52262" y="5013685"/>
            <a:ext cx="26352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145" dirty="0">
                <a:latin typeface="Times New Roman"/>
                <a:cs typeface="Times New Roman"/>
              </a:rPr>
              <a:t>{</a:t>
            </a:r>
            <a:r>
              <a:rPr sz="1850" spc="-80" dirty="0">
                <a:latin typeface="Times New Roman"/>
                <a:cs typeface="Times New Roman"/>
              </a:rPr>
              <a:t> </a:t>
            </a:r>
            <a:r>
              <a:rPr sz="1850" spc="-145" dirty="0">
                <a:latin typeface="Times New Roman"/>
                <a:cs typeface="Times New Roman"/>
              </a:rPr>
              <a:t>}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97465" y="5013685"/>
            <a:ext cx="26352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145" dirty="0">
                <a:latin typeface="Times New Roman"/>
                <a:cs typeface="Times New Roman"/>
              </a:rPr>
              <a:t>{</a:t>
            </a:r>
            <a:r>
              <a:rPr sz="1850" spc="-80" dirty="0">
                <a:latin typeface="Times New Roman"/>
                <a:cs typeface="Times New Roman"/>
              </a:rPr>
              <a:t> </a:t>
            </a:r>
            <a:r>
              <a:rPr sz="1850" spc="-145" dirty="0">
                <a:latin typeface="Times New Roman"/>
                <a:cs typeface="Times New Roman"/>
              </a:rPr>
              <a:t>}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08953" y="3614808"/>
            <a:ext cx="852169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145" dirty="0">
                <a:latin typeface="Times New Roman"/>
                <a:cs typeface="Times New Roman"/>
              </a:rPr>
              <a:t>{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2325" i="1" baseline="1792" dirty="0">
                <a:latin typeface="Times New Roman"/>
                <a:cs typeface="Times New Roman"/>
              </a:rPr>
              <a:t>z/Nono</a:t>
            </a:r>
            <a:r>
              <a:rPr sz="2325" i="1" spc="-277" baseline="1792" dirty="0">
                <a:latin typeface="Times New Roman"/>
                <a:cs typeface="Times New Roman"/>
              </a:rPr>
              <a:t> </a:t>
            </a:r>
            <a:r>
              <a:rPr sz="1850" spc="-145" dirty="0">
                <a:latin typeface="Times New Roman"/>
                <a:cs typeface="Times New Roman"/>
              </a:rPr>
              <a:t>}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7882" y="3617075"/>
            <a:ext cx="26352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145" dirty="0">
                <a:latin typeface="Times New Roman"/>
                <a:cs typeface="Times New Roman"/>
              </a:rPr>
              <a:t>{</a:t>
            </a:r>
            <a:r>
              <a:rPr sz="1850" spc="-80" dirty="0">
                <a:latin typeface="Times New Roman"/>
                <a:cs typeface="Times New Roman"/>
              </a:rPr>
              <a:t> </a:t>
            </a:r>
            <a:r>
              <a:rPr sz="1850" spc="-145" dirty="0">
                <a:latin typeface="Times New Roman"/>
                <a:cs typeface="Times New Roman"/>
              </a:rPr>
              <a:t>}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07544" y="1752819"/>
            <a:ext cx="1866264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i="1" dirty="0">
                <a:latin typeface="Times New Roman"/>
                <a:cs typeface="Times New Roman"/>
              </a:rPr>
              <a:t>{x/West,</a:t>
            </a:r>
            <a:r>
              <a:rPr sz="1550" i="1" spc="-50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y/M1,</a:t>
            </a:r>
            <a:r>
              <a:rPr sz="1550" i="1" spc="-50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z/Nono}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63A81F-7A18-449D-8561-A8206F6F6570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A3ACB2A-5F40-4368-AB46-F8A09A1D8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38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Properties</a:t>
            </a:r>
            <a:r>
              <a:rPr spc="165" dirty="0"/>
              <a:t> </a:t>
            </a:r>
            <a:r>
              <a:rPr spc="50" dirty="0"/>
              <a:t>of</a:t>
            </a:r>
            <a:r>
              <a:rPr spc="155" dirty="0"/>
              <a:t> </a:t>
            </a:r>
            <a:r>
              <a:rPr spc="-15" dirty="0"/>
              <a:t>backward</a:t>
            </a:r>
            <a:r>
              <a:rPr spc="160" dirty="0"/>
              <a:t> </a:t>
            </a:r>
            <a:r>
              <a:rPr spc="-25" dirty="0"/>
              <a:t>chaining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6715759" cy="2504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0" dirty="0">
                <a:latin typeface="Calibri"/>
                <a:cs typeface="Calibri"/>
              </a:rPr>
              <a:t>Depth-first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recursive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proof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search:</a:t>
            </a:r>
            <a:r>
              <a:rPr sz="2050" spc="1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space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linear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size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proof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70" dirty="0">
                <a:latin typeface="Calibri"/>
                <a:cs typeface="Calibri"/>
              </a:rPr>
              <a:t>Incomplete</a:t>
            </a:r>
            <a:r>
              <a:rPr sz="2050" spc="135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due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infinite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loops</a:t>
            </a:r>
            <a:endParaRPr sz="2050">
              <a:latin typeface="Calibri"/>
              <a:cs typeface="Calibri"/>
            </a:endParaRPr>
          </a:p>
          <a:p>
            <a:pPr marL="509270">
              <a:lnSpc>
                <a:spcPct val="100000"/>
              </a:lnSpc>
              <a:spcBef>
                <a:spcPts val="25"/>
              </a:spcBef>
              <a:tabLst>
                <a:tab pos="984250" algn="l"/>
              </a:tabLst>
            </a:pPr>
            <a:r>
              <a:rPr sz="2050" spc="290" dirty="0">
                <a:latin typeface="Cambria"/>
                <a:cs typeface="Cambria"/>
              </a:rPr>
              <a:t>⇒	</a:t>
            </a:r>
            <a:r>
              <a:rPr sz="2050" spc="-20" dirty="0">
                <a:latin typeface="Calibri"/>
                <a:cs typeface="Calibri"/>
              </a:rPr>
              <a:t>fix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checking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current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goal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against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every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goal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on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stack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55" dirty="0">
                <a:latin typeface="Calibri"/>
                <a:cs typeface="Calibri"/>
              </a:rPr>
              <a:t>Inefficient</a:t>
            </a:r>
            <a:r>
              <a:rPr sz="2050" spc="135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due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repeated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subgoals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(both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success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failure)</a:t>
            </a:r>
            <a:endParaRPr sz="2050">
              <a:latin typeface="Calibri"/>
              <a:cs typeface="Calibri"/>
            </a:endParaRPr>
          </a:p>
          <a:p>
            <a:pPr marL="509270">
              <a:lnSpc>
                <a:spcPct val="100000"/>
              </a:lnSpc>
              <a:spcBef>
                <a:spcPts val="35"/>
              </a:spcBef>
              <a:tabLst>
                <a:tab pos="984250" algn="l"/>
              </a:tabLst>
            </a:pPr>
            <a:r>
              <a:rPr sz="2050" spc="290" dirty="0">
                <a:latin typeface="Cambria"/>
                <a:cs typeface="Cambria"/>
              </a:rPr>
              <a:t>⇒	</a:t>
            </a:r>
            <a:r>
              <a:rPr sz="2050" spc="-20" dirty="0">
                <a:latin typeface="Calibri"/>
                <a:cs typeface="Calibri"/>
              </a:rPr>
              <a:t>fix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using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caching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previous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results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(extra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space!)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50" dirty="0">
                <a:latin typeface="Calibri"/>
                <a:cs typeface="Calibri"/>
              </a:rPr>
              <a:t>Widely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used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(without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improvements!)</a:t>
            </a:r>
            <a:r>
              <a:rPr sz="2050" spc="3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35" dirty="0">
                <a:solidFill>
                  <a:srgbClr val="00007E"/>
                </a:solidFill>
                <a:latin typeface="Calibri"/>
                <a:cs typeface="Calibri"/>
              </a:rPr>
              <a:t>logic</a:t>
            </a:r>
            <a:r>
              <a:rPr sz="2050" spc="21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00007E"/>
                </a:solidFill>
                <a:latin typeface="Calibri"/>
                <a:cs typeface="Calibri"/>
              </a:rPr>
              <a:t>programming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192F24-AA94-4D5C-9595-B4A8DCF50B61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6A348A-64DB-47CB-94B9-94453F415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39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635"/>
              </a:lnSpc>
            </a:pPr>
            <a:r>
              <a:rPr spc="70" dirty="0"/>
              <a:t>Logic</a:t>
            </a:r>
            <a:r>
              <a:rPr spc="90" dirty="0"/>
              <a:t> </a:t>
            </a:r>
            <a:r>
              <a:rPr spc="35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08802"/>
            <a:ext cx="54597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45" dirty="0">
                <a:latin typeface="Calibri"/>
                <a:cs typeface="Calibri"/>
              </a:rPr>
              <a:t>Sound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bite:</a:t>
            </a:r>
            <a:r>
              <a:rPr sz="2050" spc="41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computation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inference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on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logical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125" dirty="0">
                <a:latin typeface="Calibri"/>
                <a:cs typeface="Calibri"/>
              </a:rPr>
              <a:t>KBs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752" y="2087338"/>
            <a:ext cx="3795395" cy="2555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14"/>
              </a:spcBef>
            </a:pPr>
            <a:r>
              <a:rPr sz="2050" spc="10" dirty="0">
                <a:solidFill>
                  <a:srgbClr val="004B00"/>
                </a:solidFill>
                <a:latin typeface="Calibri"/>
                <a:cs typeface="Calibri"/>
              </a:rPr>
              <a:t>Logic</a:t>
            </a:r>
            <a:r>
              <a:rPr sz="2050" spc="150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004B00"/>
                </a:solidFill>
                <a:latin typeface="Calibri"/>
                <a:cs typeface="Calibri"/>
              </a:rPr>
              <a:t>programming</a:t>
            </a:r>
            <a:endParaRPr sz="205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50" spc="-45" dirty="0">
                <a:latin typeface="Calibri"/>
                <a:cs typeface="Calibri"/>
              </a:rPr>
              <a:t>Identify</a:t>
            </a:r>
            <a:r>
              <a:rPr sz="2050" spc="114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problem</a:t>
            </a:r>
            <a:endParaRPr sz="205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50" spc="-65" dirty="0">
                <a:latin typeface="Calibri"/>
                <a:cs typeface="Calibri"/>
              </a:rPr>
              <a:t>Assemble</a:t>
            </a:r>
            <a:r>
              <a:rPr sz="2050" spc="13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information</a:t>
            </a:r>
            <a:endParaRPr sz="205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50" spc="-20" dirty="0">
                <a:latin typeface="Calibri"/>
                <a:cs typeface="Calibri"/>
              </a:rPr>
              <a:t>Tea</a:t>
            </a:r>
            <a:r>
              <a:rPr sz="2050" spc="14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break</a:t>
            </a:r>
            <a:endParaRPr sz="205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50" spc="-40" dirty="0">
                <a:latin typeface="Calibri"/>
                <a:cs typeface="Calibri"/>
              </a:rPr>
              <a:t>Encode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information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220" dirty="0">
                <a:latin typeface="Calibri"/>
                <a:cs typeface="Calibri"/>
              </a:rPr>
              <a:t>KB</a:t>
            </a:r>
            <a:endParaRPr sz="205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50" spc="-40" dirty="0">
                <a:latin typeface="Calibri"/>
                <a:cs typeface="Calibri"/>
              </a:rPr>
              <a:t>Encode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problem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instance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as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facts</a:t>
            </a:r>
            <a:endParaRPr sz="205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50" spc="20" dirty="0">
                <a:latin typeface="Calibri"/>
                <a:cs typeface="Calibri"/>
              </a:rPr>
              <a:t>Ask</a:t>
            </a:r>
            <a:r>
              <a:rPr sz="2050" spc="13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queries</a:t>
            </a:r>
            <a:endParaRPr sz="205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50" spc="-5" dirty="0">
                <a:latin typeface="Calibri"/>
                <a:cs typeface="Calibri"/>
              </a:rPr>
              <a:t>Find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false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facts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97321" y="2087338"/>
            <a:ext cx="3418840" cy="25552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8230" indent="635">
              <a:lnSpc>
                <a:spcPct val="101299"/>
              </a:lnSpc>
              <a:spcBef>
                <a:spcPts val="85"/>
              </a:spcBef>
            </a:pPr>
            <a:r>
              <a:rPr sz="2050" spc="-50" dirty="0">
                <a:solidFill>
                  <a:srgbClr val="004B00"/>
                </a:solidFill>
                <a:latin typeface="Calibri"/>
                <a:cs typeface="Calibri"/>
              </a:rPr>
              <a:t>Ordinary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004B00"/>
                </a:solidFill>
                <a:latin typeface="Calibri"/>
                <a:cs typeface="Calibri"/>
              </a:rPr>
              <a:t>programming </a:t>
            </a:r>
            <a:r>
              <a:rPr sz="2050" spc="-44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Identify</a:t>
            </a:r>
            <a:r>
              <a:rPr sz="2050" spc="-4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problem </a:t>
            </a:r>
            <a:r>
              <a:rPr sz="2050" spc="-9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Assemble</a:t>
            </a:r>
            <a:r>
              <a:rPr sz="2050" spc="-6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information </a:t>
            </a:r>
            <a:r>
              <a:rPr sz="2050" spc="-6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Figure</a:t>
            </a:r>
            <a:r>
              <a:rPr sz="2050" spc="-2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out</a:t>
            </a:r>
            <a:r>
              <a:rPr sz="2050" spc="-55" dirty="0">
                <a:latin typeface="Calibri"/>
                <a:cs typeface="Calibri"/>
              </a:rPr>
              <a:t> solution </a:t>
            </a:r>
            <a:r>
              <a:rPr sz="2050" spc="-5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Program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solution</a:t>
            </a:r>
            <a:endParaRPr sz="2050">
              <a:latin typeface="Calibri"/>
              <a:cs typeface="Calibri"/>
            </a:endParaRPr>
          </a:p>
          <a:p>
            <a:pPr marL="13970" marR="5080" indent="-1905">
              <a:lnSpc>
                <a:spcPts val="2500"/>
              </a:lnSpc>
              <a:spcBef>
                <a:spcPts val="70"/>
              </a:spcBef>
            </a:pPr>
            <a:r>
              <a:rPr sz="2050" spc="-40" dirty="0">
                <a:latin typeface="Calibri"/>
                <a:cs typeface="Calibri"/>
              </a:rPr>
              <a:t>Encode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problem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instance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data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Apply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program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data</a:t>
            </a:r>
            <a:endParaRPr sz="2050">
              <a:latin typeface="Calibri"/>
              <a:cs typeface="Calibri"/>
            </a:endParaRPr>
          </a:p>
          <a:p>
            <a:pPr marL="13335">
              <a:lnSpc>
                <a:spcPts val="2390"/>
              </a:lnSpc>
            </a:pPr>
            <a:r>
              <a:rPr sz="2050" spc="-35" dirty="0">
                <a:latin typeface="Calibri"/>
                <a:cs typeface="Calibri"/>
              </a:rPr>
              <a:t>Debug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procedural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errors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544" y="4800064"/>
            <a:ext cx="735901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40" dirty="0">
                <a:latin typeface="Calibri"/>
                <a:cs typeface="Calibri"/>
              </a:rPr>
              <a:t>Should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easier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debug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Capital</a:t>
            </a:r>
            <a:r>
              <a:rPr sz="2050" spc="-1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3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ewY</a:t>
            </a:r>
            <a:r>
              <a:rPr sz="2050" b="0" i="1" spc="-1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ork,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US</a:t>
            </a:r>
            <a:r>
              <a:rPr sz="2050" spc="70" dirty="0">
                <a:solidFill>
                  <a:srgbClr val="990099"/>
                </a:solidFill>
                <a:latin typeface="Arial"/>
                <a:cs typeface="Arial"/>
              </a:rPr>
              <a:t>) </a:t>
            </a:r>
            <a:r>
              <a:rPr sz="2050" spc="-55" dirty="0">
                <a:latin typeface="Calibri"/>
                <a:cs typeface="Calibri"/>
              </a:rPr>
              <a:t>than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14" dirty="0">
                <a:solidFill>
                  <a:srgbClr val="990099"/>
                </a:solidFill>
                <a:latin typeface="Arial"/>
                <a:cs typeface="Arial"/>
              </a:rPr>
              <a:t>:=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+</a:t>
            </a:r>
            <a:r>
              <a:rPr sz="2050" spc="-11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95" dirty="0">
                <a:solidFill>
                  <a:srgbClr val="990099"/>
                </a:solidFill>
                <a:latin typeface="Arial"/>
                <a:cs typeface="Arial"/>
              </a:rPr>
              <a:t>2</a:t>
            </a:r>
            <a:r>
              <a:rPr sz="2050" spc="8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0" dirty="0">
                <a:latin typeface="Calibri"/>
                <a:cs typeface="Calibri"/>
              </a:rPr>
              <a:t>!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2BBD55-C7A9-4FB5-9C5E-D64EFDE2EC2A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CEC801-1AA6-4668-BC4A-5D93392D8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41719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5"/>
              </a:lnSpc>
            </a:pPr>
            <a:r>
              <a:rPr spc="25" dirty="0"/>
              <a:t>Existential</a:t>
            </a:r>
            <a:r>
              <a:rPr spc="140" dirty="0"/>
              <a:t> </a:t>
            </a:r>
            <a:r>
              <a:rPr spc="5" dirty="0"/>
              <a:t>instantiation</a:t>
            </a:r>
            <a:r>
              <a:rPr spc="120" dirty="0"/>
              <a:t> </a:t>
            </a:r>
            <a:r>
              <a:rPr spc="260" dirty="0"/>
              <a:t>(EI)</a:t>
            </a:r>
          </a:p>
        </p:txBody>
      </p:sp>
      <p:sp>
        <p:nvSpPr>
          <p:cNvPr id="3" name="object 3"/>
          <p:cNvSpPr/>
          <p:nvPr/>
        </p:nvSpPr>
        <p:spPr>
          <a:xfrm>
            <a:off x="841349" y="2786278"/>
            <a:ext cx="1882139" cy="0"/>
          </a:xfrm>
          <a:custGeom>
            <a:avLst/>
            <a:gdLst/>
            <a:ahLst/>
            <a:cxnLst/>
            <a:rect l="l" t="t" r="r" b="b"/>
            <a:pathLst>
              <a:path w="1882139">
                <a:moveTo>
                  <a:pt x="0" y="0"/>
                </a:moveTo>
                <a:lnTo>
                  <a:pt x="1882139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8469" y="1643855"/>
            <a:ext cx="7141209" cy="44767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14"/>
              </a:spcBef>
            </a:pPr>
            <a:r>
              <a:rPr sz="2050" spc="-35" dirty="0">
                <a:latin typeface="Calibri"/>
                <a:cs typeface="Calibri"/>
              </a:rPr>
              <a:t>For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any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sentence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dirty="0">
                <a:latin typeface="Calibri"/>
                <a:cs typeface="Calibri"/>
              </a:rPr>
              <a:t>,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2050" spc="-15" dirty="0">
                <a:latin typeface="Calibri"/>
                <a:cs typeface="Calibri"/>
              </a:rPr>
              <a:t>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constant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symbol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endParaRPr sz="2050">
              <a:latin typeface="Bookman Old Style"/>
              <a:cs typeface="Bookman Old Style"/>
            </a:endParaRPr>
          </a:p>
          <a:p>
            <a:pPr marL="50165">
              <a:lnSpc>
                <a:spcPct val="100000"/>
              </a:lnSpc>
              <a:spcBef>
                <a:spcPts val="25"/>
              </a:spcBef>
            </a:pPr>
            <a:r>
              <a:rPr sz="2050" spc="50" dirty="0">
                <a:solidFill>
                  <a:srgbClr val="7E0000"/>
                </a:solidFill>
                <a:latin typeface="Century"/>
                <a:cs typeface="Century"/>
              </a:rPr>
              <a:t>that</a:t>
            </a:r>
            <a:r>
              <a:rPr sz="2050" spc="21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75" dirty="0">
                <a:solidFill>
                  <a:srgbClr val="7E0000"/>
                </a:solidFill>
                <a:latin typeface="Century"/>
                <a:cs typeface="Century"/>
              </a:rPr>
              <a:t>does</a:t>
            </a:r>
            <a:r>
              <a:rPr sz="2050" spc="20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90" dirty="0">
                <a:solidFill>
                  <a:srgbClr val="7E0000"/>
                </a:solidFill>
                <a:latin typeface="Century"/>
                <a:cs typeface="Century"/>
              </a:rPr>
              <a:t>not</a:t>
            </a:r>
            <a:r>
              <a:rPr sz="2050" spc="19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55" dirty="0">
                <a:solidFill>
                  <a:srgbClr val="7E0000"/>
                </a:solidFill>
                <a:latin typeface="Century"/>
                <a:cs typeface="Century"/>
              </a:rPr>
              <a:t>appear</a:t>
            </a:r>
            <a:r>
              <a:rPr sz="2050" spc="204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25" dirty="0">
                <a:solidFill>
                  <a:srgbClr val="7E0000"/>
                </a:solidFill>
                <a:latin typeface="Century"/>
                <a:cs typeface="Century"/>
              </a:rPr>
              <a:t>elsewhere</a:t>
            </a:r>
            <a:r>
              <a:rPr sz="2050" spc="22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20" dirty="0">
                <a:solidFill>
                  <a:srgbClr val="7E0000"/>
                </a:solidFill>
                <a:latin typeface="Century"/>
                <a:cs typeface="Century"/>
              </a:rPr>
              <a:t>in</a:t>
            </a:r>
            <a:r>
              <a:rPr sz="2050" spc="20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50" dirty="0">
                <a:solidFill>
                  <a:srgbClr val="7E0000"/>
                </a:solidFill>
                <a:latin typeface="Century"/>
                <a:cs typeface="Century"/>
              </a:rPr>
              <a:t>the</a:t>
            </a:r>
            <a:r>
              <a:rPr sz="2050" spc="19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50" dirty="0">
                <a:solidFill>
                  <a:srgbClr val="7E0000"/>
                </a:solidFill>
                <a:latin typeface="Century"/>
                <a:cs typeface="Century"/>
              </a:rPr>
              <a:t>knowledge</a:t>
            </a:r>
            <a:r>
              <a:rPr sz="2050" spc="19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20" dirty="0">
                <a:solidFill>
                  <a:srgbClr val="7E0000"/>
                </a:solidFill>
                <a:latin typeface="Century"/>
                <a:cs typeface="Century"/>
              </a:rPr>
              <a:t>base</a:t>
            </a:r>
            <a:r>
              <a:rPr sz="2050" spc="20" dirty="0">
                <a:latin typeface="Calibri"/>
                <a:cs typeface="Calibri"/>
              </a:rPr>
              <a:t>:</a:t>
            </a:r>
            <a:endParaRPr sz="2050">
              <a:latin typeface="Calibri"/>
              <a:cs typeface="Calibri"/>
            </a:endParaRPr>
          </a:p>
          <a:p>
            <a:pPr marR="4487545" algn="ctr">
              <a:lnSpc>
                <a:spcPct val="100000"/>
              </a:lnSpc>
              <a:spcBef>
                <a:spcPts val="1005"/>
              </a:spcBef>
              <a:tabLst>
                <a:tab pos="468630" algn="l"/>
              </a:tabLst>
            </a:pPr>
            <a:r>
              <a:rPr sz="2050" spc="-55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30" dirty="0">
                <a:solidFill>
                  <a:srgbClr val="990099"/>
                </a:solidFill>
                <a:latin typeface="Bookman Old Style"/>
                <a:cs typeface="Bookman Old Style"/>
              </a:rPr>
              <a:t>v	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endParaRPr sz="2050">
              <a:latin typeface="Bookman Old Style"/>
              <a:cs typeface="Bookman Old Style"/>
            </a:endParaRPr>
          </a:p>
          <a:p>
            <a:pPr marR="4488180" algn="ctr">
              <a:lnSpc>
                <a:spcPct val="100000"/>
              </a:lnSpc>
              <a:spcBef>
                <a:spcPts val="360"/>
              </a:spcBef>
            </a:pPr>
            <a:r>
              <a:rPr sz="2050" spc="90" dirty="0">
                <a:solidFill>
                  <a:srgbClr val="990099"/>
                </a:solidFill>
                <a:latin typeface="Century"/>
                <a:cs typeface="Century"/>
              </a:rPr>
              <a:t>Subs</a:t>
            </a:r>
            <a:r>
              <a:rPr sz="2050" spc="70" dirty="0">
                <a:solidFill>
                  <a:srgbClr val="990099"/>
                </a:solidFill>
                <a:latin typeface="Century"/>
                <a:cs typeface="Century"/>
              </a:rPr>
              <a:t>t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spc="229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2050" b="0" i="1" spc="-210" dirty="0">
                <a:solidFill>
                  <a:srgbClr val="990099"/>
                </a:solidFill>
                <a:latin typeface="Bookman Old Style"/>
                <a:cs typeface="Bookman Old Style"/>
              </a:rPr>
              <a:t>/</a:t>
            </a:r>
            <a:r>
              <a:rPr sz="2050" b="0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spc="229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50165">
              <a:lnSpc>
                <a:spcPct val="100000"/>
              </a:lnSpc>
              <a:spcBef>
                <a:spcPts val="1240"/>
              </a:spcBef>
              <a:tabLst>
                <a:tab pos="1089025" algn="l"/>
              </a:tabLst>
            </a:pPr>
            <a:r>
              <a:rPr sz="2050" spc="50" dirty="0">
                <a:latin typeface="Calibri"/>
                <a:cs typeface="Calibri"/>
              </a:rPr>
              <a:t>E.g.</a:t>
            </a:r>
            <a:r>
              <a:rPr sz="2050" spc="25" dirty="0">
                <a:latin typeface="Calibri"/>
                <a:cs typeface="Calibri"/>
              </a:rPr>
              <a:t>,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sz="2050" spc="-10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114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9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13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ea</a:t>
            </a:r>
            <a:r>
              <a:rPr sz="2050" b="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6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70" dirty="0">
                <a:latin typeface="Calibri"/>
                <a:cs typeface="Calibri"/>
              </a:rPr>
              <a:t>yields</a:t>
            </a:r>
            <a:endParaRPr sz="2050">
              <a:latin typeface="Calibri"/>
              <a:cs typeface="Calibri"/>
            </a:endParaRPr>
          </a:p>
          <a:p>
            <a:pPr marL="367665">
              <a:lnSpc>
                <a:spcPct val="100000"/>
              </a:lnSpc>
              <a:spcBef>
                <a:spcPts val="1560"/>
              </a:spcBef>
            </a:pPr>
            <a:r>
              <a:rPr sz="2050" b="0" i="1" spc="114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9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100" spc="89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10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ea</a:t>
            </a:r>
            <a:r>
              <a:rPr sz="2050" b="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100" spc="89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50800" marR="464184">
              <a:lnSpc>
                <a:spcPct val="163400"/>
              </a:lnSpc>
              <a:tabLst>
                <a:tab pos="3006090" algn="l"/>
              </a:tabLst>
            </a:pPr>
            <a:r>
              <a:rPr sz="2050" spc="-85" dirty="0">
                <a:latin typeface="Calibri"/>
                <a:cs typeface="Calibri"/>
              </a:rPr>
              <a:t>provided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100" spc="15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509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30" dirty="0">
                <a:latin typeface="Calibri"/>
                <a:cs typeface="Calibri"/>
              </a:rPr>
              <a:t>new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constant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symbol,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called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007E"/>
                </a:solidFill>
                <a:latin typeface="Calibri"/>
                <a:cs typeface="Calibri"/>
              </a:rPr>
              <a:t>Skolem</a:t>
            </a:r>
            <a:r>
              <a:rPr sz="2050" spc="17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45" dirty="0">
                <a:solidFill>
                  <a:srgbClr val="00007E"/>
                </a:solidFill>
                <a:latin typeface="Calibri"/>
                <a:cs typeface="Calibri"/>
              </a:rPr>
              <a:t>constant </a:t>
            </a:r>
            <a:r>
              <a:rPr sz="2050" spc="-45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Another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example: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fro</a:t>
            </a:r>
            <a:r>
              <a:rPr sz="2050" spc="-120" dirty="0">
                <a:latin typeface="Calibri"/>
                <a:cs typeface="Calibri"/>
              </a:rPr>
              <a:t>m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sz="2050" spc="-10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-97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b="0" i="1" spc="-254" dirty="0">
                <a:solidFill>
                  <a:srgbClr val="990099"/>
                </a:solidFill>
                <a:latin typeface="Bookman Old Style"/>
                <a:cs typeface="Bookman Old Style"/>
              </a:rPr>
              <a:t>/d</a:t>
            </a:r>
            <a:r>
              <a:rPr sz="2050" b="0" i="1" spc="-24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1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-2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-240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100" b="0" i="1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100" b="0" i="1" spc="-150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200" dirty="0">
                <a:latin typeface="Calibri"/>
                <a:cs typeface="Calibri"/>
              </a:rPr>
              <a:t>w</a:t>
            </a:r>
            <a:r>
              <a:rPr sz="2050" spc="-160" dirty="0">
                <a:latin typeface="Calibri"/>
                <a:cs typeface="Calibri"/>
              </a:rPr>
              <a:t>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obtain</a:t>
            </a:r>
            <a:endParaRPr sz="2050">
              <a:latin typeface="Calibri"/>
              <a:cs typeface="Calibri"/>
            </a:endParaRPr>
          </a:p>
          <a:p>
            <a:pPr marL="367665">
              <a:lnSpc>
                <a:spcPct val="100000"/>
              </a:lnSpc>
              <a:spcBef>
                <a:spcPts val="1560"/>
              </a:spcBef>
            </a:pP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100" b="0" i="1" spc="-97" baseline="3373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b="0" i="1" spc="-254" dirty="0">
                <a:solidFill>
                  <a:srgbClr val="990099"/>
                </a:solidFill>
                <a:latin typeface="Bookman Old Style"/>
                <a:cs typeface="Bookman Old Style"/>
              </a:rPr>
              <a:t>/d</a:t>
            </a:r>
            <a:r>
              <a:rPr sz="2050" b="0" i="1" spc="-24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1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-23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-17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100" b="0" i="1" spc="-240" baseline="3373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endParaRPr sz="2100" baseline="33730">
              <a:latin typeface="Bookman Old Style"/>
              <a:cs typeface="Bookman Old Style"/>
            </a:endParaRP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050" spc="-135" dirty="0">
                <a:latin typeface="Calibri"/>
                <a:cs typeface="Calibri"/>
              </a:rPr>
              <a:t>p</a:t>
            </a:r>
            <a:r>
              <a:rPr sz="2050" spc="-80" dirty="0">
                <a:latin typeface="Calibri"/>
                <a:cs typeface="Calibri"/>
              </a:rPr>
              <a:t>rovide</a:t>
            </a:r>
            <a:r>
              <a:rPr sz="2050" spc="-90" dirty="0">
                <a:latin typeface="Calibri"/>
                <a:cs typeface="Calibri"/>
              </a:rPr>
              <a:t>d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b="0" i="1" spc="-17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35" dirty="0">
                <a:latin typeface="Calibri"/>
                <a:cs typeface="Calibri"/>
              </a:rPr>
              <a:t>i</a:t>
            </a:r>
            <a:r>
              <a:rPr sz="2050" spc="-45" dirty="0">
                <a:latin typeface="Calibri"/>
                <a:cs typeface="Calibri"/>
              </a:rPr>
              <a:t>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120" dirty="0">
                <a:latin typeface="Calibri"/>
                <a:cs typeface="Calibri"/>
              </a:rPr>
              <a:t>ne</a:t>
            </a:r>
            <a:r>
              <a:rPr sz="2050" spc="-155" dirty="0">
                <a:latin typeface="Calibri"/>
                <a:cs typeface="Calibri"/>
              </a:rPr>
              <a:t>w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constant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sym</a:t>
            </a:r>
            <a:r>
              <a:rPr sz="2050" spc="-40" dirty="0">
                <a:latin typeface="Calibri"/>
                <a:cs typeface="Calibri"/>
              </a:rPr>
              <a:t>b</a:t>
            </a:r>
            <a:r>
              <a:rPr sz="2050" spc="-60" dirty="0">
                <a:latin typeface="Calibri"/>
                <a:cs typeface="Calibri"/>
              </a:rPr>
              <a:t>ol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</a:t>
            </a:fld>
            <a:endParaRPr spc="2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D564B-F97D-4A60-97D0-864200D9C888}"/>
              </a:ext>
            </a:extLst>
          </p:cNvPr>
          <p:cNvSpPr txBox="1"/>
          <p:nvPr/>
        </p:nvSpPr>
        <p:spPr>
          <a:xfrm>
            <a:off x="3749356" y="716280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F7B5CB-F2CD-410C-9DFF-9F15C7403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40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5" dirty="0"/>
              <a:t>Prolog</a:t>
            </a:r>
            <a:r>
              <a:rPr spc="114" dirty="0"/>
              <a:t> </a:t>
            </a:r>
            <a:r>
              <a:rPr spc="-2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467" y="1608802"/>
            <a:ext cx="7632065" cy="43275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0800" marR="1060450" algn="just">
              <a:lnSpc>
                <a:spcPct val="101200"/>
              </a:lnSpc>
              <a:spcBef>
                <a:spcPts val="85"/>
              </a:spcBef>
            </a:pPr>
            <a:r>
              <a:rPr sz="2050" spc="-5" dirty="0">
                <a:latin typeface="Calibri"/>
                <a:cs typeface="Calibri"/>
              </a:rPr>
              <a:t>Basis: </a:t>
            </a:r>
            <a:r>
              <a:rPr sz="2050" spc="-70" dirty="0">
                <a:latin typeface="Calibri"/>
                <a:cs typeface="Calibri"/>
              </a:rPr>
              <a:t>backward </a:t>
            </a:r>
            <a:r>
              <a:rPr sz="2050" spc="-40" dirty="0">
                <a:latin typeface="Calibri"/>
                <a:cs typeface="Calibri"/>
              </a:rPr>
              <a:t>chaining </a:t>
            </a:r>
            <a:r>
              <a:rPr sz="2050" spc="-65" dirty="0">
                <a:latin typeface="Calibri"/>
                <a:cs typeface="Calibri"/>
              </a:rPr>
              <a:t>with </a:t>
            </a:r>
            <a:r>
              <a:rPr sz="2050" spc="-55" dirty="0">
                <a:latin typeface="Calibri"/>
                <a:cs typeface="Calibri"/>
              </a:rPr>
              <a:t>Horn </a:t>
            </a:r>
            <a:r>
              <a:rPr sz="2050" spc="-60" dirty="0">
                <a:latin typeface="Calibri"/>
                <a:cs typeface="Calibri"/>
              </a:rPr>
              <a:t>clauses </a:t>
            </a:r>
            <a:r>
              <a:rPr sz="2050" spc="484" dirty="0">
                <a:latin typeface="Calibri"/>
                <a:cs typeface="Calibri"/>
              </a:rPr>
              <a:t>+ </a:t>
            </a:r>
            <a:r>
              <a:rPr sz="2050" spc="-55" dirty="0">
                <a:latin typeface="Calibri"/>
                <a:cs typeface="Calibri"/>
              </a:rPr>
              <a:t>bells </a:t>
            </a:r>
            <a:r>
              <a:rPr sz="2050" spc="70" dirty="0">
                <a:latin typeface="Calibri"/>
                <a:cs typeface="Calibri"/>
              </a:rPr>
              <a:t>&amp; </a:t>
            </a:r>
            <a:r>
              <a:rPr sz="2050" spc="-75" dirty="0">
                <a:latin typeface="Calibri"/>
                <a:cs typeface="Calibri"/>
              </a:rPr>
              <a:t>whistles </a:t>
            </a:r>
            <a:r>
              <a:rPr sz="2050" spc="-7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Widely </a:t>
            </a:r>
            <a:r>
              <a:rPr sz="2050" spc="-100" dirty="0">
                <a:latin typeface="Calibri"/>
                <a:cs typeface="Calibri"/>
              </a:rPr>
              <a:t>used </a:t>
            </a:r>
            <a:r>
              <a:rPr sz="2050" spc="-50" dirty="0">
                <a:latin typeface="Calibri"/>
                <a:cs typeface="Calibri"/>
              </a:rPr>
              <a:t>in </a:t>
            </a:r>
            <a:r>
              <a:rPr sz="2050" spc="-40" dirty="0">
                <a:latin typeface="Calibri"/>
                <a:cs typeface="Calibri"/>
              </a:rPr>
              <a:t>Europe, </a:t>
            </a:r>
            <a:r>
              <a:rPr sz="2050" spc="-5" dirty="0">
                <a:latin typeface="Calibri"/>
                <a:cs typeface="Calibri"/>
              </a:rPr>
              <a:t>Japan </a:t>
            </a:r>
            <a:r>
              <a:rPr sz="2050" spc="-25" dirty="0">
                <a:latin typeface="Calibri"/>
                <a:cs typeface="Calibri"/>
              </a:rPr>
              <a:t>(basis </a:t>
            </a:r>
            <a:r>
              <a:rPr sz="2050" spc="-75" dirty="0">
                <a:latin typeface="Calibri"/>
                <a:cs typeface="Calibri"/>
              </a:rPr>
              <a:t>of </a:t>
            </a:r>
            <a:r>
              <a:rPr sz="2050" spc="-45" dirty="0">
                <a:latin typeface="Calibri"/>
                <a:cs typeface="Calibri"/>
              </a:rPr>
              <a:t>5th </a:t>
            </a:r>
            <a:r>
              <a:rPr sz="2050" spc="-70" dirty="0">
                <a:latin typeface="Calibri"/>
                <a:cs typeface="Calibri"/>
              </a:rPr>
              <a:t>Generation </a:t>
            </a:r>
            <a:r>
              <a:rPr sz="2050" spc="-40" dirty="0">
                <a:latin typeface="Calibri"/>
                <a:cs typeface="Calibri"/>
              </a:rPr>
              <a:t>project) </a:t>
            </a:r>
            <a:r>
              <a:rPr sz="2050" spc="-3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Compilation</a:t>
            </a:r>
            <a:r>
              <a:rPr sz="2050" spc="22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techniques</a:t>
            </a:r>
            <a:r>
              <a:rPr sz="2050" spc="250" dirty="0">
                <a:latin typeface="Calibri"/>
                <a:cs typeface="Calibri"/>
              </a:rPr>
              <a:t> </a:t>
            </a:r>
            <a:r>
              <a:rPr sz="2050" spc="290" dirty="0">
                <a:latin typeface="Cambria"/>
                <a:cs typeface="Cambria"/>
              </a:rPr>
              <a:t>⇒</a:t>
            </a:r>
            <a:r>
              <a:rPr sz="2050" spc="200" dirty="0">
                <a:latin typeface="Cambria"/>
                <a:cs typeface="Cambria"/>
              </a:rPr>
              <a:t> </a:t>
            </a:r>
            <a:r>
              <a:rPr sz="2050" spc="-65" dirty="0">
                <a:latin typeface="Calibri"/>
                <a:cs typeface="Calibri"/>
              </a:rPr>
              <a:t>approaching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billion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130" dirty="0">
                <a:latin typeface="Calibri"/>
                <a:cs typeface="Calibri"/>
              </a:rPr>
              <a:t>LIPS</a:t>
            </a:r>
            <a:endParaRPr sz="205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260"/>
              </a:spcBef>
              <a:tabLst>
                <a:tab pos="3689350" algn="l"/>
                <a:tab pos="4094479" algn="l"/>
                <a:tab pos="5408295" algn="l"/>
                <a:tab pos="5845175" algn="l"/>
              </a:tabLst>
            </a:pPr>
            <a:r>
              <a:rPr sz="2050" spc="-30" dirty="0">
                <a:latin typeface="Calibri"/>
                <a:cs typeface="Calibri"/>
              </a:rPr>
              <a:t>Program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484" dirty="0">
                <a:latin typeface="Calibri"/>
                <a:cs typeface="Calibri"/>
              </a:rPr>
              <a:t>=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set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clauses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484" dirty="0">
                <a:latin typeface="Calibri"/>
                <a:cs typeface="Calibri"/>
              </a:rPr>
              <a:t>=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Trebuchet MS"/>
                <a:cs typeface="Trebuchet MS"/>
              </a:rPr>
              <a:t>head	</a:t>
            </a:r>
            <a:r>
              <a:rPr sz="2050" spc="310" dirty="0">
                <a:latin typeface="Trebuchet MS"/>
                <a:cs typeface="Trebuchet MS"/>
              </a:rPr>
              <a:t>:-	</a:t>
            </a:r>
            <a:r>
              <a:rPr sz="2050" spc="250" dirty="0">
                <a:latin typeface="Trebuchet MS"/>
                <a:cs typeface="Trebuchet MS"/>
              </a:rPr>
              <a:t>literal</a:t>
            </a:r>
            <a:r>
              <a:rPr sz="2100" spc="375" baseline="-11904" dirty="0">
                <a:latin typeface="Garamond"/>
                <a:cs typeface="Garamond"/>
              </a:rPr>
              <a:t>1</a:t>
            </a:r>
            <a:r>
              <a:rPr sz="2050" spc="250" dirty="0">
                <a:latin typeface="Trebuchet MS"/>
                <a:cs typeface="Trebuchet MS"/>
              </a:rPr>
              <a:t>,	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65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	</a:t>
            </a:r>
            <a:r>
              <a:rPr sz="2050" spc="240" dirty="0">
                <a:latin typeface="Trebuchet MS"/>
                <a:cs typeface="Trebuchet MS"/>
              </a:rPr>
              <a:t>literal</a:t>
            </a:r>
            <a:r>
              <a:rPr sz="2100" b="0" i="1" spc="359" baseline="-11904" dirty="0">
                <a:latin typeface="Bookman Old Style"/>
                <a:cs typeface="Bookman Old Style"/>
              </a:rPr>
              <a:t>n</a:t>
            </a:r>
            <a:r>
              <a:rPr sz="2050" spc="240" dirty="0">
                <a:latin typeface="Trebuchet MS"/>
                <a:cs typeface="Trebuchet MS"/>
              </a:rPr>
              <a:t>.</a:t>
            </a:r>
            <a:endParaRPr sz="2050" dirty="0">
              <a:latin typeface="Trebuchet MS"/>
              <a:cs typeface="Trebuchet MS"/>
            </a:endParaRPr>
          </a:p>
          <a:p>
            <a:pPr marL="387350">
              <a:lnSpc>
                <a:spcPct val="100000"/>
              </a:lnSpc>
              <a:spcBef>
                <a:spcPts val="1610"/>
              </a:spcBef>
            </a:pPr>
            <a:r>
              <a:rPr sz="1700" spc="120" dirty="0">
                <a:latin typeface="Trebuchet MS"/>
                <a:cs typeface="Trebuchet MS"/>
              </a:rPr>
              <a:t>criminal(X)</a:t>
            </a:r>
            <a:r>
              <a:rPr sz="1700" spc="340" dirty="0">
                <a:latin typeface="Trebuchet MS"/>
                <a:cs typeface="Trebuchet MS"/>
              </a:rPr>
              <a:t> </a:t>
            </a:r>
            <a:r>
              <a:rPr sz="1700" spc="260" dirty="0">
                <a:latin typeface="Trebuchet MS"/>
                <a:cs typeface="Trebuchet MS"/>
              </a:rPr>
              <a:t>:-</a:t>
            </a:r>
            <a:r>
              <a:rPr sz="1700" spc="370" dirty="0">
                <a:latin typeface="Trebuchet MS"/>
                <a:cs typeface="Trebuchet MS"/>
              </a:rPr>
              <a:t> </a:t>
            </a:r>
            <a:r>
              <a:rPr sz="1700" spc="65" dirty="0">
                <a:latin typeface="Trebuchet MS"/>
                <a:cs typeface="Trebuchet MS"/>
              </a:rPr>
              <a:t>american(X),</a:t>
            </a:r>
            <a:r>
              <a:rPr sz="1700" spc="345" dirty="0">
                <a:latin typeface="Trebuchet MS"/>
                <a:cs typeface="Trebuchet MS"/>
              </a:rPr>
              <a:t> </a:t>
            </a:r>
            <a:r>
              <a:rPr sz="1700" spc="15" dirty="0">
                <a:latin typeface="Trebuchet MS"/>
                <a:cs typeface="Trebuchet MS"/>
              </a:rPr>
              <a:t>weapon(Y),</a:t>
            </a:r>
            <a:r>
              <a:rPr sz="1700" spc="345" dirty="0">
                <a:latin typeface="Trebuchet MS"/>
                <a:cs typeface="Trebuchet MS"/>
              </a:rPr>
              <a:t> </a:t>
            </a:r>
            <a:r>
              <a:rPr sz="1700" spc="170" dirty="0">
                <a:latin typeface="Trebuchet MS"/>
                <a:cs typeface="Trebuchet MS"/>
              </a:rPr>
              <a:t>sells(X,Y,Z),</a:t>
            </a:r>
            <a:r>
              <a:rPr sz="1700" spc="335" dirty="0">
                <a:latin typeface="Trebuchet MS"/>
                <a:cs typeface="Trebuchet MS"/>
              </a:rPr>
              <a:t> </a:t>
            </a:r>
            <a:r>
              <a:rPr sz="1700" spc="165" dirty="0">
                <a:latin typeface="Trebuchet MS"/>
                <a:cs typeface="Trebuchet MS"/>
              </a:rPr>
              <a:t>hostile(Z).</a:t>
            </a:r>
            <a:endParaRPr sz="17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</a:pPr>
            <a:r>
              <a:rPr sz="2050" spc="-25" dirty="0">
                <a:latin typeface="Calibri"/>
                <a:cs typeface="Calibri"/>
              </a:rPr>
              <a:t>Efficient</a:t>
            </a:r>
            <a:r>
              <a:rPr sz="2050" spc="14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unification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95" dirty="0">
                <a:solidFill>
                  <a:srgbClr val="00007E"/>
                </a:solidFill>
                <a:latin typeface="Calibri"/>
                <a:cs typeface="Calibri"/>
              </a:rPr>
              <a:t>open</a:t>
            </a:r>
            <a:r>
              <a:rPr sz="2050" spc="19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45" dirty="0">
                <a:solidFill>
                  <a:srgbClr val="00007E"/>
                </a:solidFill>
                <a:latin typeface="Calibri"/>
                <a:cs typeface="Calibri"/>
              </a:rPr>
              <a:t>coding</a:t>
            </a:r>
            <a:endParaRPr sz="2050" dirty="0">
              <a:latin typeface="Calibri"/>
              <a:cs typeface="Calibri"/>
            </a:endParaRPr>
          </a:p>
          <a:p>
            <a:pPr marL="50165" marR="1996439">
              <a:lnSpc>
                <a:spcPct val="101000"/>
              </a:lnSpc>
              <a:spcBef>
                <a:spcPts val="10"/>
              </a:spcBef>
            </a:pPr>
            <a:r>
              <a:rPr sz="2050" spc="-25" dirty="0">
                <a:latin typeface="Calibri"/>
                <a:cs typeface="Calibri"/>
              </a:rPr>
              <a:t>Efficient</a:t>
            </a:r>
            <a:r>
              <a:rPr sz="2050" spc="14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retrieval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matching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clauses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direct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linking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Depth-first,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left-to-right</a:t>
            </a:r>
            <a:r>
              <a:rPr sz="2050" spc="24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backward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chaining</a:t>
            </a:r>
            <a:endParaRPr sz="2050" dirty="0">
              <a:latin typeface="Calibri"/>
              <a:cs typeface="Calibri"/>
            </a:endParaRPr>
          </a:p>
          <a:p>
            <a:pPr marL="50165">
              <a:lnSpc>
                <a:spcPct val="100000"/>
              </a:lnSpc>
              <a:spcBef>
                <a:spcPts val="35"/>
              </a:spcBef>
              <a:tabLst>
                <a:tab pos="4786630" algn="l"/>
                <a:tab pos="5191760" algn="l"/>
              </a:tabLst>
            </a:pPr>
            <a:r>
              <a:rPr sz="2050" dirty="0">
                <a:latin typeface="Calibri"/>
                <a:cs typeface="Calibri"/>
              </a:rPr>
              <a:t>Built-in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predicates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arithmetic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etc.,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e.g.,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0" dirty="0">
                <a:latin typeface="Trebuchet MS"/>
                <a:cs typeface="Trebuchet MS"/>
              </a:rPr>
              <a:t>X	</a:t>
            </a:r>
            <a:r>
              <a:rPr sz="2050" spc="355" dirty="0">
                <a:latin typeface="Trebuchet MS"/>
                <a:cs typeface="Trebuchet MS"/>
              </a:rPr>
              <a:t>is	</a:t>
            </a:r>
            <a:r>
              <a:rPr sz="2050" spc="20" dirty="0">
                <a:latin typeface="Trebuchet MS"/>
                <a:cs typeface="Trebuchet MS"/>
              </a:rPr>
              <a:t>Y*Z+3</a:t>
            </a:r>
            <a:endParaRPr sz="2050" dirty="0">
              <a:latin typeface="Trebuchet MS"/>
              <a:cs typeface="Trebuchet MS"/>
            </a:endParaRPr>
          </a:p>
          <a:p>
            <a:pPr marL="416559" marR="2640965" indent="-365760">
              <a:lnSpc>
                <a:spcPts val="2500"/>
              </a:lnSpc>
              <a:spcBef>
                <a:spcPts val="75"/>
              </a:spcBef>
              <a:tabLst>
                <a:tab pos="2763520" algn="l"/>
                <a:tab pos="3168015" algn="l"/>
                <a:tab pos="3707129" algn="l"/>
              </a:tabLst>
            </a:pPr>
            <a:r>
              <a:rPr sz="2050" spc="-70" dirty="0">
                <a:latin typeface="Calibri"/>
                <a:cs typeface="Calibri"/>
              </a:rPr>
              <a:t>Closed-world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assumption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(“negation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failure”)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e.g.,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given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180" dirty="0">
                <a:latin typeface="Trebuchet MS"/>
                <a:cs typeface="Trebuchet MS"/>
              </a:rPr>
              <a:t>alive(X)	</a:t>
            </a:r>
            <a:r>
              <a:rPr sz="2050" spc="310" dirty="0">
                <a:latin typeface="Trebuchet MS"/>
                <a:cs typeface="Trebuchet MS"/>
              </a:rPr>
              <a:t>:-	</a:t>
            </a:r>
            <a:r>
              <a:rPr sz="2050" spc="50" dirty="0">
                <a:latin typeface="Trebuchet MS"/>
                <a:cs typeface="Trebuchet MS"/>
              </a:rPr>
              <a:t>not	</a:t>
            </a:r>
            <a:r>
              <a:rPr sz="2050" spc="75" dirty="0">
                <a:latin typeface="Trebuchet MS"/>
                <a:cs typeface="Trebuchet MS"/>
              </a:rPr>
              <a:t>dead(X). </a:t>
            </a:r>
            <a:r>
              <a:rPr sz="2050" spc="80" dirty="0">
                <a:latin typeface="Trebuchet MS"/>
                <a:cs typeface="Trebuchet MS"/>
              </a:rPr>
              <a:t> </a:t>
            </a:r>
            <a:r>
              <a:rPr sz="2050" spc="175" dirty="0">
                <a:latin typeface="Trebuchet MS"/>
                <a:cs typeface="Trebuchet MS"/>
              </a:rPr>
              <a:t>alive(joe)</a:t>
            </a:r>
            <a:r>
              <a:rPr sz="2050" spc="-25" dirty="0">
                <a:latin typeface="Trebuchet MS"/>
                <a:cs typeface="Trebuchet MS"/>
              </a:rPr>
              <a:t> </a:t>
            </a:r>
            <a:r>
              <a:rPr sz="2050" spc="-75" dirty="0">
                <a:latin typeface="Calibri"/>
                <a:cs typeface="Calibri"/>
              </a:rPr>
              <a:t>succeeds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65" dirty="0">
                <a:latin typeface="Trebuchet MS"/>
                <a:cs typeface="Trebuchet MS"/>
              </a:rPr>
              <a:t>dead(joe)</a:t>
            </a:r>
            <a:r>
              <a:rPr sz="2050" spc="-5" dirty="0">
                <a:latin typeface="Trebuchet MS"/>
                <a:cs typeface="Trebuchet MS"/>
              </a:rPr>
              <a:t> </a:t>
            </a:r>
            <a:r>
              <a:rPr sz="2050" spc="-45" dirty="0">
                <a:latin typeface="Calibri"/>
                <a:cs typeface="Calibri"/>
              </a:rPr>
              <a:t>fails</a:t>
            </a:r>
            <a:endParaRPr sz="2050" dirty="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D553C7-3258-4FA7-9334-6976A87BB026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EA339B-1664-4084-BC79-E8AA220D6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41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5" dirty="0"/>
              <a:t>Prolog</a:t>
            </a:r>
            <a:r>
              <a:rPr spc="130" dirty="0"/>
              <a:t> </a:t>
            </a:r>
            <a:r>
              <a:rPr spc="-5" dirty="0"/>
              <a:t>examples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30" dirty="0"/>
              <a:t>Depth-first</a:t>
            </a:r>
            <a:r>
              <a:rPr spc="155" dirty="0"/>
              <a:t> </a:t>
            </a:r>
            <a:r>
              <a:rPr spc="-80" dirty="0"/>
              <a:t>search</a:t>
            </a:r>
            <a:r>
              <a:rPr spc="180" dirty="0"/>
              <a:t> </a:t>
            </a:r>
            <a:r>
              <a:rPr spc="-85" dirty="0"/>
              <a:t>from</a:t>
            </a:r>
            <a:r>
              <a:rPr spc="204" dirty="0"/>
              <a:t> </a:t>
            </a:r>
            <a:r>
              <a:rPr spc="-55" dirty="0"/>
              <a:t>a</a:t>
            </a:r>
            <a:r>
              <a:rPr spc="170" dirty="0"/>
              <a:t> </a:t>
            </a:r>
            <a:r>
              <a:rPr spc="-40" dirty="0"/>
              <a:t>start</a:t>
            </a:r>
            <a:r>
              <a:rPr spc="180" dirty="0"/>
              <a:t> </a:t>
            </a:r>
            <a:r>
              <a:rPr spc="-50" dirty="0"/>
              <a:t>state</a:t>
            </a:r>
            <a:r>
              <a:rPr spc="180" dirty="0"/>
              <a:t> </a:t>
            </a:r>
            <a:r>
              <a:rPr spc="-45" dirty="0">
                <a:latin typeface="Trebuchet MS"/>
                <a:cs typeface="Trebuchet MS"/>
              </a:rPr>
              <a:t>X</a:t>
            </a:r>
            <a:r>
              <a:rPr spc="-45" dirty="0"/>
              <a:t>: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955675" algn="l"/>
                <a:tab pos="1360805" algn="l"/>
              </a:tabLst>
            </a:pPr>
            <a:r>
              <a:rPr spc="165" dirty="0">
                <a:latin typeface="Trebuchet MS"/>
                <a:cs typeface="Trebuchet MS"/>
              </a:rPr>
              <a:t>dfs(X)	</a:t>
            </a:r>
            <a:r>
              <a:rPr spc="310" dirty="0">
                <a:latin typeface="Trebuchet MS"/>
                <a:cs typeface="Trebuchet MS"/>
              </a:rPr>
              <a:t>:-	</a:t>
            </a:r>
            <a:r>
              <a:rPr spc="160" dirty="0">
                <a:latin typeface="Trebuchet MS"/>
                <a:cs typeface="Trebuchet MS"/>
              </a:rPr>
              <a:t>goal(X).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955675" algn="l"/>
                <a:tab pos="1360805" algn="l"/>
              </a:tabLst>
            </a:pPr>
            <a:r>
              <a:rPr spc="165" dirty="0">
                <a:latin typeface="Trebuchet MS"/>
                <a:cs typeface="Trebuchet MS"/>
              </a:rPr>
              <a:t>dfs(X)	</a:t>
            </a:r>
            <a:r>
              <a:rPr spc="310" dirty="0">
                <a:latin typeface="Trebuchet MS"/>
                <a:cs typeface="Trebuchet MS"/>
              </a:rPr>
              <a:t>:-	</a:t>
            </a:r>
            <a:r>
              <a:rPr spc="160" dirty="0">
                <a:latin typeface="Trebuchet MS"/>
                <a:cs typeface="Trebuchet MS"/>
              </a:rPr>
              <a:t>successor(X,S),dfs(S).</a:t>
            </a:r>
          </a:p>
          <a:p>
            <a:pPr marL="12700" marR="5080">
              <a:lnSpc>
                <a:spcPct val="163400"/>
              </a:lnSpc>
            </a:pPr>
            <a:r>
              <a:rPr spc="-35" dirty="0"/>
              <a:t>No</a:t>
            </a:r>
            <a:r>
              <a:rPr spc="180" dirty="0"/>
              <a:t> </a:t>
            </a:r>
            <a:r>
              <a:rPr spc="-125" dirty="0"/>
              <a:t>need</a:t>
            </a:r>
            <a:r>
              <a:rPr spc="200" dirty="0"/>
              <a:t> </a:t>
            </a:r>
            <a:r>
              <a:rPr spc="-55" dirty="0"/>
              <a:t>to</a:t>
            </a:r>
            <a:r>
              <a:rPr spc="180" dirty="0"/>
              <a:t> </a:t>
            </a:r>
            <a:r>
              <a:rPr spc="-70" dirty="0"/>
              <a:t>loop</a:t>
            </a:r>
            <a:r>
              <a:rPr spc="195" dirty="0"/>
              <a:t> </a:t>
            </a:r>
            <a:r>
              <a:rPr spc="-90" dirty="0"/>
              <a:t>over</a:t>
            </a:r>
            <a:r>
              <a:rPr spc="175" dirty="0"/>
              <a:t> </a:t>
            </a:r>
            <a:r>
              <a:rPr spc="30" dirty="0">
                <a:latin typeface="Trebuchet MS"/>
                <a:cs typeface="Trebuchet MS"/>
              </a:rPr>
              <a:t>S</a:t>
            </a:r>
            <a:r>
              <a:rPr spc="30" dirty="0"/>
              <a:t>:</a:t>
            </a:r>
            <a:r>
              <a:rPr spc="180" dirty="0"/>
              <a:t> </a:t>
            </a:r>
            <a:r>
              <a:rPr spc="100" dirty="0">
                <a:latin typeface="Trebuchet MS"/>
                <a:cs typeface="Trebuchet MS"/>
              </a:rPr>
              <a:t>successor</a:t>
            </a:r>
            <a:r>
              <a:rPr spc="-20" dirty="0">
                <a:latin typeface="Trebuchet MS"/>
                <a:cs typeface="Trebuchet MS"/>
              </a:rPr>
              <a:t> </a:t>
            </a:r>
            <a:r>
              <a:rPr spc="-75" dirty="0"/>
              <a:t>succeeds</a:t>
            </a:r>
            <a:r>
              <a:rPr spc="190" dirty="0"/>
              <a:t> </a:t>
            </a:r>
            <a:r>
              <a:rPr spc="-90" dirty="0"/>
              <a:t>for</a:t>
            </a:r>
            <a:r>
              <a:rPr spc="180" dirty="0"/>
              <a:t> </a:t>
            </a:r>
            <a:r>
              <a:rPr spc="-75" dirty="0"/>
              <a:t>each </a:t>
            </a:r>
            <a:r>
              <a:rPr spc="-450" dirty="0"/>
              <a:t> </a:t>
            </a:r>
            <a:r>
              <a:rPr spc="-45" dirty="0"/>
              <a:t>Appending</a:t>
            </a:r>
            <a:r>
              <a:rPr spc="-40" dirty="0"/>
              <a:t> </a:t>
            </a:r>
            <a:r>
              <a:rPr spc="-120" dirty="0"/>
              <a:t>two</a:t>
            </a:r>
            <a:r>
              <a:rPr spc="-114" dirty="0"/>
              <a:t> </a:t>
            </a:r>
            <a:r>
              <a:rPr spc="-35" dirty="0"/>
              <a:t>lists</a:t>
            </a:r>
            <a:r>
              <a:rPr spc="-30" dirty="0"/>
              <a:t> </a:t>
            </a:r>
            <a:r>
              <a:rPr spc="-55" dirty="0"/>
              <a:t>to</a:t>
            </a:r>
            <a:r>
              <a:rPr spc="-50" dirty="0"/>
              <a:t> </a:t>
            </a:r>
            <a:r>
              <a:rPr spc="-85" dirty="0"/>
              <a:t>produce</a:t>
            </a:r>
            <a:r>
              <a:rPr spc="-80" dirty="0"/>
              <a:t> </a:t>
            </a:r>
            <a:r>
              <a:rPr spc="-55" dirty="0"/>
              <a:t>a</a:t>
            </a:r>
            <a:r>
              <a:rPr spc="-50" dirty="0"/>
              <a:t> third: </a:t>
            </a:r>
            <a:r>
              <a:rPr spc="-45" dirty="0"/>
              <a:t> </a:t>
            </a:r>
            <a:r>
              <a:rPr spc="105" dirty="0">
                <a:latin typeface="Trebuchet MS"/>
                <a:cs typeface="Trebuchet MS"/>
              </a:rPr>
              <a:t>append([],Y,Y).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3382645" algn="l"/>
              </a:tabLst>
            </a:pPr>
            <a:r>
              <a:rPr spc="85" dirty="0">
                <a:latin typeface="Trebuchet MS"/>
                <a:cs typeface="Trebuchet MS"/>
              </a:rPr>
              <a:t>append([X|L],Y,[X|Z])</a:t>
            </a:r>
            <a:r>
              <a:rPr spc="370" dirty="0">
                <a:latin typeface="Trebuchet MS"/>
                <a:cs typeface="Trebuchet MS"/>
              </a:rPr>
              <a:t> </a:t>
            </a:r>
            <a:r>
              <a:rPr spc="310" dirty="0">
                <a:latin typeface="Trebuchet MS"/>
                <a:cs typeface="Trebuchet MS"/>
              </a:rPr>
              <a:t>:-	</a:t>
            </a:r>
            <a:r>
              <a:rPr spc="75" dirty="0">
                <a:latin typeface="Trebuchet MS"/>
                <a:cs typeface="Trebuchet MS"/>
              </a:rPr>
              <a:t>append(L,Y,Z).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1225550" algn="l"/>
              </a:tabLst>
            </a:pPr>
            <a:r>
              <a:rPr spc="70" dirty="0">
                <a:latin typeface="Trebuchet MS"/>
                <a:cs typeface="Trebuchet MS"/>
              </a:rPr>
              <a:t>query:	</a:t>
            </a:r>
            <a:r>
              <a:rPr spc="90" dirty="0">
                <a:latin typeface="Trebuchet MS"/>
                <a:cs typeface="Trebuchet MS"/>
              </a:rPr>
              <a:t>append(A,B,[1,2])</a:t>
            </a:r>
            <a:r>
              <a:rPr spc="325" dirty="0">
                <a:latin typeface="Trebuchet MS"/>
                <a:cs typeface="Trebuchet MS"/>
              </a:rPr>
              <a:t> </a:t>
            </a:r>
            <a:r>
              <a:rPr spc="310" dirty="0">
                <a:latin typeface="Trebuchet MS"/>
                <a:cs typeface="Trebuchet MS"/>
              </a:rPr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6555" y="5232882"/>
            <a:ext cx="1917064" cy="655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224915" algn="l"/>
              </a:tabLst>
            </a:pPr>
            <a:r>
              <a:rPr sz="2050" spc="55" dirty="0">
                <a:latin typeface="Trebuchet MS"/>
                <a:cs typeface="Trebuchet MS"/>
              </a:rPr>
              <a:t>answers:	</a:t>
            </a:r>
            <a:r>
              <a:rPr sz="2050" spc="114" dirty="0">
                <a:latin typeface="Trebuchet MS"/>
                <a:cs typeface="Trebuchet MS"/>
              </a:rPr>
              <a:t>A=[]</a:t>
            </a:r>
            <a:endParaRPr sz="2050">
              <a:latin typeface="Trebuchet MS"/>
              <a:cs typeface="Trebuchet MS"/>
            </a:endParaRPr>
          </a:p>
          <a:p>
            <a:pPr marL="1226820">
              <a:lnSpc>
                <a:spcPct val="100000"/>
              </a:lnSpc>
              <a:spcBef>
                <a:spcPts val="25"/>
              </a:spcBef>
            </a:pPr>
            <a:r>
              <a:rPr sz="2050" spc="90" dirty="0">
                <a:latin typeface="Trebuchet MS"/>
                <a:cs typeface="Trebuchet MS"/>
              </a:rPr>
              <a:t>A=[1]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88941" y="5232882"/>
            <a:ext cx="973455" cy="655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970" marR="5080" indent="-1905">
              <a:lnSpc>
                <a:spcPct val="101000"/>
              </a:lnSpc>
              <a:spcBef>
                <a:spcPts val="90"/>
              </a:spcBef>
            </a:pPr>
            <a:r>
              <a:rPr sz="2050" spc="105" dirty="0">
                <a:latin typeface="Trebuchet MS"/>
                <a:cs typeface="Trebuchet MS"/>
              </a:rPr>
              <a:t>B=[1,2]  </a:t>
            </a:r>
            <a:r>
              <a:rPr sz="2050" spc="100" dirty="0">
                <a:latin typeface="Trebuchet MS"/>
                <a:cs typeface="Trebuchet MS"/>
              </a:rPr>
              <a:t>B=[2]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1185" y="5865342"/>
            <a:ext cx="164655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090930" algn="l"/>
              </a:tabLst>
            </a:pPr>
            <a:r>
              <a:rPr sz="2050" spc="105" dirty="0">
                <a:latin typeface="Trebuchet MS"/>
                <a:cs typeface="Trebuchet MS"/>
              </a:rPr>
              <a:t>A=[1,2]	</a:t>
            </a:r>
            <a:r>
              <a:rPr sz="2050" spc="125" dirty="0">
                <a:latin typeface="Trebuchet MS"/>
                <a:cs typeface="Trebuchet MS"/>
              </a:rPr>
              <a:t>B=[]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F4FF8-328A-4E3F-9AA2-ABD51D4CCC04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1DE011-519D-4745-802A-BE403D382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  <a:tabLst>
                <a:tab pos="1954530" algn="l"/>
              </a:tabLst>
            </a:pPr>
            <a:r>
              <a:rPr spc="25" dirty="0"/>
              <a:t>Resolution:	</a:t>
            </a:r>
            <a:r>
              <a:rPr spc="50" dirty="0"/>
              <a:t>brief</a:t>
            </a:r>
            <a:r>
              <a:rPr spc="90" dirty="0"/>
              <a:t> </a:t>
            </a:r>
            <a:r>
              <a:rPr spc="-10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841349" y="2383942"/>
            <a:ext cx="7717790" cy="0"/>
          </a:xfrm>
          <a:custGeom>
            <a:avLst/>
            <a:gdLst/>
            <a:ahLst/>
            <a:cxnLst/>
            <a:rect l="l" t="t" r="r" b="b"/>
            <a:pathLst>
              <a:path w="7717790">
                <a:moveTo>
                  <a:pt x="0" y="0"/>
                </a:moveTo>
                <a:lnTo>
                  <a:pt x="7717535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3833" y="4517542"/>
            <a:ext cx="2832100" cy="0"/>
          </a:xfrm>
          <a:custGeom>
            <a:avLst/>
            <a:gdLst/>
            <a:ahLst/>
            <a:cxnLst/>
            <a:rect l="l" t="t" r="r" b="b"/>
            <a:pathLst>
              <a:path w="2832100">
                <a:moveTo>
                  <a:pt x="0" y="0"/>
                </a:moveTo>
                <a:lnTo>
                  <a:pt x="2831592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7664" y="1535080"/>
            <a:ext cx="8244840" cy="428498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695"/>
              </a:spcBef>
            </a:pPr>
            <a:r>
              <a:rPr sz="2050" dirty="0">
                <a:latin typeface="Calibri"/>
                <a:cs typeface="Calibri"/>
              </a:rPr>
              <a:t>Full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first-order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version:</a:t>
            </a:r>
            <a:endParaRPr sz="2050">
              <a:latin typeface="Calibri"/>
              <a:cs typeface="Calibri"/>
            </a:endParaRPr>
          </a:p>
          <a:p>
            <a:pPr marL="330835" algn="ctr">
              <a:lnSpc>
                <a:spcPct val="100000"/>
              </a:lnSpc>
              <a:spcBef>
                <a:spcPts val="600"/>
              </a:spcBef>
              <a:tabLst>
                <a:tab pos="2244725" algn="l"/>
              </a:tabLst>
            </a:pPr>
            <a:r>
              <a:rPr sz="2050" b="0" i="1" spc="22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217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·</a:t>
            </a:r>
            <a:r>
              <a:rPr sz="2050" spc="-10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·</a:t>
            </a:r>
            <a:r>
              <a:rPr sz="2050" spc="-12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·</a:t>
            </a:r>
            <a:r>
              <a:rPr sz="2050" spc="1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2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100" b="0" i="1" spc="-3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232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·</a:t>
            </a:r>
            <a:r>
              <a:rPr sz="2050" spc="-10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·</a:t>
            </a:r>
            <a:r>
              <a:rPr sz="2050" spc="-12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·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b="0" i="1" spc="-5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endParaRPr sz="2100" baseline="-11904">
              <a:latin typeface="Bookman Old Style"/>
              <a:cs typeface="Bookman Old Style"/>
            </a:endParaRPr>
          </a:p>
          <a:p>
            <a:pPr marL="332105" algn="ctr">
              <a:lnSpc>
                <a:spcPct val="100000"/>
              </a:lnSpc>
              <a:spcBef>
                <a:spcPts val="360"/>
              </a:spcBef>
            </a:pP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22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217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·</a:t>
            </a:r>
            <a:r>
              <a:rPr sz="2050" spc="-10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·</a:t>
            </a:r>
            <a:r>
              <a:rPr sz="2050" spc="-12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·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2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100" b="0" i="1" spc="12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100" spc="225" baseline="-11904" dirty="0">
                <a:solidFill>
                  <a:srgbClr val="990099"/>
                </a:solidFill>
                <a:latin typeface="Segoe UI Symbol"/>
                <a:cs typeface="Segoe UI Symbol"/>
              </a:rPr>
              <a:t>−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240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22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100" b="0" i="1" spc="12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100" spc="172" baseline="-11904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100" spc="12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240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·</a:t>
            </a:r>
            <a:r>
              <a:rPr sz="2050" spc="-12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·</a:t>
            </a:r>
            <a:r>
              <a:rPr sz="2050" spc="-10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·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2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100" b="0" i="1" spc="-16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100" b="0" i="1" spc="19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254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·</a:t>
            </a:r>
            <a:r>
              <a:rPr sz="2050" spc="-12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·</a:t>
            </a:r>
            <a:r>
              <a:rPr sz="2050" spc="-10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·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b="0" i="1" spc="390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100" spc="225" baseline="-11904" dirty="0">
                <a:solidFill>
                  <a:srgbClr val="990099"/>
                </a:solidFill>
                <a:latin typeface="Segoe UI Symbol"/>
                <a:cs typeface="Segoe UI Symbol"/>
              </a:rPr>
              <a:t>−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240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b="0" i="1" spc="390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100" spc="172" baseline="-11904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100" spc="12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254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·</a:t>
            </a:r>
            <a:r>
              <a:rPr sz="2050" spc="-10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·</a:t>
            </a:r>
            <a:r>
              <a:rPr sz="2050" spc="-12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·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b="0" i="1" spc="3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endParaRPr sz="2050">
              <a:latin typeface="Bookman Old Style"/>
              <a:cs typeface="Bookman Old Style"/>
            </a:endParaRPr>
          </a:p>
          <a:p>
            <a:pPr marL="101600" marR="5259705">
              <a:lnSpc>
                <a:spcPts val="4020"/>
              </a:lnSpc>
              <a:spcBef>
                <a:spcPts val="140"/>
              </a:spcBef>
            </a:pPr>
            <a:r>
              <a:rPr sz="2050" spc="-130" dirty="0">
                <a:latin typeface="Calibri"/>
                <a:cs typeface="Calibri"/>
              </a:rPr>
              <a:t>wher</a:t>
            </a:r>
            <a:r>
              <a:rPr sz="2050" spc="-114" dirty="0">
                <a:latin typeface="Calibri"/>
                <a:cs typeface="Calibri"/>
              </a:rPr>
              <a:t>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110" dirty="0">
                <a:solidFill>
                  <a:srgbClr val="990099"/>
                </a:solidFill>
                <a:latin typeface="Century"/>
                <a:cs typeface="Century"/>
              </a:rPr>
              <a:t>Unify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2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100" b="0" i="1" spc="19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40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b="0" i="1" spc="46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2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-2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-204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spc="20" dirty="0">
                <a:latin typeface="Calibri"/>
                <a:cs typeface="Calibri"/>
              </a:rPr>
              <a:t>.  </a:t>
            </a:r>
            <a:r>
              <a:rPr sz="2050" spc="-35" dirty="0">
                <a:latin typeface="Calibri"/>
                <a:cs typeface="Calibri"/>
              </a:rPr>
              <a:t>For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example,</a:t>
            </a:r>
            <a:endParaRPr sz="2050">
              <a:latin typeface="Calibri"/>
              <a:cs typeface="Calibri"/>
            </a:endParaRPr>
          </a:p>
          <a:p>
            <a:pPr marL="560070" marR="4972685">
              <a:lnSpc>
                <a:spcPct val="101499"/>
              </a:lnSpc>
              <a:spcBef>
                <a:spcPts val="880"/>
              </a:spcBef>
            </a:pPr>
            <a:r>
              <a:rPr sz="2050" spc="240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ic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h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13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114" dirty="0">
                <a:solidFill>
                  <a:srgbClr val="990099"/>
                </a:solidFill>
                <a:latin typeface="Bookman Old Style"/>
                <a:cs typeface="Bookman Old Style"/>
              </a:rPr>
              <a:t>U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nhapp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)  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Rich</a:t>
            </a:r>
            <a:r>
              <a:rPr sz="2050" spc="2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Ken</a:t>
            </a:r>
            <a:r>
              <a:rPr sz="2050" spc="2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1049020">
              <a:lnSpc>
                <a:spcPct val="100000"/>
              </a:lnSpc>
              <a:spcBef>
                <a:spcPts val="155"/>
              </a:spcBef>
            </a:pP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Unhappy</a:t>
            </a:r>
            <a:r>
              <a:rPr sz="2050" spc="-5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Ken</a:t>
            </a:r>
            <a:r>
              <a:rPr sz="2050" spc="-5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1450"/>
              </a:spcBef>
            </a:pPr>
            <a:r>
              <a:rPr sz="2050" spc="-60" dirty="0">
                <a:latin typeface="Calibri"/>
                <a:cs typeface="Calibri"/>
              </a:rPr>
              <a:t>wit</a:t>
            </a:r>
            <a:r>
              <a:rPr sz="2050" spc="-65" dirty="0">
                <a:latin typeface="Calibri"/>
                <a:cs typeface="Calibri"/>
              </a:rPr>
              <a:t>h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229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x/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235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endParaRPr sz="2050">
              <a:latin typeface="Cambria"/>
              <a:cs typeface="Cambria"/>
            </a:endParaRPr>
          </a:p>
          <a:p>
            <a:pPr marL="101600">
              <a:lnSpc>
                <a:spcPct val="100000"/>
              </a:lnSpc>
              <a:spcBef>
                <a:spcPts val="1560"/>
              </a:spcBef>
            </a:pPr>
            <a:r>
              <a:rPr sz="2050" spc="-20" dirty="0">
                <a:latin typeface="Calibri"/>
                <a:cs typeface="Calibri"/>
              </a:rPr>
              <a:t>Apply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resolutio</a:t>
            </a:r>
            <a:r>
              <a:rPr sz="2050" spc="-85" dirty="0">
                <a:latin typeface="Calibri"/>
                <a:cs typeface="Calibri"/>
              </a:rPr>
              <a:t>n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steps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t</a:t>
            </a:r>
            <a:r>
              <a:rPr sz="2050" spc="-60" dirty="0">
                <a:latin typeface="Calibri"/>
                <a:cs typeface="Calibri"/>
              </a:rPr>
              <a:t>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114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050" b="0" i="1" spc="35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240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10" dirty="0">
                <a:latin typeface="Calibri"/>
                <a:cs typeface="Calibri"/>
              </a:rPr>
              <a:t>;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complete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f</a:t>
            </a:r>
            <a:r>
              <a:rPr sz="2050" spc="-145" dirty="0">
                <a:latin typeface="Calibri"/>
                <a:cs typeface="Calibri"/>
              </a:rPr>
              <a:t>o</a:t>
            </a:r>
            <a:r>
              <a:rPr sz="2050" spc="-55" dirty="0">
                <a:latin typeface="Calibri"/>
                <a:cs typeface="Calibri"/>
              </a:rPr>
              <a:t>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105" dirty="0">
                <a:latin typeface="Calibri"/>
                <a:cs typeface="Calibri"/>
              </a:rPr>
              <a:t>F</a:t>
            </a:r>
            <a:r>
              <a:rPr sz="2050" spc="125" dirty="0">
                <a:latin typeface="Calibri"/>
                <a:cs typeface="Calibri"/>
              </a:rPr>
              <a:t>OL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42</a:t>
            </a:fld>
            <a:endParaRPr spc="2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AA2CB-44AE-498D-B9E2-A4D418321AB6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A157A9-B4D9-4768-A652-4E91D642F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43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" dirty="0"/>
              <a:t>Conversion</a:t>
            </a:r>
            <a:r>
              <a:rPr spc="165" dirty="0"/>
              <a:t> </a:t>
            </a:r>
            <a:r>
              <a:rPr spc="95" dirty="0"/>
              <a:t>to</a:t>
            </a:r>
            <a:r>
              <a:rPr spc="135" dirty="0"/>
              <a:t> </a:t>
            </a:r>
            <a:r>
              <a:rPr spc="260" dirty="0"/>
              <a:t>CNF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592038"/>
            <a:ext cx="5392420" cy="1168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70" dirty="0">
                <a:latin typeface="Calibri"/>
                <a:cs typeface="Calibri"/>
              </a:rPr>
              <a:t>Everyone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20" dirty="0">
                <a:latin typeface="Calibri"/>
                <a:cs typeface="Calibri"/>
              </a:rPr>
              <a:t>who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loves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all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animals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loved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someone:</a:t>
            </a:r>
            <a:endParaRPr sz="2050" dirty="0">
              <a:latin typeface="Calibri"/>
              <a:cs typeface="Calibri"/>
            </a:endParaRPr>
          </a:p>
          <a:p>
            <a:pPr marL="377825">
              <a:lnSpc>
                <a:spcPct val="100000"/>
              </a:lnSpc>
              <a:spcBef>
                <a:spcPts val="35"/>
              </a:spcBef>
              <a:tabLst>
                <a:tab pos="859155" algn="l"/>
                <a:tab pos="1393825" algn="l"/>
                <a:tab pos="2720340" algn="l"/>
                <a:tab pos="3112770" algn="l"/>
                <a:tab pos="4562475" algn="l"/>
                <a:tab pos="4956810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spc="-60" dirty="0">
                <a:solidFill>
                  <a:srgbClr val="990099"/>
                </a:solidFill>
                <a:latin typeface="Arial"/>
                <a:cs typeface="Arial"/>
              </a:rPr>
              <a:t>[</a:t>
            </a: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Anima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Lo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2050" b="0" i="1" spc="-17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-5" dirty="0">
                <a:solidFill>
                  <a:srgbClr val="990099"/>
                </a:solidFill>
                <a:latin typeface="Arial"/>
                <a:cs typeface="Arial"/>
              </a:rPr>
              <a:t>)]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spc="-60" dirty="0">
                <a:solidFill>
                  <a:srgbClr val="990099"/>
                </a:solidFill>
                <a:latin typeface="Arial"/>
                <a:cs typeface="Arial"/>
              </a:rPr>
              <a:t>[</a:t>
            </a:r>
            <a:r>
              <a:rPr sz="2050" spc="-55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endParaRPr sz="205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25" dirty="0">
                <a:latin typeface="Calibri"/>
                <a:cs typeface="Calibri"/>
              </a:rPr>
              <a:t>1.</a:t>
            </a:r>
            <a:r>
              <a:rPr sz="2050" spc="40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Eliminate</a:t>
            </a:r>
            <a:r>
              <a:rPr sz="2050" spc="13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biconditionals</a:t>
            </a:r>
            <a:r>
              <a:rPr sz="2050" spc="229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implications</a:t>
            </a:r>
            <a:endParaRPr sz="205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75463" y="1909031"/>
            <a:ext cx="134429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Lo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2050" b="0" i="1" spc="-17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5" dirty="0">
                <a:solidFill>
                  <a:srgbClr val="990099"/>
                </a:solidFill>
                <a:latin typeface="Arial"/>
                <a:cs typeface="Arial"/>
              </a:rPr>
              <a:t>)]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569" y="2930111"/>
            <a:ext cx="6656705" cy="850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29565">
              <a:lnSpc>
                <a:spcPct val="100000"/>
              </a:lnSpc>
              <a:spcBef>
                <a:spcPts val="114"/>
              </a:spcBef>
              <a:tabLst>
                <a:tab pos="808990" algn="l"/>
                <a:tab pos="1520190" algn="l"/>
                <a:tab pos="5324475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spc="-60" dirty="0">
                <a:solidFill>
                  <a:srgbClr val="990099"/>
                </a:solidFill>
                <a:latin typeface="Arial"/>
                <a:cs typeface="Arial"/>
              </a:rPr>
              <a:t>[</a:t>
            </a:r>
            <a:r>
              <a:rPr sz="2050" spc="50" dirty="0">
                <a:solidFill>
                  <a:srgbClr val="990099"/>
                </a:solidFill>
                <a:latin typeface="Cambria"/>
                <a:cs typeface="Cambria"/>
              </a:rPr>
              <a:t>¬∀</a:t>
            </a:r>
            <a:r>
              <a:rPr sz="2050" spc="-10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spc="240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Anima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13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spc="1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Lo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2050" b="0" i="1" spc="-17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-5" dirty="0">
                <a:solidFill>
                  <a:srgbClr val="990099"/>
                </a:solidFill>
                <a:latin typeface="Arial"/>
                <a:cs typeface="Arial"/>
              </a:rPr>
              <a:t>)]</a:t>
            </a:r>
            <a:r>
              <a:rPr sz="2050" spc="-12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spc="1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60" dirty="0">
                <a:solidFill>
                  <a:srgbClr val="990099"/>
                </a:solidFill>
                <a:latin typeface="Arial"/>
                <a:cs typeface="Arial"/>
              </a:rPr>
              <a:t>[</a:t>
            </a:r>
            <a:r>
              <a:rPr sz="2050" spc="-55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Lo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2050" b="0" i="1" spc="-17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5" dirty="0">
                <a:solidFill>
                  <a:srgbClr val="990099"/>
                </a:solidFill>
                <a:latin typeface="Arial"/>
                <a:cs typeface="Arial"/>
              </a:rPr>
              <a:t>)]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3127375" algn="l"/>
                <a:tab pos="3884929" algn="l"/>
                <a:tab pos="4504690" algn="l"/>
                <a:tab pos="5475605" algn="l"/>
                <a:tab pos="6234430" algn="l"/>
              </a:tabLst>
            </a:pPr>
            <a:r>
              <a:rPr sz="2050" spc="-25" dirty="0">
                <a:latin typeface="Calibri"/>
                <a:cs typeface="Calibri"/>
              </a:rPr>
              <a:t>2.</a:t>
            </a:r>
            <a:r>
              <a:rPr sz="2050" spc="40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Move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240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r>
              <a:rPr sz="2050" spc="20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80" dirty="0">
                <a:latin typeface="Calibri"/>
                <a:cs typeface="Calibri"/>
              </a:rPr>
              <a:t>inwards:</a:t>
            </a:r>
            <a:r>
              <a:rPr sz="2050" spc="405" dirty="0">
                <a:latin typeface="Calibri"/>
                <a:cs typeface="Calibri"/>
              </a:rPr>
              <a:t> </a:t>
            </a:r>
            <a:r>
              <a:rPr sz="2050" spc="50" dirty="0">
                <a:solidFill>
                  <a:srgbClr val="990099"/>
                </a:solidFill>
                <a:latin typeface="Cambria"/>
                <a:cs typeface="Cambria"/>
              </a:rPr>
              <a:t>¬∀</a:t>
            </a:r>
            <a:r>
              <a:rPr sz="2050" spc="-11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p	</a:t>
            </a:r>
            <a:r>
              <a:rPr sz="2050" spc="75" dirty="0">
                <a:solidFill>
                  <a:srgbClr val="990099"/>
                </a:solidFill>
                <a:latin typeface="Cambria"/>
                <a:cs typeface="Cambria"/>
              </a:rPr>
              <a:t>≡</a:t>
            </a:r>
            <a:r>
              <a:rPr sz="2050" spc="11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sz="2050" spc="-10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	</a:t>
            </a:r>
            <a:r>
              <a:rPr sz="2050" spc="15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r>
              <a:rPr sz="2050" b="0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spc="15" dirty="0">
                <a:latin typeface="Calibri"/>
                <a:cs typeface="Calibri"/>
              </a:rPr>
              <a:t>,	</a:t>
            </a:r>
            <a:r>
              <a:rPr sz="2050" spc="90" dirty="0">
                <a:solidFill>
                  <a:srgbClr val="990099"/>
                </a:solidFill>
                <a:latin typeface="Cambria"/>
                <a:cs typeface="Cambria"/>
              </a:rPr>
              <a:t>¬∃</a:t>
            </a:r>
            <a:r>
              <a:rPr sz="2050" spc="-11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p	</a:t>
            </a:r>
            <a:r>
              <a:rPr sz="2050" spc="75" dirty="0">
                <a:solidFill>
                  <a:srgbClr val="990099"/>
                </a:solidFill>
                <a:latin typeface="Cambria"/>
                <a:cs typeface="Cambria"/>
              </a:rPr>
              <a:t>≡</a:t>
            </a:r>
            <a:r>
              <a:rPr sz="2050" spc="12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	</a:t>
            </a:r>
            <a:r>
              <a:rPr sz="2050" spc="5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spc="5" dirty="0">
                <a:latin typeface="Calibri"/>
                <a:cs typeface="Calibri"/>
              </a:rPr>
              <a:t>:</a:t>
            </a:r>
            <a:endParaRPr sz="205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56996" y="3999014"/>
          <a:ext cx="6563360" cy="13571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3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31750">
                        <a:lnSpc>
                          <a:spcPts val="1960"/>
                        </a:lnSpc>
                      </a:pP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∀</a:t>
                      </a:r>
                      <a:r>
                        <a:rPr sz="2050" spc="-114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960"/>
                        </a:lnSpc>
                      </a:pPr>
                      <a:r>
                        <a:rPr sz="2050" spc="-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[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∃</a:t>
                      </a:r>
                      <a:r>
                        <a:rPr sz="2050" spc="-114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960"/>
                        </a:lnSpc>
                        <a:tabLst>
                          <a:tab pos="4242435" algn="l"/>
                        </a:tabLst>
                      </a:pP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¬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¬</a:t>
                      </a:r>
                      <a:r>
                        <a:rPr sz="2050" b="0" i="1" spc="-1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Anima</a:t>
                      </a:r>
                      <a:r>
                        <a:rPr sz="2050" b="0" i="1" spc="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50" b="0" i="1" spc="6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sz="2050" spc="-114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∨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Lo</a:t>
                      </a:r>
                      <a:r>
                        <a:rPr sz="2050" b="0" i="1" spc="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v</a:t>
                      </a:r>
                      <a:r>
                        <a:rPr sz="2050" b="0" i="1" spc="-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2050" b="0" i="1" spc="-1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x,</a:t>
                      </a:r>
                      <a:r>
                        <a:rPr sz="2050" b="0" i="1" spc="-28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6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))]</a:t>
                      </a:r>
                      <a:r>
                        <a:rPr sz="2050" spc="-10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∨ </a:t>
                      </a:r>
                      <a:r>
                        <a:rPr sz="2050" spc="-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[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∃</a:t>
                      </a:r>
                      <a:r>
                        <a:rPr sz="2050" spc="-114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	Lo</a:t>
                      </a:r>
                      <a:r>
                        <a:rPr sz="2050" b="0" i="1" spc="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v</a:t>
                      </a:r>
                      <a:r>
                        <a:rPr sz="2050" b="0" i="1" spc="-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2050" b="0" i="1" spc="-1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50" b="0" i="1" spc="6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sz="2050" b="0" i="1" spc="-2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)]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31750">
                        <a:lnSpc>
                          <a:spcPts val="2170"/>
                        </a:lnSpc>
                      </a:pP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∀</a:t>
                      </a:r>
                      <a:r>
                        <a:rPr sz="2050" spc="-114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170"/>
                        </a:lnSpc>
                      </a:pPr>
                      <a:r>
                        <a:rPr sz="2050" spc="-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[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∃</a:t>
                      </a:r>
                      <a:r>
                        <a:rPr sz="2050" spc="-114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170"/>
                        </a:lnSpc>
                        <a:tabLst>
                          <a:tab pos="4231640" algn="l"/>
                        </a:tabLst>
                      </a:pP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¬¬</a:t>
                      </a:r>
                      <a:r>
                        <a:rPr sz="2050" b="0" i="1" spc="-1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Anima</a:t>
                      </a:r>
                      <a:r>
                        <a:rPr sz="2050" b="0" i="1" spc="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50" b="0" i="1" spc="6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sz="2050" spc="-114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∧ ¬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Lo</a:t>
                      </a:r>
                      <a:r>
                        <a:rPr sz="2050" b="0" i="1" spc="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v</a:t>
                      </a:r>
                      <a:r>
                        <a:rPr sz="2050" b="0" i="1" spc="-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2050" b="0" i="1" spc="-1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x,</a:t>
                      </a:r>
                      <a:r>
                        <a:rPr sz="2050" b="0" i="1" spc="-28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6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)]</a:t>
                      </a:r>
                      <a:r>
                        <a:rPr sz="2050" spc="-10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∨ </a:t>
                      </a:r>
                      <a:r>
                        <a:rPr sz="2050" spc="-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[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∃</a:t>
                      </a:r>
                      <a:r>
                        <a:rPr sz="2050" spc="-114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	Lo</a:t>
                      </a:r>
                      <a:r>
                        <a:rPr sz="2050" b="0" i="1" spc="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v</a:t>
                      </a:r>
                      <a:r>
                        <a:rPr sz="2050" b="0" i="1" spc="-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2050" b="0" i="1" spc="-1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50" b="0" i="1" spc="6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sz="2050" b="0" i="1" spc="-2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)]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31750">
                        <a:lnSpc>
                          <a:spcPts val="2175"/>
                        </a:lnSpc>
                      </a:pP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∀</a:t>
                      </a:r>
                      <a:r>
                        <a:rPr sz="2050" spc="-114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175"/>
                        </a:lnSpc>
                      </a:pPr>
                      <a:r>
                        <a:rPr sz="2050" spc="-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[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∃</a:t>
                      </a:r>
                      <a:r>
                        <a:rPr sz="2050" spc="-114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175"/>
                        </a:lnSpc>
                        <a:tabLst>
                          <a:tab pos="3883025" algn="l"/>
                        </a:tabLst>
                      </a:pPr>
                      <a:r>
                        <a:rPr sz="2050" b="0" i="1" spc="-1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Anima</a:t>
                      </a:r>
                      <a:r>
                        <a:rPr sz="2050" b="0" i="1" spc="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50" b="0" i="1" spc="6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sz="2050" spc="-114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∧ ¬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Lo</a:t>
                      </a:r>
                      <a:r>
                        <a:rPr sz="2050" b="0" i="1" spc="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v</a:t>
                      </a:r>
                      <a:r>
                        <a:rPr sz="2050" b="0" i="1" spc="-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2050" b="0" i="1" spc="-1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x,</a:t>
                      </a:r>
                      <a:r>
                        <a:rPr sz="2050" b="0" i="1" spc="-2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6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)]</a:t>
                      </a:r>
                      <a:r>
                        <a:rPr sz="2050" spc="-12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∨ </a:t>
                      </a:r>
                      <a:r>
                        <a:rPr sz="2050" spc="-5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[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∃</a:t>
                      </a:r>
                      <a:r>
                        <a:rPr sz="2050" spc="-105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	Lo</a:t>
                      </a:r>
                      <a:r>
                        <a:rPr sz="2050" b="0" i="1" spc="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v</a:t>
                      </a:r>
                      <a:r>
                        <a:rPr sz="2050" b="0" i="1" spc="-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2050" b="0" i="1" spc="-1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50" b="0" i="1" spc="6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sz="2050" b="0" i="1" spc="-2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)]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26F29AD-6DC3-4BB2-BF53-D34007622C4B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330BC8-542E-40CD-B52A-293CB3053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44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" dirty="0"/>
              <a:t>Conversion</a:t>
            </a:r>
            <a:r>
              <a:rPr spc="160" dirty="0"/>
              <a:t> </a:t>
            </a:r>
            <a:r>
              <a:rPr spc="95" dirty="0"/>
              <a:t>to</a:t>
            </a:r>
            <a:r>
              <a:rPr spc="145" dirty="0"/>
              <a:t> </a:t>
            </a:r>
            <a:r>
              <a:rPr spc="265" dirty="0"/>
              <a:t>CNF</a:t>
            </a:r>
            <a:r>
              <a:rPr spc="150" dirty="0"/>
              <a:t> </a:t>
            </a:r>
            <a:r>
              <a:rPr spc="5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592038"/>
            <a:ext cx="8201659" cy="45485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13690" indent="-301625">
              <a:lnSpc>
                <a:spcPct val="100000"/>
              </a:lnSpc>
              <a:spcBef>
                <a:spcPts val="114"/>
              </a:spcBef>
              <a:buAutoNum type="arabicPeriod" startAt="3"/>
              <a:tabLst>
                <a:tab pos="314325" algn="l"/>
              </a:tabLst>
            </a:pPr>
            <a:r>
              <a:rPr sz="2050" spc="-45" dirty="0">
                <a:latin typeface="Calibri"/>
                <a:cs typeface="Calibri"/>
              </a:rPr>
              <a:t>Standardize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variables:</a:t>
            </a:r>
            <a:r>
              <a:rPr sz="2050" spc="1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each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quantifier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should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use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different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114" dirty="0">
                <a:latin typeface="Calibri"/>
                <a:cs typeface="Calibri"/>
              </a:rPr>
              <a:t>one</a:t>
            </a:r>
            <a:endParaRPr sz="205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  <a:spcBef>
                <a:spcPts val="1560"/>
              </a:spcBef>
              <a:tabLst>
                <a:tab pos="808990" algn="l"/>
                <a:tab pos="1344930" algn="l"/>
                <a:tab pos="5146675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spc="-60" dirty="0">
                <a:solidFill>
                  <a:srgbClr val="990099"/>
                </a:solidFill>
                <a:latin typeface="Arial"/>
                <a:cs typeface="Arial"/>
              </a:rPr>
              <a:t>[</a:t>
            </a:r>
            <a:r>
              <a:rPr sz="2050" spc="-55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sz="2050" spc="-10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Anima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11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240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Lo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2050" b="0" i="1" spc="-17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-5" dirty="0">
                <a:solidFill>
                  <a:srgbClr val="990099"/>
                </a:solidFill>
                <a:latin typeface="Arial"/>
                <a:cs typeface="Arial"/>
              </a:rPr>
              <a:t>)]</a:t>
            </a:r>
            <a:r>
              <a:rPr sz="2050" spc="-10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60" dirty="0">
                <a:solidFill>
                  <a:srgbClr val="990099"/>
                </a:solidFill>
                <a:latin typeface="Arial"/>
                <a:cs typeface="Arial"/>
              </a:rPr>
              <a:t>[</a:t>
            </a:r>
            <a:r>
              <a:rPr sz="2050" spc="-55" dirty="0">
                <a:solidFill>
                  <a:srgbClr val="990099"/>
                </a:solidFill>
                <a:latin typeface="Cambria"/>
                <a:cs typeface="Cambria"/>
              </a:rPr>
              <a:t>∃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130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Lo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2050" b="0" i="1" spc="-17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5" dirty="0">
                <a:solidFill>
                  <a:srgbClr val="990099"/>
                </a:solidFill>
                <a:latin typeface="Arial"/>
                <a:cs typeface="Arial"/>
              </a:rPr>
              <a:t>)]</a:t>
            </a:r>
            <a:endParaRPr sz="2050">
              <a:latin typeface="Arial"/>
              <a:cs typeface="Arial"/>
            </a:endParaRPr>
          </a:p>
          <a:p>
            <a:pPr marL="314325" marR="1571625" indent="-314325">
              <a:lnSpc>
                <a:spcPct val="101200"/>
              </a:lnSpc>
              <a:spcBef>
                <a:spcPts val="1530"/>
              </a:spcBef>
              <a:buAutoNum type="arabicPeriod" startAt="4"/>
              <a:tabLst>
                <a:tab pos="314325" algn="l"/>
              </a:tabLst>
            </a:pPr>
            <a:r>
              <a:rPr sz="2050" spc="-45" dirty="0">
                <a:latin typeface="Calibri"/>
                <a:cs typeface="Calibri"/>
              </a:rPr>
              <a:t>Skolemize:</a:t>
            </a:r>
            <a:r>
              <a:rPr sz="2050" spc="-4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-50" dirty="0">
                <a:latin typeface="Calibri"/>
                <a:cs typeface="Calibri"/>
              </a:rPr>
              <a:t> </a:t>
            </a:r>
            <a:r>
              <a:rPr sz="2050" spc="-120" dirty="0">
                <a:latin typeface="Calibri"/>
                <a:cs typeface="Calibri"/>
              </a:rPr>
              <a:t>more</a:t>
            </a:r>
            <a:r>
              <a:rPr sz="2050" spc="-114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general</a:t>
            </a:r>
            <a:r>
              <a:rPr sz="2050" spc="-7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form</a:t>
            </a:r>
            <a:r>
              <a:rPr sz="2050" spc="-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31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existential instantiation. </a:t>
            </a:r>
            <a:r>
              <a:rPr sz="2050" spc="-40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Each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existential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variable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replaced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007E"/>
                </a:solidFill>
                <a:latin typeface="Calibri"/>
                <a:cs typeface="Calibri"/>
              </a:rPr>
              <a:t>Skolem</a:t>
            </a:r>
            <a:r>
              <a:rPr sz="2050" spc="16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00007E"/>
                </a:solidFill>
                <a:latin typeface="Calibri"/>
                <a:cs typeface="Calibri"/>
              </a:rPr>
              <a:t>function </a:t>
            </a:r>
            <a:r>
              <a:rPr sz="2050" spc="-45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enclosing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universally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quantified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variables:</a:t>
            </a:r>
            <a:endParaRPr sz="205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  <a:spcBef>
                <a:spcPts val="1570"/>
              </a:spcBef>
              <a:tabLst>
                <a:tab pos="808990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	</a:t>
            </a:r>
            <a:r>
              <a:rPr sz="2050" spc="-5" dirty="0">
                <a:solidFill>
                  <a:srgbClr val="990099"/>
                </a:solidFill>
                <a:latin typeface="Arial"/>
                <a:cs typeface="Arial"/>
              </a:rPr>
              <a:t>[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Animal</a:t>
            </a:r>
            <a:r>
              <a:rPr sz="2050" spc="-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))</a:t>
            </a:r>
            <a:r>
              <a:rPr sz="2050" spc="-11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spc="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10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Loves</a:t>
            </a:r>
            <a:r>
              <a:rPr sz="2050" spc="-1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25" dirty="0">
                <a:solidFill>
                  <a:srgbClr val="990099"/>
                </a:solidFill>
                <a:latin typeface="Arial"/>
                <a:cs typeface="Arial"/>
              </a:rPr>
              <a:t>))]</a:t>
            </a:r>
            <a:r>
              <a:rPr sz="2050" spc="-11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Loves</a:t>
            </a:r>
            <a:r>
              <a:rPr sz="2050" spc="-2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spc="-2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2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313690" indent="-301625">
              <a:lnSpc>
                <a:spcPct val="100000"/>
              </a:lnSpc>
              <a:spcBef>
                <a:spcPts val="1560"/>
              </a:spcBef>
              <a:buAutoNum type="arabicPeriod" startAt="5"/>
              <a:tabLst>
                <a:tab pos="314325" algn="l"/>
              </a:tabLst>
            </a:pPr>
            <a:r>
              <a:rPr sz="2050" spc="-30" dirty="0">
                <a:latin typeface="Calibri"/>
                <a:cs typeface="Calibri"/>
              </a:rPr>
              <a:t>Drop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universal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quantifiers:</a:t>
            </a:r>
            <a:endParaRPr sz="205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  <a:spcBef>
                <a:spcPts val="1560"/>
              </a:spcBef>
            </a:pPr>
            <a:r>
              <a:rPr sz="2050" spc="-5" dirty="0">
                <a:solidFill>
                  <a:srgbClr val="990099"/>
                </a:solidFill>
                <a:latin typeface="Arial"/>
                <a:cs typeface="Arial"/>
              </a:rPr>
              <a:t>[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Animal</a:t>
            </a:r>
            <a:r>
              <a:rPr sz="2050" spc="-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))</a:t>
            </a:r>
            <a:r>
              <a:rPr sz="2050" spc="-11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spc="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10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Loves</a:t>
            </a:r>
            <a:r>
              <a:rPr sz="2050" spc="-1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25" dirty="0">
                <a:solidFill>
                  <a:srgbClr val="990099"/>
                </a:solidFill>
                <a:latin typeface="Arial"/>
                <a:cs typeface="Arial"/>
              </a:rPr>
              <a:t>))]</a:t>
            </a:r>
            <a:r>
              <a:rPr sz="2050" spc="-11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Loves</a:t>
            </a:r>
            <a:r>
              <a:rPr sz="2050" spc="-2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spc="-2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2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313690" indent="-301625">
              <a:lnSpc>
                <a:spcPct val="100000"/>
              </a:lnSpc>
              <a:spcBef>
                <a:spcPts val="1560"/>
              </a:spcBef>
              <a:buAutoNum type="arabicPeriod" startAt="6"/>
              <a:tabLst>
                <a:tab pos="314325" algn="l"/>
              </a:tabLst>
            </a:pPr>
            <a:r>
              <a:rPr sz="2050" spc="-30" dirty="0">
                <a:latin typeface="Calibri"/>
                <a:cs typeface="Calibri"/>
              </a:rPr>
              <a:t>Distribute</a:t>
            </a:r>
            <a:r>
              <a:rPr sz="2050" spc="135" dirty="0">
                <a:latin typeface="Calibri"/>
                <a:cs typeface="Calibri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spc="18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90" dirty="0">
                <a:latin typeface="Calibri"/>
                <a:cs typeface="Calibri"/>
              </a:rPr>
              <a:t>over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7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spc="75" dirty="0">
                <a:latin typeface="Calibri"/>
                <a:cs typeface="Calibri"/>
              </a:rPr>
              <a:t>:</a:t>
            </a:r>
            <a:endParaRPr sz="205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  <a:spcBef>
                <a:spcPts val="1560"/>
              </a:spcBef>
            </a:pPr>
            <a:r>
              <a:rPr sz="2050" spc="-5" dirty="0">
                <a:solidFill>
                  <a:srgbClr val="990099"/>
                </a:solidFill>
                <a:latin typeface="Arial"/>
                <a:cs typeface="Arial"/>
              </a:rPr>
              <a:t>[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Animal</a:t>
            </a:r>
            <a:r>
              <a:rPr sz="2050" spc="-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spc="-3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))</a:t>
            </a:r>
            <a:r>
              <a:rPr sz="2050" spc="-11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spc="1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Loves</a:t>
            </a:r>
            <a:r>
              <a:rPr sz="2050" spc="-2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spc="-2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2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10" dirty="0">
                <a:solidFill>
                  <a:srgbClr val="990099"/>
                </a:solidFill>
                <a:latin typeface="Arial"/>
                <a:cs typeface="Arial"/>
              </a:rPr>
              <a:t>)]</a:t>
            </a:r>
            <a:r>
              <a:rPr sz="2050" spc="-11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spc="1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15" dirty="0">
                <a:solidFill>
                  <a:srgbClr val="990099"/>
                </a:solidFill>
                <a:latin typeface="Arial"/>
                <a:cs typeface="Arial"/>
              </a:rPr>
              <a:t>[</a:t>
            </a:r>
            <a:r>
              <a:rPr sz="2050" spc="-15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Loves</a:t>
            </a:r>
            <a:r>
              <a:rPr sz="2050" spc="-1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spc="-3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))</a:t>
            </a:r>
            <a:r>
              <a:rPr sz="2050" spc="-9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spc="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Loves</a:t>
            </a:r>
            <a:r>
              <a:rPr sz="2050" spc="-2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spc="-2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2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10" dirty="0">
                <a:solidFill>
                  <a:srgbClr val="990099"/>
                </a:solidFill>
                <a:latin typeface="Arial"/>
                <a:cs typeface="Arial"/>
              </a:rPr>
              <a:t>)]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560932-9FE5-48EE-8AB4-FB2F3F0E24F6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16AD97-8A45-4415-935D-B19268B70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spc="25" dirty="0"/>
              <a:t>Resolution</a:t>
            </a:r>
            <a:r>
              <a:rPr spc="180" dirty="0"/>
              <a:t> </a:t>
            </a:r>
            <a:r>
              <a:rPr spc="50" dirty="0"/>
              <a:t>proof:	</a:t>
            </a:r>
            <a:r>
              <a:rPr spc="30" dirty="0"/>
              <a:t>definite</a:t>
            </a:r>
            <a:r>
              <a:rPr spc="105" dirty="0"/>
              <a:t> </a:t>
            </a:r>
            <a:r>
              <a:rPr spc="-75" dirty="0"/>
              <a:t>clauses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64426" y="2237852"/>
            <a:ext cx="1166495" cy="269240"/>
          </a:xfrm>
          <a:prstGeom prst="rect">
            <a:avLst/>
          </a:prstGeom>
          <a:ln w="10836">
            <a:solidFill>
              <a:srgbClr val="FF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75"/>
              </a:spcBef>
            </a:pPr>
            <a:r>
              <a:rPr sz="12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American(West)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2442" y="3314457"/>
            <a:ext cx="897255" cy="269240"/>
          </a:xfrm>
          <a:prstGeom prst="rect">
            <a:avLst/>
          </a:prstGeom>
          <a:ln w="10836">
            <a:solidFill>
              <a:srgbClr val="FF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75"/>
              </a:spcBef>
            </a:pPr>
            <a:r>
              <a:rPr sz="12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Missile(M1)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8994" y="4391074"/>
            <a:ext cx="942340" cy="269240"/>
          </a:xfrm>
          <a:prstGeom prst="rect">
            <a:avLst/>
          </a:prstGeom>
          <a:ln w="10836">
            <a:solidFill>
              <a:srgbClr val="FF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75"/>
              </a:spcBef>
            </a:pPr>
            <a:r>
              <a:rPr sz="12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Missile(M1)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4985" y="4929376"/>
            <a:ext cx="1211580" cy="269240"/>
          </a:xfrm>
          <a:prstGeom prst="rect">
            <a:avLst/>
          </a:prstGeom>
          <a:ln w="10836">
            <a:solidFill>
              <a:srgbClr val="FF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75"/>
              </a:spcBef>
            </a:pPr>
            <a:r>
              <a:rPr sz="12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Owns(Nono,M1)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5558" y="6005981"/>
            <a:ext cx="1615440" cy="269240"/>
          </a:xfrm>
          <a:prstGeom prst="rect">
            <a:avLst/>
          </a:prstGeom>
          <a:ln w="10836">
            <a:solidFill>
              <a:srgbClr val="FF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75"/>
              </a:spcBef>
            </a:pPr>
            <a:r>
              <a:rPr sz="12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Enemy(Nono,America)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3636" y="6005981"/>
            <a:ext cx="1570355" cy="269240"/>
          </a:xfrm>
          <a:prstGeom prst="rect">
            <a:avLst/>
          </a:prstGeom>
          <a:ln w="10836">
            <a:solidFill>
              <a:srgbClr val="00FF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75"/>
              </a:spcBef>
            </a:pPr>
            <a:r>
              <a:rPr sz="1200" i="1" spc="-5" dirty="0">
                <a:latin typeface="Times New Roman"/>
                <a:cs typeface="Times New Roman"/>
              </a:rPr>
              <a:t>Enemy(Nono,America)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0926" y="1699550"/>
            <a:ext cx="5293360" cy="269240"/>
          </a:xfrm>
          <a:prstGeom prst="rect">
            <a:avLst/>
          </a:prstGeom>
          <a:ln w="10836">
            <a:solidFill>
              <a:srgbClr val="FF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175"/>
              </a:spcBef>
              <a:tabLst>
                <a:tab pos="1424305" algn="l"/>
                <a:tab pos="2505710" algn="l"/>
                <a:tab pos="3619500" algn="l"/>
                <a:tab pos="4495165" algn="l"/>
              </a:tabLst>
            </a:pPr>
            <a:r>
              <a:rPr sz="12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American(x)	Weapon(y)	Sells(x,y,z)	Hostile(z)	Criminal(x)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8893" y="1783549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0362" y="1783549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4355" y="1783549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12478" y="1783549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84984" y="2776155"/>
            <a:ext cx="1794510" cy="269240"/>
          </a:xfrm>
          <a:custGeom>
            <a:avLst/>
            <a:gdLst/>
            <a:ahLst/>
            <a:cxnLst/>
            <a:rect l="l" t="t" r="r" b="b"/>
            <a:pathLst>
              <a:path w="1794510" h="269239">
                <a:moveTo>
                  <a:pt x="1794344" y="269152"/>
                </a:moveTo>
                <a:lnTo>
                  <a:pt x="1794344" y="0"/>
                </a:lnTo>
                <a:lnTo>
                  <a:pt x="0" y="0"/>
                </a:lnTo>
                <a:lnTo>
                  <a:pt x="0" y="269152"/>
                </a:lnTo>
                <a:lnTo>
                  <a:pt x="1794344" y="269152"/>
                </a:lnTo>
                <a:close/>
              </a:path>
            </a:pathLst>
          </a:custGeom>
          <a:ln w="1083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158007" y="2786680"/>
            <a:ext cx="6915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Weapon(x)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71954" y="2786680"/>
            <a:ext cx="6324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Missile(x)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86916" y="2860141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94372" y="3852759"/>
            <a:ext cx="3678554" cy="269240"/>
          </a:xfrm>
          <a:custGeom>
            <a:avLst/>
            <a:gdLst/>
            <a:ahLst/>
            <a:cxnLst/>
            <a:rect l="l" t="t" r="r" b="b"/>
            <a:pathLst>
              <a:path w="3678554" h="269239">
                <a:moveTo>
                  <a:pt x="3678415" y="269152"/>
                </a:moveTo>
                <a:lnTo>
                  <a:pt x="3678415" y="0"/>
                </a:lnTo>
                <a:lnTo>
                  <a:pt x="0" y="0"/>
                </a:lnTo>
                <a:lnTo>
                  <a:pt x="0" y="269152"/>
                </a:lnTo>
                <a:lnTo>
                  <a:pt x="3678415" y="269152"/>
                </a:lnTo>
                <a:close/>
              </a:path>
            </a:pathLst>
          </a:custGeom>
          <a:ln w="1083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093034" y="3863285"/>
            <a:ext cx="11798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Sells(West,x,Nono)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7102" y="3863285"/>
            <a:ext cx="6324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Missile(x)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36089" y="3863285"/>
            <a:ext cx="90614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Owns(Nono,x)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02083" y="3936746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21956" y="3936746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26120" y="5467679"/>
            <a:ext cx="2332990" cy="269240"/>
          </a:xfrm>
          <a:prstGeom prst="rect">
            <a:avLst/>
          </a:prstGeom>
          <a:ln w="10836">
            <a:solidFill>
              <a:srgbClr val="FF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175"/>
              </a:spcBef>
              <a:tabLst>
                <a:tab pos="1636395" algn="l"/>
              </a:tabLst>
            </a:pPr>
            <a:r>
              <a:rPr sz="12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Enemy(x,America)	Hostile(x)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78940" y="5551652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834485" y="2237852"/>
            <a:ext cx="4755515" cy="269240"/>
          </a:xfrm>
          <a:custGeom>
            <a:avLst/>
            <a:gdLst/>
            <a:ahLst/>
            <a:cxnLst/>
            <a:rect l="l" t="t" r="r" b="b"/>
            <a:pathLst>
              <a:path w="4755515" h="269239">
                <a:moveTo>
                  <a:pt x="4755019" y="269152"/>
                </a:moveTo>
                <a:lnTo>
                  <a:pt x="4755019" y="0"/>
                </a:lnTo>
                <a:lnTo>
                  <a:pt x="0" y="0"/>
                </a:lnTo>
                <a:lnTo>
                  <a:pt x="0" y="269152"/>
                </a:lnTo>
                <a:lnTo>
                  <a:pt x="4755019" y="269152"/>
                </a:lnTo>
                <a:close/>
              </a:path>
            </a:pathLst>
          </a:custGeom>
          <a:ln w="10836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516357" y="2248378"/>
            <a:ext cx="9105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" dirty="0">
                <a:latin typeface="Times New Roman"/>
                <a:cs typeface="Times New Roman"/>
              </a:rPr>
              <a:t>Sells(West,y,z)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81599" y="2248378"/>
            <a:ext cx="6915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" dirty="0">
                <a:latin typeface="Times New Roman"/>
                <a:cs typeface="Times New Roman"/>
              </a:rPr>
              <a:t>Weapon(y)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64203" y="2248378"/>
            <a:ext cx="10115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" dirty="0">
                <a:latin typeface="Times New Roman"/>
                <a:cs typeface="Times New Roman"/>
              </a:rPr>
              <a:t>American(West)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47580" y="2321839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ymbol"/>
                <a:cs typeface="Symbol"/>
              </a:rPr>
              <a:t>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29061" y="2321839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ymbol"/>
                <a:cs typeface="Symbol"/>
              </a:rPr>
              <a:t>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68742" y="2248378"/>
            <a:ext cx="6242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" dirty="0">
                <a:latin typeface="Times New Roman"/>
                <a:cs typeface="Times New Roman"/>
              </a:rPr>
              <a:t>Hostile(z)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534723" y="2321839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ymbol"/>
                <a:cs typeface="Symbol"/>
              </a:rPr>
              <a:t>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372787" y="2776155"/>
            <a:ext cx="3274695" cy="269240"/>
          </a:xfrm>
          <a:custGeom>
            <a:avLst/>
            <a:gdLst/>
            <a:ahLst/>
            <a:cxnLst/>
            <a:rect l="l" t="t" r="r" b="b"/>
            <a:pathLst>
              <a:path w="3274695" h="269239">
                <a:moveTo>
                  <a:pt x="3274682" y="269152"/>
                </a:moveTo>
                <a:lnTo>
                  <a:pt x="3274682" y="0"/>
                </a:lnTo>
                <a:lnTo>
                  <a:pt x="0" y="0"/>
                </a:lnTo>
                <a:lnTo>
                  <a:pt x="0" y="269152"/>
                </a:lnTo>
                <a:lnTo>
                  <a:pt x="3274682" y="269152"/>
                </a:lnTo>
                <a:close/>
              </a:path>
            </a:pathLst>
          </a:custGeom>
          <a:ln w="10836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605792" y="2786680"/>
            <a:ext cx="9105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" dirty="0">
                <a:latin typeface="Times New Roman"/>
                <a:cs typeface="Times New Roman"/>
              </a:rPr>
              <a:t>Sells(West,y,z)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71034" y="2786680"/>
            <a:ext cx="6915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" dirty="0">
                <a:latin typeface="Times New Roman"/>
                <a:cs typeface="Times New Roman"/>
              </a:rPr>
              <a:t>Weapon(y)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18509" y="2860141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ymbol"/>
                <a:cs typeface="Symbol"/>
              </a:rPr>
              <a:t>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958177" y="2786680"/>
            <a:ext cx="6242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" dirty="0">
                <a:latin typeface="Times New Roman"/>
                <a:cs typeface="Times New Roman"/>
              </a:rPr>
              <a:t>Hostile(z)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24171" y="2860141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ymbol"/>
                <a:cs typeface="Symbol"/>
              </a:rPr>
              <a:t>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462500" y="3314457"/>
            <a:ext cx="3274695" cy="269240"/>
          </a:xfrm>
          <a:custGeom>
            <a:avLst/>
            <a:gdLst/>
            <a:ahLst/>
            <a:cxnLst/>
            <a:rect l="l" t="t" r="r" b="b"/>
            <a:pathLst>
              <a:path w="3274695" h="269239">
                <a:moveTo>
                  <a:pt x="3274682" y="269152"/>
                </a:moveTo>
                <a:lnTo>
                  <a:pt x="3274682" y="0"/>
                </a:lnTo>
                <a:lnTo>
                  <a:pt x="0" y="0"/>
                </a:lnTo>
                <a:lnTo>
                  <a:pt x="0" y="269152"/>
                </a:lnTo>
                <a:lnTo>
                  <a:pt x="3274682" y="269152"/>
                </a:lnTo>
                <a:close/>
              </a:path>
            </a:pathLst>
          </a:custGeom>
          <a:ln w="10836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679249" y="3324983"/>
            <a:ext cx="9105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" dirty="0">
                <a:latin typeface="Times New Roman"/>
                <a:cs typeface="Times New Roman"/>
              </a:rPr>
              <a:t>Sells(West,y,z)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91966" y="3398443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ymbol"/>
                <a:cs typeface="Symbol"/>
              </a:rPr>
              <a:t>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031634" y="3324983"/>
            <a:ext cx="6242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" dirty="0">
                <a:latin typeface="Times New Roman"/>
                <a:cs typeface="Times New Roman"/>
              </a:rPr>
              <a:t>Hostile(z)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697628" y="3398443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ymbol"/>
                <a:cs typeface="Symbol"/>
              </a:rPr>
              <a:t>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77003" y="3324970"/>
            <a:ext cx="6324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" dirty="0">
                <a:latin typeface="Times New Roman"/>
                <a:cs typeface="Times New Roman"/>
              </a:rPr>
              <a:t>Missile(y)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866220" y="3852772"/>
            <a:ext cx="2422525" cy="269240"/>
          </a:xfrm>
          <a:custGeom>
            <a:avLst/>
            <a:gdLst/>
            <a:ahLst/>
            <a:cxnLst/>
            <a:rect l="l" t="t" r="r" b="b"/>
            <a:pathLst>
              <a:path w="2422525" h="269239">
                <a:moveTo>
                  <a:pt x="2422372" y="269152"/>
                </a:moveTo>
                <a:lnTo>
                  <a:pt x="2422372" y="0"/>
                </a:lnTo>
                <a:lnTo>
                  <a:pt x="0" y="0"/>
                </a:lnTo>
                <a:lnTo>
                  <a:pt x="0" y="269152"/>
                </a:lnTo>
                <a:lnTo>
                  <a:pt x="2422372" y="269152"/>
                </a:lnTo>
                <a:close/>
              </a:path>
            </a:pathLst>
          </a:custGeom>
          <a:ln w="10836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573101" y="3863285"/>
            <a:ext cx="6242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" dirty="0">
                <a:latin typeface="Times New Roman"/>
                <a:cs typeface="Times New Roman"/>
              </a:rPr>
              <a:t>Hostile(z)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239081" y="3936746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ymbol"/>
                <a:cs typeface="Symbol"/>
              </a:rPr>
              <a:t>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090680" y="3863272"/>
            <a:ext cx="10452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" dirty="0">
                <a:latin typeface="Times New Roman"/>
                <a:cs typeface="Times New Roman"/>
              </a:rPr>
              <a:t>Sells(West,M1,z)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019704" y="4475048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ymbol"/>
                <a:cs typeface="Symbol"/>
              </a:rPr>
              <a:t>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469612" y="4475048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ymbol"/>
                <a:cs typeface="Symbol"/>
              </a:rPr>
              <a:t>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969067" y="4391074"/>
            <a:ext cx="3813175" cy="269240"/>
          </a:xfrm>
          <a:prstGeom prst="rect">
            <a:avLst/>
          </a:prstGeom>
          <a:ln w="10836">
            <a:solidFill>
              <a:srgbClr val="00FF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175"/>
              </a:spcBef>
              <a:tabLst>
                <a:tab pos="1397000" algn="l"/>
                <a:tab pos="2846705" algn="l"/>
              </a:tabLst>
            </a:pPr>
            <a:r>
              <a:rPr sz="1200" i="1" spc="-5" dirty="0">
                <a:latin typeface="Times New Roman"/>
                <a:cs typeface="Times New Roman"/>
              </a:rPr>
              <a:t>Missile(M1)	Owns(Nono,M1)	Hostile(Nono)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610965" y="5013350"/>
            <a:ext cx="211454" cy="10922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ymbol"/>
                <a:cs typeface="Symbol"/>
              </a:rPr>
              <a:t>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283062" y="4929363"/>
            <a:ext cx="2646680" cy="269240"/>
          </a:xfrm>
          <a:prstGeom prst="rect">
            <a:avLst/>
          </a:prstGeom>
          <a:ln w="10836">
            <a:solidFill>
              <a:srgbClr val="00FF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75"/>
              </a:spcBef>
              <a:tabLst>
                <a:tab pos="1674495" algn="l"/>
              </a:tabLst>
            </a:pPr>
            <a:r>
              <a:rPr sz="1200" i="1" spc="-5" dirty="0">
                <a:latin typeface="Times New Roman"/>
                <a:cs typeface="Times New Roman"/>
              </a:rPr>
              <a:t>Owns(Nono,M1)	Hostile(Nono)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86797" y="5467666"/>
            <a:ext cx="1211580" cy="269240"/>
          </a:xfrm>
          <a:prstGeom prst="rect">
            <a:avLst/>
          </a:prstGeom>
          <a:ln w="10836">
            <a:solidFill>
              <a:srgbClr val="00FF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175"/>
              </a:spcBef>
            </a:pPr>
            <a:r>
              <a:rPr sz="1200" i="1" spc="-5" dirty="0">
                <a:latin typeface="Times New Roman"/>
                <a:cs typeface="Times New Roman"/>
              </a:rPr>
              <a:t>Hostile(Nono)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752450" y="6269715"/>
            <a:ext cx="2164080" cy="459740"/>
            <a:chOff x="2752450" y="6269715"/>
            <a:chExt cx="2164080" cy="459740"/>
          </a:xfrm>
        </p:grpSpPr>
        <p:sp>
          <p:nvSpPr>
            <p:cNvPr id="57" name="object 57"/>
            <p:cNvSpPr/>
            <p:nvPr/>
          </p:nvSpPr>
          <p:spPr>
            <a:xfrm>
              <a:off x="3879345" y="6544285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4">
                  <a:moveTo>
                    <a:pt x="179434" y="179434"/>
                  </a:moveTo>
                  <a:lnTo>
                    <a:pt x="179434" y="0"/>
                  </a:lnTo>
                  <a:lnTo>
                    <a:pt x="0" y="0"/>
                  </a:lnTo>
                  <a:lnTo>
                    <a:pt x="0" y="179434"/>
                  </a:lnTo>
                  <a:lnTo>
                    <a:pt x="179434" y="179434"/>
                  </a:lnTo>
                  <a:close/>
                </a:path>
              </a:pathLst>
            </a:custGeom>
            <a:ln w="10836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757868" y="6275133"/>
              <a:ext cx="2153285" cy="269240"/>
            </a:xfrm>
            <a:custGeom>
              <a:avLst/>
              <a:gdLst/>
              <a:ahLst/>
              <a:cxnLst/>
              <a:rect l="l" t="t" r="r" b="b"/>
              <a:pathLst>
                <a:path w="2153285" h="269240">
                  <a:moveTo>
                    <a:pt x="2153221" y="0"/>
                  </a:moveTo>
                  <a:lnTo>
                    <a:pt x="1211186" y="269156"/>
                  </a:lnTo>
                </a:path>
                <a:path w="2153285" h="269240">
                  <a:moveTo>
                    <a:pt x="0" y="0"/>
                  </a:moveTo>
                  <a:lnTo>
                    <a:pt x="1211186" y="269156"/>
                  </a:lnTo>
                </a:path>
              </a:pathLst>
            </a:custGeom>
            <a:ln w="108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/>
          <p:nvPr/>
        </p:nvSpPr>
        <p:spPr>
          <a:xfrm>
            <a:off x="2802724" y="5736831"/>
            <a:ext cx="2467610" cy="269240"/>
          </a:xfrm>
          <a:custGeom>
            <a:avLst/>
            <a:gdLst/>
            <a:ahLst/>
            <a:cxnLst/>
            <a:rect l="l" t="t" r="r" b="b"/>
            <a:pathLst>
              <a:path w="2467610" h="269239">
                <a:moveTo>
                  <a:pt x="2467229" y="0"/>
                </a:moveTo>
                <a:lnTo>
                  <a:pt x="2108365" y="269151"/>
                </a:lnTo>
              </a:path>
              <a:path w="2467610" h="269239">
                <a:moveTo>
                  <a:pt x="0" y="0"/>
                </a:moveTo>
                <a:lnTo>
                  <a:pt x="2108365" y="269151"/>
                </a:lnTo>
              </a:path>
            </a:pathLst>
          </a:custGeom>
          <a:ln w="108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668155" y="5198529"/>
            <a:ext cx="2961005" cy="269240"/>
          </a:xfrm>
          <a:custGeom>
            <a:avLst/>
            <a:gdLst/>
            <a:ahLst/>
            <a:cxnLst/>
            <a:rect l="l" t="t" r="r" b="b"/>
            <a:pathLst>
              <a:path w="2961004" h="269239">
                <a:moveTo>
                  <a:pt x="2960674" y="0"/>
                </a:moveTo>
                <a:lnTo>
                  <a:pt x="2601798" y="269151"/>
                </a:lnTo>
              </a:path>
              <a:path w="2961004" h="269239">
                <a:moveTo>
                  <a:pt x="0" y="0"/>
                </a:moveTo>
                <a:lnTo>
                  <a:pt x="2601798" y="269151"/>
                </a:lnTo>
              </a:path>
            </a:pathLst>
          </a:custGeom>
          <a:ln w="108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47581" y="4660226"/>
            <a:ext cx="3006090" cy="269240"/>
          </a:xfrm>
          <a:custGeom>
            <a:avLst/>
            <a:gdLst/>
            <a:ahLst/>
            <a:cxnLst/>
            <a:rect l="l" t="t" r="r" b="b"/>
            <a:pathLst>
              <a:path w="3006090" h="269239">
                <a:moveTo>
                  <a:pt x="3005531" y="0"/>
                </a:moveTo>
                <a:lnTo>
                  <a:pt x="2781249" y="269151"/>
                </a:lnTo>
              </a:path>
              <a:path w="3006090" h="269239">
                <a:moveTo>
                  <a:pt x="0" y="0"/>
                </a:moveTo>
                <a:lnTo>
                  <a:pt x="2781249" y="269151"/>
                </a:lnTo>
              </a:path>
            </a:pathLst>
          </a:custGeom>
          <a:ln w="108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43860" y="1968703"/>
            <a:ext cx="4665345" cy="2422525"/>
          </a:xfrm>
          <a:custGeom>
            <a:avLst/>
            <a:gdLst/>
            <a:ahLst/>
            <a:cxnLst/>
            <a:rect l="l" t="t" r="r" b="b"/>
            <a:pathLst>
              <a:path w="4665345" h="2422525">
                <a:moveTo>
                  <a:pt x="269151" y="0"/>
                </a:moveTo>
                <a:lnTo>
                  <a:pt x="3454120" y="269151"/>
                </a:lnTo>
              </a:path>
              <a:path w="4665345" h="2422525">
                <a:moveTo>
                  <a:pt x="4665306" y="0"/>
                </a:moveTo>
                <a:lnTo>
                  <a:pt x="3409251" y="269151"/>
                </a:lnTo>
              </a:path>
              <a:path w="4665345" h="2422525">
                <a:moveTo>
                  <a:pt x="403720" y="538302"/>
                </a:moveTo>
                <a:lnTo>
                  <a:pt x="3498977" y="807453"/>
                </a:lnTo>
              </a:path>
              <a:path w="4665345" h="2422525">
                <a:moveTo>
                  <a:pt x="3498977" y="538302"/>
                </a:moveTo>
                <a:lnTo>
                  <a:pt x="3498977" y="807453"/>
                </a:lnTo>
              </a:path>
              <a:path w="4665345" h="2422525">
                <a:moveTo>
                  <a:pt x="3498977" y="1076604"/>
                </a:moveTo>
                <a:lnTo>
                  <a:pt x="3498977" y="1345755"/>
                </a:lnTo>
              </a:path>
              <a:path w="4665345" h="2422525">
                <a:moveTo>
                  <a:pt x="3498977" y="1614919"/>
                </a:moveTo>
                <a:lnTo>
                  <a:pt x="3498977" y="1884070"/>
                </a:lnTo>
              </a:path>
              <a:path w="4665345" h="2422525">
                <a:moveTo>
                  <a:pt x="3498977" y="2153221"/>
                </a:moveTo>
                <a:lnTo>
                  <a:pt x="3409251" y="2422372"/>
                </a:lnTo>
              </a:path>
              <a:path w="4665345" h="2422525">
                <a:moveTo>
                  <a:pt x="0" y="2153221"/>
                </a:moveTo>
                <a:lnTo>
                  <a:pt x="3409251" y="2422372"/>
                </a:lnTo>
              </a:path>
              <a:path w="4665345" h="2422525">
                <a:moveTo>
                  <a:pt x="897166" y="1614919"/>
                </a:moveTo>
                <a:lnTo>
                  <a:pt x="3498977" y="1884070"/>
                </a:lnTo>
              </a:path>
              <a:path w="4665345" h="2422525">
                <a:moveTo>
                  <a:pt x="538302" y="1076604"/>
                </a:moveTo>
                <a:lnTo>
                  <a:pt x="3498977" y="1345755"/>
                </a:lnTo>
              </a:path>
            </a:pathLst>
          </a:custGeom>
          <a:ln w="108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436286" y="1699550"/>
            <a:ext cx="1211580" cy="269240"/>
          </a:xfrm>
          <a:prstGeom prst="rect">
            <a:avLst/>
          </a:prstGeom>
          <a:ln w="10836">
            <a:solidFill>
              <a:srgbClr val="00FF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75"/>
              </a:spcBef>
            </a:pPr>
            <a:r>
              <a:rPr sz="1200" i="1" spc="-5" dirty="0">
                <a:latin typeface="Times New Roman"/>
                <a:cs typeface="Times New Roman"/>
              </a:rPr>
              <a:t>Criminal(West)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45</a:t>
            </a:fld>
            <a:endParaRPr spc="2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51EC1A6-C142-4F1C-8052-4ADA286790E5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F08085A6-9711-4D36-A5FB-157C553A3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MY" spc="25" dirty="0"/>
              <a:t>Gödel's Incompleteness Theorem</a:t>
            </a:r>
            <a:endParaRPr lang="en-MY" spc="-75" dirty="0"/>
          </a:p>
        </p:txBody>
      </p:sp>
      <p:sp>
        <p:nvSpPr>
          <p:cNvPr id="64" name="object 6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46</a:t>
            </a:fld>
            <a:endParaRPr spc="20" dirty="0"/>
          </a:p>
        </p:txBody>
      </p:sp>
      <p:sp>
        <p:nvSpPr>
          <p:cNvPr id="66" name="object 3">
            <a:extLst>
              <a:ext uri="{FF2B5EF4-FFF2-40B4-BE49-F238E27FC236}">
                <a16:creationId xmlns:a16="http://schemas.microsoft.com/office/drawing/2014/main" id="{743FEED2-588B-4E86-B733-422E14419319}"/>
              </a:ext>
            </a:extLst>
          </p:cNvPr>
          <p:cNvSpPr txBox="1"/>
          <p:nvPr/>
        </p:nvSpPr>
        <p:spPr>
          <a:xfrm>
            <a:off x="458467" y="1608802"/>
            <a:ext cx="7632065" cy="424520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93700" marR="1060450" indent="-342900" algn="just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lang="en-US" sz="2050" dirty="0">
                <a:latin typeface="Calibri"/>
                <a:cs typeface="Calibri"/>
              </a:rPr>
              <a:t>There are true arithmetic sentences that cannot be proved</a:t>
            </a:r>
          </a:p>
          <a:p>
            <a:pPr marL="393700" marR="1060450" indent="-342900" algn="just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endParaRPr lang="en-US" sz="2050" dirty="0">
              <a:latin typeface="Calibri"/>
              <a:cs typeface="Calibri"/>
            </a:endParaRPr>
          </a:p>
          <a:p>
            <a:pPr marL="393700" marR="1060450" indent="-342900" algn="just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endParaRPr lang="en-US" sz="2050" dirty="0">
              <a:latin typeface="Calibri"/>
              <a:cs typeface="Calibri"/>
            </a:endParaRPr>
          </a:p>
          <a:p>
            <a:pPr marL="393700" marR="1060450" indent="-342900" algn="just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lang="en-US" sz="2050" dirty="0">
                <a:latin typeface="Calibri"/>
                <a:cs typeface="Calibri"/>
              </a:rPr>
              <a:t>For any set of true sentences of number theory, and in particular any set of basic axioms, there are other true sentences that cannot be proved from those axioms. </a:t>
            </a:r>
          </a:p>
          <a:p>
            <a:pPr marL="393700" marR="1060450" indent="-342900" algn="just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endParaRPr lang="en-US" sz="2050" dirty="0">
              <a:latin typeface="Calibri"/>
              <a:cs typeface="Calibri"/>
            </a:endParaRPr>
          </a:p>
          <a:p>
            <a:pPr marL="393700" marR="1060450" indent="-342900" algn="just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endParaRPr lang="en-US" sz="2050" dirty="0">
              <a:latin typeface="Calibri"/>
              <a:cs typeface="Calibri"/>
            </a:endParaRPr>
          </a:p>
          <a:p>
            <a:pPr marL="393700" marR="1060450" indent="-342900" algn="just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lang="en-US" sz="2050" dirty="0">
                <a:latin typeface="Calibri"/>
                <a:cs typeface="Calibri"/>
              </a:rPr>
              <a:t>We can never prove all the theorems of mathematics within any given system of axioms.</a:t>
            </a:r>
          </a:p>
          <a:p>
            <a:pPr marL="393700" marR="1060450" indent="-342900" algn="just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endParaRPr lang="en-US" sz="2050" dirty="0">
              <a:latin typeface="Calibri"/>
              <a:cs typeface="Calibri"/>
            </a:endParaRPr>
          </a:p>
          <a:p>
            <a:pPr marL="393700" marR="1060450" indent="-342900" algn="just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endParaRPr lang="en-MY" sz="2050" b="1" dirty="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FA9D1C-4EBB-41A2-A301-C6A94D6E119A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D419C2-A16F-44F4-9902-635FBA527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313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MY" spc="25" dirty="0"/>
              <a:t>Resolution strategies</a:t>
            </a:r>
            <a:endParaRPr lang="en-MY" spc="-75" dirty="0"/>
          </a:p>
        </p:txBody>
      </p:sp>
      <p:sp>
        <p:nvSpPr>
          <p:cNvPr id="64" name="object 6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47</a:t>
            </a:fld>
            <a:endParaRPr spc="20" dirty="0"/>
          </a:p>
        </p:txBody>
      </p:sp>
      <p:sp>
        <p:nvSpPr>
          <p:cNvPr id="66" name="object 3">
            <a:extLst>
              <a:ext uri="{FF2B5EF4-FFF2-40B4-BE49-F238E27FC236}">
                <a16:creationId xmlns:a16="http://schemas.microsoft.com/office/drawing/2014/main" id="{743FEED2-588B-4E86-B733-422E14419319}"/>
              </a:ext>
            </a:extLst>
          </p:cNvPr>
          <p:cNvSpPr txBox="1"/>
          <p:nvPr/>
        </p:nvSpPr>
        <p:spPr>
          <a:xfrm>
            <a:off x="458467" y="1608802"/>
            <a:ext cx="7632065" cy="352519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93700" marR="1060450" indent="-342900" algn="just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lang="en-MY" sz="1800" b="1" i="0" u="none" strike="noStrike" baseline="0" dirty="0">
                <a:latin typeface="NimbusRomNo9L-Medi"/>
              </a:rPr>
              <a:t>Unit preference</a:t>
            </a:r>
            <a:r>
              <a:rPr lang="en-MY" sz="1800" b="1" i="0" u="none" strike="noStrike" baseline="0" dirty="0">
                <a:latin typeface="NimbusRomNo9L-Regu"/>
              </a:rPr>
              <a:t>: </a:t>
            </a:r>
            <a:r>
              <a:rPr lang="en-US" sz="1800" b="0" i="0" u="none" strike="noStrike" baseline="0" dirty="0">
                <a:latin typeface="NimbusRomNo9L-Regu"/>
              </a:rPr>
              <a:t>prefers to do resolutions where one of the sentences is a single literal (unit clause)</a:t>
            </a:r>
          </a:p>
          <a:p>
            <a:pPr marL="393700" marR="1060450" indent="-342900" algn="just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lang="en-MY" sz="1800" b="1" i="0" u="none" strike="noStrike" baseline="0" dirty="0">
                <a:latin typeface="NimbusRomNo9L-Medi"/>
              </a:rPr>
              <a:t>Set of support: </a:t>
            </a:r>
            <a:r>
              <a:rPr lang="en-US" sz="1800" i="0" u="none" strike="noStrike" baseline="0" dirty="0">
                <a:latin typeface="NimbusRomNo9L-Regu"/>
              </a:rPr>
              <a:t>every resolution step involve at least one element of a special set of clauses</a:t>
            </a:r>
          </a:p>
          <a:p>
            <a:pPr marL="393700" marR="1060450" indent="-342900" algn="just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NimbusRomNo9L-Medi"/>
              </a:rPr>
              <a:t>Input resolution: </a:t>
            </a:r>
            <a:r>
              <a:rPr lang="en-US" dirty="0">
                <a:latin typeface="NimbusRomNo9L-Medi"/>
              </a:rPr>
              <a:t>every resolution combines one of the KB input sentences with other sentences</a:t>
            </a:r>
          </a:p>
          <a:p>
            <a:pPr marL="393700" marR="1060450" indent="-342900" algn="just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lang="en-MY" b="1" dirty="0">
                <a:latin typeface="NimbusRomNo9L-Medi"/>
              </a:rPr>
              <a:t>Subsumption: </a:t>
            </a:r>
            <a:r>
              <a:rPr lang="en-US" dirty="0">
                <a:latin typeface="NimbusRomNo9L-Medi"/>
              </a:rPr>
              <a:t>eliminates all sentences that are subsumed by KB sentences </a:t>
            </a:r>
          </a:p>
          <a:p>
            <a:pPr marL="393700" marR="1060450" indent="-342900" algn="just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lang="en-MY" b="1" dirty="0">
                <a:latin typeface="NimbusRomNo9L-Medi"/>
              </a:rPr>
              <a:t>Learning: </a:t>
            </a:r>
            <a:r>
              <a:rPr lang="en-MY" dirty="0">
                <a:latin typeface="NimbusRomNo9L-Medi"/>
              </a:rPr>
              <a:t>learning from experience (machine learning)</a:t>
            </a:r>
            <a:endParaRPr lang="en-US" dirty="0">
              <a:latin typeface="NimbusRomNo9L-Medi"/>
            </a:endParaRPr>
          </a:p>
          <a:p>
            <a:pPr marL="393700" marR="1060450" indent="-342900" algn="just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endParaRPr lang="en-US" b="1" dirty="0">
              <a:latin typeface="NimbusRomNo9L-Medi"/>
            </a:endParaRPr>
          </a:p>
          <a:p>
            <a:pPr marL="393700" marR="1060450" indent="-342900" algn="just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endParaRPr lang="en-US" sz="2050" dirty="0">
              <a:latin typeface="Calibri"/>
              <a:cs typeface="Calibri"/>
            </a:endParaRPr>
          </a:p>
          <a:p>
            <a:pPr marL="393700" marR="1060450" indent="-342900" algn="just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endParaRPr lang="en-MY" sz="2050" b="1" dirty="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21BA96-10A7-492A-B2B8-C3F8110ED24B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31A74B-CE58-40DD-A4FC-50C31FAC8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084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  <a:tabLst>
                <a:tab pos="2910840" algn="l"/>
              </a:tabLst>
            </a:pPr>
            <a:r>
              <a:rPr lang="en-MY" spc="25" dirty="0"/>
              <a:t>Summary</a:t>
            </a:r>
            <a:endParaRPr lang="en-MY" spc="-75" dirty="0"/>
          </a:p>
        </p:txBody>
      </p:sp>
      <p:sp>
        <p:nvSpPr>
          <p:cNvPr id="64" name="object 6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48</a:t>
            </a:fld>
            <a:endParaRPr spc="20" dirty="0"/>
          </a:p>
        </p:txBody>
      </p:sp>
      <p:sp>
        <p:nvSpPr>
          <p:cNvPr id="66" name="object 3">
            <a:extLst>
              <a:ext uri="{FF2B5EF4-FFF2-40B4-BE49-F238E27FC236}">
                <a16:creationId xmlns:a16="http://schemas.microsoft.com/office/drawing/2014/main" id="{743FEED2-588B-4E86-B733-422E14419319}"/>
              </a:ext>
            </a:extLst>
          </p:cNvPr>
          <p:cNvSpPr txBox="1"/>
          <p:nvPr/>
        </p:nvSpPr>
        <p:spPr>
          <a:xfrm>
            <a:off x="625194" y="1600200"/>
            <a:ext cx="7632065" cy="426450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NimbusRomNo9L-Medi"/>
              </a:rPr>
              <a:t>Unification</a:t>
            </a:r>
            <a:r>
              <a:rPr lang="en-US" sz="1800" b="0" i="0" u="none" strike="noStrike" baseline="0" dirty="0">
                <a:latin typeface="NimbusRomNo9L-Medi"/>
              </a:rPr>
              <a:t> </a:t>
            </a:r>
            <a:r>
              <a:rPr lang="en-US" sz="1800" b="0" i="0" u="none" strike="noStrike" baseline="0" dirty="0">
                <a:latin typeface="NimbusRomNo9L-Regu"/>
              </a:rPr>
              <a:t>identify appropriate substitutions for variables eliminates the instantiation step in first-order proofs, making the process more efficient in many cases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NimbusRomNo9L-Regu"/>
              </a:rPr>
              <a:t>Forward chaining </a:t>
            </a:r>
            <a:r>
              <a:rPr lang="en-US" sz="1800" b="0" i="0" u="none" strike="noStrike" baseline="0" dirty="0">
                <a:latin typeface="NimbusRomNo9L-Regu"/>
              </a:rPr>
              <a:t>is used in </a:t>
            </a:r>
            <a:r>
              <a:rPr lang="en-US" sz="1800" b="0" i="0" u="none" strike="noStrike" baseline="0" dirty="0">
                <a:latin typeface="NimbusRomNo9L-Medi"/>
              </a:rPr>
              <a:t>deductive databases</a:t>
            </a:r>
            <a:r>
              <a:rPr lang="en-US" sz="1800" b="0" i="0" u="none" strike="noStrike" baseline="0" dirty="0">
                <a:latin typeface="NimbusRomNo9L-Regu"/>
              </a:rPr>
              <a:t>, where it can be combined with relational database operations. It is also used in </a:t>
            </a:r>
            <a:r>
              <a:rPr lang="en-US" sz="1800" b="0" i="0" u="none" strike="noStrike" baseline="0" dirty="0">
                <a:latin typeface="NimbusRomNo9L-Medi"/>
              </a:rPr>
              <a:t>production systems</a:t>
            </a:r>
            <a:endParaRPr lang="en-US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NimbusRomNo9L-Regu"/>
              </a:rPr>
              <a:t>Backward chaining </a:t>
            </a:r>
            <a:r>
              <a:rPr lang="en-US" sz="1800" b="0" i="0" u="none" strike="noStrike" baseline="0" dirty="0">
                <a:latin typeface="NimbusRomNo9L-Regu"/>
              </a:rPr>
              <a:t>is used in </a:t>
            </a:r>
            <a:r>
              <a:rPr lang="en-US" sz="1800" b="0" i="0" u="none" strike="noStrike" baseline="0" dirty="0">
                <a:latin typeface="NimbusRomNo9L-Medi"/>
              </a:rPr>
              <a:t>logic programming systems</a:t>
            </a:r>
            <a:r>
              <a:rPr lang="en-US" sz="1800" b="0" i="0" u="none" strike="noStrike" baseline="0" dirty="0">
                <a:latin typeface="NimbusRomNo9L-Regu"/>
              </a:rPr>
              <a:t>, which employ sophisticated compiler technology to provide very fast inference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latin typeface="NimbusRomNo9L-Medi"/>
              </a:rPr>
              <a:t>Prolog</a:t>
            </a:r>
            <a:r>
              <a:rPr lang="en-US" sz="1800" b="0" i="0" u="none" strike="noStrike" baseline="0" dirty="0">
                <a:latin typeface="NimbusRomNo9L-Regu"/>
              </a:rPr>
              <a:t>, unlike first-order logic, uses a closed world with the unique names assumption </a:t>
            </a:r>
            <a:r>
              <a:rPr lang="en-MY" sz="1800" b="0" i="0" u="none" strike="noStrike" baseline="0" dirty="0">
                <a:latin typeface="NimbusRomNo9L-Regu"/>
              </a:rPr>
              <a:t>and negation as failure.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The generalized </a:t>
            </a:r>
            <a:r>
              <a:rPr lang="en-US" sz="1800" b="1" i="0" u="none" strike="noStrike" baseline="0" dirty="0">
                <a:latin typeface="NimbusRomNo9L-Medi"/>
              </a:rPr>
              <a:t>resolution</a:t>
            </a:r>
            <a:r>
              <a:rPr lang="en-US" sz="1800" b="0" i="0" u="none" strike="noStrike" baseline="0" dirty="0">
                <a:latin typeface="NimbusRomNo9L-Medi"/>
              </a:rPr>
              <a:t> </a:t>
            </a:r>
            <a:r>
              <a:rPr lang="en-US" sz="1800" b="0" i="0" u="none" strike="noStrike" baseline="0" dirty="0">
                <a:latin typeface="NimbusRomNo9L-Regu"/>
              </a:rPr>
              <a:t>inference rule provides a complete proof system for first order logic, using knowledge bases in conjunctive normal form.</a:t>
            </a:r>
            <a:endParaRPr lang="en-US" dirty="0">
              <a:latin typeface="NimbusRomNo9L-Regu"/>
            </a:endParaRPr>
          </a:p>
          <a:p>
            <a:pPr algn="l"/>
            <a:endParaRPr lang="en-US" sz="1800" b="0" i="0" u="none" strike="noStrike" baseline="0" dirty="0">
              <a:latin typeface="NimbusRomNo9L-Regu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dirty="0">
              <a:latin typeface="NimbusRomNo9L-Medi"/>
            </a:endParaRPr>
          </a:p>
          <a:p>
            <a:pPr marL="393700" marR="1060450" indent="-342900" algn="just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endParaRPr lang="en-US" sz="2050" dirty="0">
              <a:latin typeface="Calibri"/>
              <a:cs typeface="Calibri"/>
            </a:endParaRPr>
          </a:p>
          <a:p>
            <a:pPr marL="393700" marR="1060450" indent="-342900" algn="just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endParaRPr lang="en-MY" sz="2050" b="1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CA0654-9C4E-4BF1-9514-D3747361F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9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5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25" dirty="0"/>
              <a:t>Existential</a:t>
            </a:r>
            <a:r>
              <a:rPr spc="145" dirty="0"/>
              <a:t> </a:t>
            </a:r>
            <a:r>
              <a:rPr spc="5" dirty="0"/>
              <a:t>instantiation</a:t>
            </a:r>
            <a:r>
              <a:rPr spc="110" dirty="0"/>
              <a:t> </a:t>
            </a:r>
            <a:r>
              <a:rPr spc="5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592038"/>
            <a:ext cx="6190615" cy="18008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634">
              <a:lnSpc>
                <a:spcPct val="101499"/>
              </a:lnSpc>
              <a:spcBef>
                <a:spcPts val="80"/>
              </a:spcBef>
            </a:pPr>
            <a:r>
              <a:rPr sz="2050" spc="15" dirty="0">
                <a:latin typeface="Calibri"/>
                <a:cs typeface="Calibri"/>
              </a:rPr>
              <a:t>UI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applied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several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times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65" dirty="0">
                <a:solidFill>
                  <a:srgbClr val="7E0000"/>
                </a:solidFill>
                <a:latin typeface="Century"/>
                <a:cs typeface="Century"/>
              </a:rPr>
              <a:t>add</a:t>
            </a:r>
            <a:r>
              <a:rPr sz="2050" spc="9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130" dirty="0">
                <a:latin typeface="Calibri"/>
                <a:cs typeface="Calibri"/>
              </a:rPr>
              <a:t>new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sentences;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30" dirty="0">
                <a:latin typeface="Calibri"/>
                <a:cs typeface="Calibri"/>
              </a:rPr>
              <a:t>new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225" dirty="0">
                <a:latin typeface="Calibri"/>
                <a:cs typeface="Calibri"/>
              </a:rPr>
              <a:t>KB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logically</a:t>
            </a:r>
            <a:r>
              <a:rPr sz="2050" spc="22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equivalent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old</a:t>
            </a:r>
            <a:endParaRPr sz="2050">
              <a:latin typeface="Calibri"/>
              <a:cs typeface="Calibri"/>
            </a:endParaRPr>
          </a:p>
          <a:p>
            <a:pPr marL="12700" marR="5080">
              <a:lnSpc>
                <a:spcPct val="101000"/>
              </a:lnSpc>
              <a:spcBef>
                <a:spcPts val="1535"/>
              </a:spcBef>
            </a:pPr>
            <a:r>
              <a:rPr sz="2050" spc="85" dirty="0">
                <a:latin typeface="Calibri"/>
                <a:cs typeface="Calibri"/>
              </a:rPr>
              <a:t>EI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applied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once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40" dirty="0">
                <a:solidFill>
                  <a:srgbClr val="7E0000"/>
                </a:solidFill>
                <a:latin typeface="Century"/>
                <a:cs typeface="Century"/>
              </a:rPr>
              <a:t>replace</a:t>
            </a:r>
            <a:r>
              <a:rPr sz="2050" spc="8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existential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sentence;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30" dirty="0">
                <a:latin typeface="Calibri"/>
                <a:cs typeface="Calibri"/>
              </a:rPr>
              <a:t>new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225" dirty="0">
                <a:latin typeface="Calibri"/>
                <a:cs typeface="Calibri"/>
              </a:rPr>
              <a:t>KB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90" dirty="0">
                <a:solidFill>
                  <a:srgbClr val="7E0000"/>
                </a:solidFill>
                <a:latin typeface="Century"/>
                <a:cs typeface="Century"/>
              </a:rPr>
              <a:t>not</a:t>
            </a:r>
            <a:r>
              <a:rPr sz="2050" spc="6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65" dirty="0">
                <a:latin typeface="Calibri"/>
                <a:cs typeface="Calibri"/>
              </a:rPr>
              <a:t>equivalent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old,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spc="-50" dirty="0">
                <a:latin typeface="Calibri"/>
                <a:cs typeface="Calibri"/>
              </a:rPr>
              <a:t>but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satisfiable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iff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old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225" dirty="0">
                <a:latin typeface="Calibri"/>
                <a:cs typeface="Calibri"/>
              </a:rPr>
              <a:t>KB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was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satisfiable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30033-6A33-461D-B583-73FA9CBEBCB5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CF8E13-E8AE-4C78-9CC2-D7AD80EA4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6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3810" algn="ctr">
              <a:lnSpc>
                <a:spcPts val="2635"/>
              </a:lnSpc>
            </a:pPr>
            <a:r>
              <a:rPr spc="45" dirty="0"/>
              <a:t>Reduction</a:t>
            </a:r>
            <a:r>
              <a:rPr spc="155" dirty="0"/>
              <a:t> </a:t>
            </a:r>
            <a:r>
              <a:rPr spc="95" dirty="0"/>
              <a:t>to</a:t>
            </a:r>
            <a:r>
              <a:rPr spc="130" dirty="0"/>
              <a:t> </a:t>
            </a:r>
            <a:r>
              <a:rPr spc="20" dirty="0"/>
              <a:t>propositional</a:t>
            </a:r>
            <a:r>
              <a:rPr spc="165" dirty="0"/>
              <a:t> </a:t>
            </a:r>
            <a:r>
              <a:rPr spc="5" dirty="0"/>
              <a:t>inference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445165"/>
            <a:ext cx="7282180" cy="5155565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050" spc="-55" dirty="0">
                <a:latin typeface="Calibri"/>
                <a:cs typeface="Calibri"/>
              </a:rPr>
              <a:t>Suppose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225" dirty="0">
                <a:latin typeface="Calibri"/>
                <a:cs typeface="Calibri"/>
              </a:rPr>
              <a:t>KB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contains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just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following:</a:t>
            </a:r>
            <a:endParaRPr sz="2050">
              <a:latin typeface="Calibri"/>
              <a:cs typeface="Calibri"/>
            </a:endParaRPr>
          </a:p>
          <a:p>
            <a:pPr marL="391795" marR="2637790">
              <a:lnSpc>
                <a:spcPct val="101499"/>
              </a:lnSpc>
              <a:spcBef>
                <a:spcPts val="1270"/>
              </a:spcBef>
              <a:tabLst>
                <a:tab pos="873125" algn="l"/>
                <a:tab pos="3401060" algn="l"/>
                <a:tab pos="3793490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11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eed</a:t>
            </a:r>
            <a:r>
              <a:rPr sz="2050" b="0" i="1" spc="-1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b="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)  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sz="2050" spc="5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spc="-7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391795" marR="4119879">
              <a:lnSpc>
                <a:spcPts val="2500"/>
              </a:lnSpc>
              <a:spcBef>
                <a:spcPts val="75"/>
              </a:spcBef>
            </a:pP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eed</a:t>
            </a:r>
            <a:r>
              <a:rPr sz="2050" b="0" i="1" spc="-1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)  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othe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icha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d,</a:t>
            </a:r>
            <a:r>
              <a:rPr sz="2050" b="0" i="1" spc="-3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050" spc="-30" dirty="0">
                <a:latin typeface="Calibri"/>
                <a:cs typeface="Calibri"/>
              </a:rPr>
              <a:t>Instantiating</a:t>
            </a:r>
            <a:r>
              <a:rPr sz="2050" spc="12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universal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sentence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7E0000"/>
                </a:solidFill>
                <a:latin typeface="Century"/>
                <a:cs typeface="Century"/>
              </a:rPr>
              <a:t>all</a:t>
            </a:r>
            <a:r>
              <a:rPr sz="2050" spc="204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50" dirty="0">
                <a:solidFill>
                  <a:srgbClr val="7E0000"/>
                </a:solidFill>
                <a:latin typeface="Century"/>
                <a:cs typeface="Century"/>
              </a:rPr>
              <a:t>possible</a:t>
            </a:r>
            <a:r>
              <a:rPr sz="2050" spc="7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80" dirty="0">
                <a:latin typeface="Calibri"/>
                <a:cs typeface="Calibri"/>
              </a:rPr>
              <a:t>ways,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80" dirty="0">
                <a:latin typeface="Calibri"/>
                <a:cs typeface="Calibri"/>
              </a:rPr>
              <a:t>we</a:t>
            </a:r>
            <a:r>
              <a:rPr sz="2050" spc="-10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have</a:t>
            </a:r>
            <a:endParaRPr sz="2050">
              <a:latin typeface="Calibri"/>
              <a:cs typeface="Calibri"/>
            </a:endParaRPr>
          </a:p>
          <a:p>
            <a:pPr marL="391795" marR="751840">
              <a:lnSpc>
                <a:spcPct val="101200"/>
              </a:lnSpc>
              <a:spcBef>
                <a:spcPts val="1280"/>
              </a:spcBef>
              <a:tabLst>
                <a:tab pos="3808729" algn="l"/>
                <a:tab pos="4201795" algn="l"/>
                <a:tab pos="4495165" algn="l"/>
                <a:tab pos="4889500" algn="l"/>
              </a:tabLst>
            </a:pP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11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eed</a:t>
            </a:r>
            <a:r>
              <a:rPr sz="2050" b="0" i="1" spc="-1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b="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) 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icha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13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eed</a:t>
            </a:r>
            <a:r>
              <a:rPr sz="2050" b="0" i="1" spc="-1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icha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b="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icha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)  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sz="2050" spc="5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spc="-7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391795" marR="4119879">
              <a:lnSpc>
                <a:spcPct val="101000"/>
              </a:lnSpc>
              <a:spcBef>
                <a:spcPts val="10"/>
              </a:spcBef>
            </a:pP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eed</a:t>
            </a:r>
            <a:r>
              <a:rPr sz="2050" b="0" i="1" spc="-1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)  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othe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icha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d,</a:t>
            </a:r>
            <a:r>
              <a:rPr sz="2050" b="0" i="1" spc="-3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2050" spc="20" dirty="0">
                <a:latin typeface="Calibri"/>
                <a:cs typeface="Calibri"/>
              </a:rPr>
              <a:t>The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30" dirty="0">
                <a:latin typeface="Calibri"/>
                <a:cs typeface="Calibri"/>
              </a:rPr>
              <a:t>new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225" dirty="0">
                <a:latin typeface="Calibri"/>
                <a:cs typeface="Calibri"/>
              </a:rPr>
              <a:t>KB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00007E"/>
                </a:solidFill>
                <a:latin typeface="Calibri"/>
                <a:cs typeface="Calibri"/>
              </a:rPr>
              <a:t>propositionalized</a:t>
            </a:r>
            <a:r>
              <a:rPr sz="2050" spc="-60" dirty="0">
                <a:latin typeface="Calibri"/>
                <a:cs typeface="Calibri"/>
              </a:rPr>
              <a:t>:</a:t>
            </a:r>
            <a:r>
              <a:rPr sz="2050" spc="4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proposition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symbols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are</a:t>
            </a:r>
            <a:endParaRPr sz="205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  <a:spcBef>
                <a:spcPts val="1560"/>
              </a:spcBef>
            </a:pP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sz="2050" spc="5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spc="-6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3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sz="2050" spc="-7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spc="-6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3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Evil</a:t>
            </a:r>
            <a:r>
              <a:rPr sz="2050" spc="6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spc="-6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Richard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23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35" dirty="0">
                <a:latin typeface="Calibri"/>
                <a:cs typeface="Calibri"/>
              </a:rPr>
              <a:t>etc.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EDD4E-C8C9-42BA-8E84-0633B5D99A15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D12FFA-47A3-4790-B449-FD6E70BA8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7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45" dirty="0"/>
              <a:t>Reduction</a:t>
            </a:r>
            <a:r>
              <a:rPr spc="125" dirty="0"/>
              <a:t> </a:t>
            </a:r>
            <a:r>
              <a:rPr spc="5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270" y="1592038"/>
            <a:ext cx="8021320" cy="51809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14"/>
              </a:spcBef>
            </a:pPr>
            <a:r>
              <a:rPr sz="2050" spc="-15" dirty="0">
                <a:latin typeface="Calibri"/>
                <a:cs typeface="Calibri"/>
              </a:rPr>
              <a:t>Claim:</a:t>
            </a:r>
            <a:r>
              <a:rPr sz="2050" spc="40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ground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sentence</a:t>
            </a:r>
            <a:r>
              <a:rPr sz="2100" spc="-135" baseline="29761" dirty="0">
                <a:solidFill>
                  <a:srgbClr val="990099"/>
                </a:solidFill>
                <a:latin typeface="Segoe UI Symbol"/>
                <a:cs typeface="Segoe UI Symbol"/>
              </a:rPr>
              <a:t>∗</a:t>
            </a:r>
            <a:r>
              <a:rPr sz="2100" spc="60" baseline="29761" dirty="0">
                <a:solidFill>
                  <a:srgbClr val="990099"/>
                </a:solidFill>
                <a:latin typeface="Segoe UI Symbol"/>
                <a:cs typeface="Segoe UI Symbol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entailed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130" dirty="0">
                <a:latin typeface="Calibri"/>
                <a:cs typeface="Calibri"/>
              </a:rPr>
              <a:t>new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225" dirty="0">
                <a:latin typeface="Calibri"/>
                <a:cs typeface="Calibri"/>
              </a:rPr>
              <a:t>KB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iff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entailed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original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220" dirty="0">
                <a:latin typeface="Calibri"/>
                <a:cs typeface="Calibri"/>
              </a:rPr>
              <a:t>KB</a:t>
            </a:r>
            <a:endParaRPr sz="2050">
              <a:latin typeface="Calibri"/>
              <a:cs typeface="Calibri"/>
            </a:endParaRPr>
          </a:p>
          <a:p>
            <a:pPr marL="126364" marR="124460" indent="-635">
              <a:lnSpc>
                <a:spcPct val="163400"/>
              </a:lnSpc>
            </a:pPr>
            <a:r>
              <a:rPr sz="2050" spc="-15" dirty="0">
                <a:latin typeface="Calibri"/>
                <a:cs typeface="Calibri"/>
              </a:rPr>
              <a:t>Claim:</a:t>
            </a:r>
            <a:r>
              <a:rPr sz="2050" spc="425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every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120" dirty="0">
                <a:latin typeface="Calibri"/>
                <a:cs typeface="Calibri"/>
              </a:rPr>
              <a:t>FOL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225" dirty="0">
                <a:latin typeface="Calibri"/>
                <a:cs typeface="Calibri"/>
              </a:rPr>
              <a:t>KB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propositionalized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so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preserve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entailment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Idea:</a:t>
            </a:r>
            <a:r>
              <a:rPr sz="2050" spc="35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propositionalize</a:t>
            </a:r>
            <a:r>
              <a:rPr sz="2050" spc="345" dirty="0">
                <a:latin typeface="Calibri"/>
                <a:cs typeface="Calibri"/>
              </a:rPr>
              <a:t> </a:t>
            </a:r>
            <a:r>
              <a:rPr sz="2050" spc="225" dirty="0">
                <a:latin typeface="Calibri"/>
                <a:cs typeface="Calibri"/>
              </a:rPr>
              <a:t>KB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32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query,</a:t>
            </a:r>
            <a:r>
              <a:rPr sz="2050" spc="27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apply </a:t>
            </a:r>
            <a:r>
              <a:rPr sz="2050" spc="-65" dirty="0">
                <a:latin typeface="Calibri"/>
                <a:cs typeface="Calibri"/>
              </a:rPr>
              <a:t>resolution,</a:t>
            </a:r>
            <a:r>
              <a:rPr sz="2050" spc="33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return</a:t>
            </a:r>
            <a:r>
              <a:rPr sz="2050" spc="31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result </a:t>
            </a:r>
            <a:r>
              <a:rPr sz="2050" spc="-6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Problem:</a:t>
            </a:r>
            <a:r>
              <a:rPr sz="2050" spc="1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function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symbols,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there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are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infinitely</a:t>
            </a:r>
            <a:r>
              <a:rPr sz="2050" spc="22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many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ground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terms,</a:t>
            </a:r>
            <a:endParaRPr sz="2050">
              <a:latin typeface="Calibri"/>
              <a:cs typeface="Calibri"/>
            </a:endParaRPr>
          </a:p>
          <a:p>
            <a:pPr marL="492125">
              <a:lnSpc>
                <a:spcPct val="100000"/>
              </a:lnSpc>
              <a:spcBef>
                <a:spcPts val="35"/>
              </a:spcBef>
            </a:pPr>
            <a:r>
              <a:rPr sz="2050" spc="-20" dirty="0">
                <a:latin typeface="Calibri"/>
                <a:cs typeface="Calibri"/>
              </a:rPr>
              <a:t>e.g.,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Father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Father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Father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spc="-30" dirty="0">
                <a:solidFill>
                  <a:srgbClr val="990099"/>
                </a:solidFill>
                <a:latin typeface="Arial"/>
                <a:cs typeface="Arial"/>
              </a:rPr>
              <a:t>)))</a:t>
            </a:r>
            <a:endParaRPr sz="2050">
              <a:latin typeface="Arial"/>
              <a:cs typeface="Arial"/>
            </a:endParaRPr>
          </a:p>
          <a:p>
            <a:pPr marL="857885" marR="588010" indent="-731520">
              <a:lnSpc>
                <a:spcPct val="101499"/>
              </a:lnSpc>
              <a:spcBef>
                <a:spcPts val="1525"/>
              </a:spcBef>
            </a:pPr>
            <a:r>
              <a:rPr sz="2050" spc="-55" dirty="0">
                <a:latin typeface="Calibri"/>
                <a:cs typeface="Calibri"/>
              </a:rPr>
              <a:t>Theorem:</a:t>
            </a:r>
            <a:r>
              <a:rPr sz="2050" spc="-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Herbrand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(1930).</a:t>
            </a:r>
            <a:r>
              <a:rPr sz="2050" spc="409" dirty="0">
                <a:latin typeface="Calibri"/>
                <a:cs typeface="Calibri"/>
              </a:rPr>
              <a:t> </a:t>
            </a:r>
            <a:r>
              <a:rPr sz="2050" spc="-10" dirty="0">
                <a:latin typeface="Calibri"/>
                <a:cs typeface="Calibri"/>
              </a:rPr>
              <a:t>If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sentence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entailed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120" dirty="0">
                <a:latin typeface="Calibri"/>
                <a:cs typeface="Calibri"/>
              </a:rPr>
              <a:t>FOL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155" dirty="0">
                <a:latin typeface="Calibri"/>
                <a:cs typeface="Calibri"/>
              </a:rPr>
              <a:t>KB,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it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entailed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20" dirty="0">
                <a:solidFill>
                  <a:srgbClr val="7E0000"/>
                </a:solidFill>
                <a:latin typeface="Century"/>
                <a:cs typeface="Century"/>
              </a:rPr>
              <a:t>finite</a:t>
            </a:r>
            <a:r>
              <a:rPr sz="2050" spc="5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70" dirty="0">
                <a:latin typeface="Calibri"/>
                <a:cs typeface="Calibri"/>
              </a:rPr>
              <a:t>subset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propositional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220" dirty="0">
                <a:latin typeface="Calibri"/>
                <a:cs typeface="Calibri"/>
              </a:rPr>
              <a:t>KB</a:t>
            </a:r>
            <a:endParaRPr sz="2050">
              <a:latin typeface="Calibri"/>
              <a:cs typeface="Calibri"/>
            </a:endParaRPr>
          </a:p>
          <a:p>
            <a:pPr marL="126364">
              <a:lnSpc>
                <a:spcPct val="100000"/>
              </a:lnSpc>
              <a:spcBef>
                <a:spcPts val="1560"/>
              </a:spcBef>
            </a:pPr>
            <a:r>
              <a:rPr sz="2050" spc="-55" dirty="0">
                <a:latin typeface="Calibri"/>
                <a:cs typeface="Calibri"/>
              </a:rPr>
              <a:t>Idea:</a:t>
            </a:r>
            <a:r>
              <a:rPr sz="2050" spc="-4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For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84" dirty="0">
                <a:latin typeface="Calibri"/>
                <a:cs typeface="Calibri"/>
              </a:rPr>
              <a:t>=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195" dirty="0">
                <a:solidFill>
                  <a:srgbClr val="990099"/>
                </a:solidFill>
                <a:latin typeface="Arial"/>
                <a:cs typeface="Arial"/>
              </a:rPr>
              <a:t>0</a:t>
            </a:r>
            <a:r>
              <a:rPr sz="2050" spc="6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320" dirty="0">
                <a:solidFill>
                  <a:srgbClr val="990099"/>
                </a:solidFill>
                <a:latin typeface="Cambria"/>
                <a:cs typeface="Cambria"/>
              </a:rPr>
              <a:t>∞</a:t>
            </a:r>
            <a:r>
              <a:rPr sz="2050" spc="19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100" dirty="0">
                <a:latin typeface="Calibri"/>
                <a:cs typeface="Calibri"/>
              </a:rPr>
              <a:t>do</a:t>
            </a:r>
            <a:endParaRPr sz="2050">
              <a:latin typeface="Calibri"/>
              <a:cs typeface="Calibri"/>
            </a:endParaRPr>
          </a:p>
          <a:p>
            <a:pPr marL="857885" marR="779145">
              <a:lnSpc>
                <a:spcPts val="2500"/>
              </a:lnSpc>
              <a:spcBef>
                <a:spcPts val="75"/>
              </a:spcBef>
            </a:pPr>
            <a:r>
              <a:rPr sz="2050" spc="-70" dirty="0">
                <a:latin typeface="Calibri"/>
                <a:cs typeface="Calibri"/>
              </a:rPr>
              <a:t>create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propositional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225" dirty="0">
                <a:latin typeface="Calibri"/>
                <a:cs typeface="Calibri"/>
              </a:rPr>
              <a:t>KB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instantiating</a:t>
            </a:r>
            <a:r>
              <a:rPr sz="2050" spc="23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depth-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80" dirty="0">
                <a:latin typeface="Calibri"/>
                <a:cs typeface="Calibri"/>
              </a:rPr>
              <a:t>terms </a:t>
            </a:r>
            <a:r>
              <a:rPr sz="2050" spc="-445" dirty="0">
                <a:latin typeface="Calibri"/>
                <a:cs typeface="Calibri"/>
              </a:rPr>
              <a:t> </a:t>
            </a:r>
            <a:r>
              <a:rPr sz="2050" spc="-125" dirty="0">
                <a:latin typeface="Calibri"/>
                <a:cs typeface="Calibri"/>
              </a:rPr>
              <a:t>see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entailed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by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this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220" dirty="0">
                <a:latin typeface="Calibri"/>
                <a:cs typeface="Calibri"/>
              </a:rPr>
              <a:t>KB</a:t>
            </a:r>
            <a:endParaRPr sz="205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1465"/>
              </a:spcBef>
            </a:pPr>
            <a:r>
              <a:rPr sz="2050" spc="-50" dirty="0">
                <a:latin typeface="Calibri"/>
                <a:cs typeface="Calibri"/>
              </a:rPr>
              <a:t>Problem:</a:t>
            </a:r>
            <a:r>
              <a:rPr sz="2050" spc="1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works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entailed,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loops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not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entailed</a:t>
            </a:r>
            <a:endParaRPr sz="2050">
              <a:latin typeface="Calibri"/>
              <a:cs typeface="Calibri"/>
            </a:endParaRPr>
          </a:p>
          <a:p>
            <a:pPr marL="126364">
              <a:lnSpc>
                <a:spcPct val="100000"/>
              </a:lnSpc>
              <a:spcBef>
                <a:spcPts val="1560"/>
              </a:spcBef>
            </a:pPr>
            <a:r>
              <a:rPr sz="2050" spc="-55" dirty="0">
                <a:latin typeface="Calibri"/>
                <a:cs typeface="Calibri"/>
              </a:rPr>
              <a:t>Theorem:</a:t>
            </a:r>
            <a:r>
              <a:rPr sz="2050" spc="345" dirty="0">
                <a:latin typeface="Calibri"/>
                <a:cs typeface="Calibri"/>
              </a:rPr>
              <a:t> </a:t>
            </a:r>
            <a:r>
              <a:rPr sz="2050" spc="-15" dirty="0">
                <a:latin typeface="Calibri"/>
                <a:cs typeface="Calibri"/>
              </a:rPr>
              <a:t>Turing</a:t>
            </a:r>
            <a:r>
              <a:rPr sz="2050" spc="50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(1936),</a:t>
            </a:r>
            <a:r>
              <a:rPr sz="2050" spc="8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Church</a:t>
            </a:r>
            <a:r>
              <a:rPr sz="2050" spc="70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(1936),</a:t>
            </a:r>
            <a:r>
              <a:rPr sz="2050" spc="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entailment</a:t>
            </a:r>
            <a:r>
              <a:rPr sz="2050" spc="2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45" dirty="0">
                <a:latin typeface="Calibri"/>
                <a:cs typeface="Calibri"/>
              </a:rPr>
              <a:t> </a:t>
            </a:r>
            <a:r>
              <a:rPr sz="2050" spc="120" dirty="0">
                <a:latin typeface="Calibri"/>
                <a:cs typeface="Calibri"/>
              </a:rPr>
              <a:t>FOL</a:t>
            </a:r>
            <a:r>
              <a:rPr sz="2050" spc="4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50" dirty="0"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007E"/>
                </a:solidFill>
                <a:latin typeface="Calibri"/>
                <a:cs typeface="Calibri"/>
              </a:rPr>
              <a:t>semidecidable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F724C5-5E1F-415A-AEAD-097C910A326D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31352E-A2B2-49BB-B56A-D650B4185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8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5715" algn="ctr">
              <a:lnSpc>
                <a:spcPts val="2635"/>
              </a:lnSpc>
            </a:pPr>
            <a:r>
              <a:rPr spc="55" dirty="0"/>
              <a:t>Problems</a:t>
            </a:r>
            <a:r>
              <a:rPr spc="135" dirty="0"/>
              <a:t> </a:t>
            </a:r>
            <a:r>
              <a:rPr spc="60" dirty="0"/>
              <a:t>with</a:t>
            </a:r>
            <a:r>
              <a:rPr spc="140" dirty="0"/>
              <a:t> </a:t>
            </a:r>
            <a:r>
              <a:rPr spc="25" dirty="0"/>
              <a:t>propositionalization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5749" y="1608802"/>
            <a:ext cx="7893050" cy="3920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 marR="977265">
              <a:lnSpc>
                <a:spcPct val="101000"/>
              </a:lnSpc>
              <a:spcBef>
                <a:spcPts val="90"/>
              </a:spcBef>
            </a:pPr>
            <a:r>
              <a:rPr sz="2050" spc="-35" dirty="0">
                <a:latin typeface="Calibri"/>
                <a:cs typeface="Calibri"/>
              </a:rPr>
              <a:t>Propositionalization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seems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generate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lots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irrelevant</a:t>
            </a:r>
            <a:r>
              <a:rPr sz="2050" spc="24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sentences. </a:t>
            </a:r>
            <a:r>
              <a:rPr sz="2050" spc="-445" dirty="0">
                <a:latin typeface="Calibri"/>
                <a:cs typeface="Calibri"/>
              </a:rPr>
              <a:t> </a:t>
            </a:r>
            <a:r>
              <a:rPr sz="2050" spc="45" dirty="0">
                <a:latin typeface="Calibri"/>
                <a:cs typeface="Calibri"/>
              </a:rPr>
              <a:t>E.g.,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from</a:t>
            </a:r>
            <a:endParaRPr sz="2050">
              <a:latin typeface="Calibri"/>
              <a:cs typeface="Calibri"/>
            </a:endParaRPr>
          </a:p>
          <a:p>
            <a:pPr marL="442595" marR="3198495">
              <a:lnSpc>
                <a:spcPct val="101000"/>
              </a:lnSpc>
              <a:spcBef>
                <a:spcPts val="1295"/>
              </a:spcBef>
              <a:tabLst>
                <a:tab pos="923925" algn="l"/>
                <a:tab pos="3451860" algn="l"/>
                <a:tab pos="3844290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11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eed</a:t>
            </a:r>
            <a:r>
              <a:rPr sz="2050" b="0" i="1" spc="-1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	</a:t>
            </a: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b="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)  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sz="2050" spc="5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spc="-7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442595" marR="4679950">
              <a:lnSpc>
                <a:spcPct val="101499"/>
              </a:lnSpc>
              <a:tabLst>
                <a:tab pos="911860" algn="l"/>
              </a:tabLst>
            </a:pPr>
            <a:r>
              <a:rPr sz="2050" spc="-140" dirty="0">
                <a:solidFill>
                  <a:srgbClr val="990099"/>
                </a:solidFill>
                <a:latin typeface="Cambria"/>
                <a:cs typeface="Cambria"/>
              </a:rPr>
              <a:t>∀</a:t>
            </a:r>
            <a:r>
              <a:rPr sz="2050" spc="-11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	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sz="2050" spc="-8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-80" dirty="0">
                <a:solidFill>
                  <a:srgbClr val="990099"/>
                </a:solidFill>
                <a:latin typeface="Arial"/>
                <a:cs typeface="Arial"/>
              </a:rPr>
              <a:t>) </a:t>
            </a:r>
            <a:r>
              <a:rPr sz="2050" spc="-7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othe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icha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d,</a:t>
            </a:r>
            <a:r>
              <a:rPr sz="2050" b="0" i="1" spc="-3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63500" marR="55880">
              <a:lnSpc>
                <a:spcPct val="101000"/>
              </a:lnSpc>
              <a:spcBef>
                <a:spcPts val="1440"/>
              </a:spcBef>
            </a:pPr>
            <a:r>
              <a:rPr sz="2050" spc="-5" dirty="0">
                <a:latin typeface="Calibri"/>
                <a:cs typeface="Calibri"/>
              </a:rPr>
              <a:t>it</a:t>
            </a:r>
            <a:r>
              <a:rPr sz="2050" spc="130" dirty="0">
                <a:latin typeface="Calibri"/>
                <a:cs typeface="Calibri"/>
              </a:rPr>
              <a:t> </a:t>
            </a:r>
            <a:r>
              <a:rPr sz="2050" spc="-110" dirty="0">
                <a:latin typeface="Calibri"/>
                <a:cs typeface="Calibri"/>
              </a:rPr>
              <a:t>seems</a:t>
            </a:r>
            <a:r>
              <a:rPr sz="2050" spc="12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obvious</a:t>
            </a:r>
            <a:r>
              <a:rPr sz="2050" spc="12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that</a:t>
            </a:r>
            <a:r>
              <a:rPr sz="2050" spc="145" dirty="0">
                <a:latin typeface="Calibri"/>
                <a:cs typeface="Calibri"/>
              </a:rPr>
              <a:t> 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Evil</a:t>
            </a:r>
            <a:r>
              <a:rPr sz="2050" spc="6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spc="-5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-50" dirty="0">
                <a:latin typeface="Calibri"/>
                <a:cs typeface="Calibri"/>
              </a:rPr>
              <a:t>,</a:t>
            </a:r>
            <a:r>
              <a:rPr sz="2050" spc="12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but</a:t>
            </a:r>
            <a:r>
              <a:rPr sz="2050" spc="13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propositionalization</a:t>
            </a:r>
            <a:r>
              <a:rPr sz="2050" spc="10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produces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lots</a:t>
            </a:r>
            <a:r>
              <a:rPr sz="2050" spc="14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facts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such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sz="2050" spc="-5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Richard</a:t>
            </a:r>
            <a:r>
              <a:rPr sz="2050" spc="-5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35" dirty="0">
                <a:latin typeface="Calibri"/>
                <a:cs typeface="Calibri"/>
              </a:rPr>
              <a:t>that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are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irrelevant</a:t>
            </a:r>
            <a:endParaRPr sz="2050">
              <a:latin typeface="Calibri"/>
              <a:cs typeface="Calibri"/>
            </a:endParaRPr>
          </a:p>
          <a:p>
            <a:pPr marL="62865" marR="477520">
              <a:lnSpc>
                <a:spcPct val="163400"/>
              </a:lnSpc>
            </a:pPr>
            <a:r>
              <a:rPr sz="2050" spc="-20" dirty="0">
                <a:latin typeface="Calibri"/>
                <a:cs typeface="Calibri"/>
              </a:rPr>
              <a:t>With </a:t>
            </a:r>
            <a:r>
              <a:rPr sz="2050" b="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spc="-60" dirty="0">
                <a:latin typeface="Calibri"/>
                <a:cs typeface="Calibri"/>
              </a:rPr>
              <a:t>-ary</a:t>
            </a:r>
            <a:r>
              <a:rPr sz="2050" spc="-5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predicates</a:t>
            </a:r>
            <a:r>
              <a:rPr sz="2050" spc="-70" dirty="0">
                <a:latin typeface="Calibri"/>
                <a:cs typeface="Calibri"/>
              </a:rPr>
              <a:t> and</a:t>
            </a:r>
            <a:r>
              <a:rPr sz="2050" spc="-65" dirty="0">
                <a:latin typeface="Calibri"/>
                <a:cs typeface="Calibri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n </a:t>
            </a:r>
            <a:r>
              <a:rPr sz="2050" spc="-40" dirty="0">
                <a:latin typeface="Calibri"/>
                <a:cs typeface="Calibri"/>
              </a:rPr>
              <a:t>constants, </a:t>
            </a:r>
            <a:r>
              <a:rPr sz="2050" spc="-95" dirty="0">
                <a:latin typeface="Calibri"/>
                <a:cs typeface="Calibri"/>
              </a:rPr>
              <a:t>there</a:t>
            </a:r>
            <a:r>
              <a:rPr sz="2050" spc="-90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are</a:t>
            </a:r>
            <a:r>
              <a:rPr sz="2050" spc="-100" dirty="0">
                <a:latin typeface="Calibri"/>
                <a:cs typeface="Calibri"/>
              </a:rPr>
              <a:t> </a:t>
            </a:r>
            <a:r>
              <a:rPr sz="2050" b="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p 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· 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100" b="0" i="1" spc="-104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100" b="0" i="1" spc="-97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0" dirty="0">
                <a:latin typeface="Calibri"/>
                <a:cs typeface="Calibri"/>
              </a:rPr>
              <a:t>instantiations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With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function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symbols,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it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gets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nuch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much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20" dirty="0">
                <a:latin typeface="Calibri"/>
                <a:cs typeface="Calibri"/>
              </a:rPr>
              <a:t>worse!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44C9B1-4312-4174-A1CF-29A679D4D354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C3A219-21D3-4F6D-9D51-5993C002F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01081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2635"/>
              </a:lnSpc>
            </a:pPr>
            <a:r>
              <a:rPr spc="30" dirty="0"/>
              <a:t>Unification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56" y="1592038"/>
            <a:ext cx="7590790" cy="167893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0" dirty="0">
                <a:latin typeface="Calibri"/>
                <a:cs typeface="Calibri"/>
              </a:rPr>
              <a:t>We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get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inference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immediately</a:t>
            </a:r>
            <a:r>
              <a:rPr sz="2050" spc="24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if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80" dirty="0">
                <a:latin typeface="Calibri"/>
                <a:cs typeface="Calibri"/>
              </a:rPr>
              <a:t>we</a:t>
            </a:r>
            <a:r>
              <a:rPr sz="2050" spc="-9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find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substitution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endParaRPr sz="205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spc="-55" dirty="0">
                <a:latin typeface="Calibri"/>
                <a:cs typeface="Calibri"/>
              </a:rPr>
              <a:t>such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that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sz="2050" spc="6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6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7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sz="2050" spc="-5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5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8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50" dirty="0">
                <a:latin typeface="Calibri"/>
                <a:cs typeface="Calibri"/>
              </a:rPr>
              <a:t>match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sz="2050" spc="5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spc="-7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7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sz="2050" spc="-80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-80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229" dirty="0">
                <a:solidFill>
                  <a:srgbClr val="990099"/>
                </a:solidFill>
                <a:latin typeface="Cambria"/>
                <a:cs typeface="Cambria"/>
              </a:rPr>
              <a:t>{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x/</a:t>
            </a:r>
            <a:r>
              <a:rPr sz="2050" b="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/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235" dirty="0">
                <a:solidFill>
                  <a:srgbClr val="990099"/>
                </a:solidFill>
                <a:latin typeface="Cambria"/>
                <a:cs typeface="Cambria"/>
              </a:rPr>
              <a:t>}</a:t>
            </a:r>
            <a:r>
              <a:rPr sz="2050" spc="204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200" dirty="0">
                <a:latin typeface="Calibri"/>
                <a:cs typeface="Calibri"/>
              </a:rPr>
              <a:t>w</a:t>
            </a:r>
            <a:r>
              <a:rPr sz="2050" spc="-160" dirty="0">
                <a:latin typeface="Calibri"/>
                <a:cs typeface="Calibri"/>
              </a:rPr>
              <a:t>o</a:t>
            </a:r>
            <a:r>
              <a:rPr sz="2050" spc="-40" dirty="0">
                <a:latin typeface="Calibri"/>
                <a:cs typeface="Calibri"/>
              </a:rPr>
              <a:t>rks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110" dirty="0">
                <a:solidFill>
                  <a:srgbClr val="990099"/>
                </a:solidFill>
                <a:latin typeface="Century"/>
                <a:cs typeface="Century"/>
              </a:rPr>
              <a:t>Unif</a:t>
            </a:r>
            <a:r>
              <a:rPr sz="2050" spc="125" dirty="0">
                <a:solidFill>
                  <a:srgbClr val="990099"/>
                </a:solidFill>
                <a:latin typeface="Century"/>
                <a:cs typeface="Century"/>
              </a:rPr>
              <a:t>y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β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30" dirty="0">
                <a:latin typeface="Calibri"/>
                <a:cs typeface="Calibri"/>
              </a:rPr>
              <a:t>i</a:t>
            </a:r>
            <a:r>
              <a:rPr sz="2050" spc="-25" dirty="0">
                <a:latin typeface="Calibri"/>
                <a:cs typeface="Calibri"/>
              </a:rPr>
              <a:t>f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90" dirty="0">
                <a:solidFill>
                  <a:srgbClr val="990099"/>
                </a:solidFill>
                <a:latin typeface="Arial"/>
                <a:cs typeface="Arial"/>
              </a:rPr>
              <a:t>=</a:t>
            </a:r>
            <a:r>
              <a:rPr sz="2050" spc="-22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β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6453" y="3921658"/>
            <a:ext cx="2590800" cy="317500"/>
          </a:xfrm>
          <a:custGeom>
            <a:avLst/>
            <a:gdLst/>
            <a:ahLst/>
            <a:cxnLst/>
            <a:rect l="l" t="t" r="r" b="b"/>
            <a:pathLst>
              <a:path w="2590800" h="317500">
                <a:moveTo>
                  <a:pt x="0" y="316991"/>
                </a:moveTo>
                <a:lnTo>
                  <a:pt x="0" y="0"/>
                </a:lnTo>
              </a:path>
              <a:path w="2590800" h="317500">
                <a:moveTo>
                  <a:pt x="2590800" y="316991"/>
                </a:moveTo>
                <a:lnTo>
                  <a:pt x="2590800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58396" y="3868894"/>
            <a:ext cx="14541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endParaRPr sz="2050">
              <a:latin typeface="Bookman Old Style"/>
              <a:cs typeface="Bookman Old Styl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22934" y="4238523"/>
            <a:ext cx="7867650" cy="1274445"/>
            <a:chOff x="822934" y="4238523"/>
            <a:chExt cx="7867650" cy="1274445"/>
          </a:xfrm>
        </p:grpSpPr>
        <p:sp>
          <p:nvSpPr>
            <p:cNvPr id="7" name="object 7"/>
            <p:cNvSpPr/>
            <p:nvPr/>
          </p:nvSpPr>
          <p:spPr>
            <a:xfrm>
              <a:off x="826109" y="4241698"/>
              <a:ext cx="7861300" cy="0"/>
            </a:xfrm>
            <a:custGeom>
              <a:avLst/>
              <a:gdLst/>
              <a:ahLst/>
              <a:cxnLst/>
              <a:rect l="l" t="t" r="r" b="b"/>
              <a:pathLst>
                <a:path w="7861300">
                  <a:moveTo>
                    <a:pt x="0" y="0"/>
                  </a:moveTo>
                  <a:lnTo>
                    <a:pt x="7860792" y="0"/>
                  </a:lnTo>
                </a:path>
              </a:pathLst>
            </a:custGeom>
            <a:ln w="6095">
              <a:solidFill>
                <a:srgbClr val="9800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16453" y="4243222"/>
              <a:ext cx="2590800" cy="1266825"/>
            </a:xfrm>
            <a:custGeom>
              <a:avLst/>
              <a:gdLst/>
              <a:ahLst/>
              <a:cxnLst/>
              <a:rect l="l" t="t" r="r" b="b"/>
              <a:pathLst>
                <a:path w="2590800" h="1266825">
                  <a:moveTo>
                    <a:pt x="0" y="316991"/>
                  </a:moveTo>
                  <a:lnTo>
                    <a:pt x="0" y="0"/>
                  </a:lnTo>
                </a:path>
                <a:path w="2590800" h="1266825">
                  <a:moveTo>
                    <a:pt x="2590800" y="316991"/>
                  </a:moveTo>
                  <a:lnTo>
                    <a:pt x="2590800" y="0"/>
                  </a:lnTo>
                </a:path>
                <a:path w="2590800" h="1266825">
                  <a:moveTo>
                    <a:pt x="0" y="633983"/>
                  </a:moveTo>
                  <a:lnTo>
                    <a:pt x="0" y="316992"/>
                  </a:lnTo>
                </a:path>
                <a:path w="2590800" h="1266825">
                  <a:moveTo>
                    <a:pt x="2590800" y="633983"/>
                  </a:moveTo>
                  <a:lnTo>
                    <a:pt x="2590800" y="316992"/>
                  </a:lnTo>
                </a:path>
                <a:path w="2590800" h="1266825">
                  <a:moveTo>
                    <a:pt x="0" y="949451"/>
                  </a:moveTo>
                  <a:lnTo>
                    <a:pt x="0" y="632460"/>
                  </a:lnTo>
                </a:path>
                <a:path w="2590800" h="1266825">
                  <a:moveTo>
                    <a:pt x="2590800" y="949451"/>
                  </a:moveTo>
                  <a:lnTo>
                    <a:pt x="2590800" y="632460"/>
                  </a:lnTo>
                </a:path>
                <a:path w="2590800" h="1266825">
                  <a:moveTo>
                    <a:pt x="0" y="1266443"/>
                  </a:moveTo>
                  <a:lnTo>
                    <a:pt x="0" y="949452"/>
                  </a:lnTo>
                </a:path>
              </a:pathLst>
            </a:custGeom>
            <a:ln w="6095">
              <a:solidFill>
                <a:srgbClr val="9800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76044" y="3868895"/>
            <a:ext cx="4476750" cy="16116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002789" algn="l"/>
              </a:tabLst>
            </a:pPr>
            <a:r>
              <a:rPr sz="2050" b="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p	</a:t>
            </a:r>
            <a:r>
              <a:rPr sz="2050" b="0" i="1" spc="-254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endParaRPr sz="2050">
              <a:latin typeface="Bookman Old Style"/>
              <a:cs typeface="Bookman Old Style"/>
            </a:endParaRPr>
          </a:p>
          <a:p>
            <a:pPr marL="12700" marR="5080">
              <a:lnSpc>
                <a:spcPct val="101299"/>
              </a:lnSpc>
              <a:spcBef>
                <a:spcPts val="40"/>
              </a:spcBef>
            </a:pP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an</a:t>
            </a:r>
            <a:r>
              <a:rPr sz="2050" b="0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) 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) 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othe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40" dirty="0">
                <a:solidFill>
                  <a:srgbClr val="990099"/>
                </a:solidFill>
                <a:latin typeface="Arial"/>
                <a:cs typeface="Arial"/>
              </a:rPr>
              <a:t>)) 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r>
              <a:rPr sz="205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b="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60" dirty="0">
                <a:solidFill>
                  <a:srgbClr val="990099"/>
                </a:solidFill>
                <a:latin typeface="Bookman Old Style"/>
                <a:cs typeface="Bookman Old Style"/>
              </a:rPr>
              <a:t>no</a:t>
            </a:r>
            <a:r>
              <a:rPr sz="205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(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5" dirty="0">
                <a:solidFill>
                  <a:srgbClr val="990099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07253" y="5192674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316991"/>
                </a:moveTo>
                <a:lnTo>
                  <a:pt x="0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pc="15" dirty="0"/>
              <a:t>Chapter</a:t>
            </a:r>
            <a:r>
              <a:rPr spc="20" dirty="0"/>
              <a:t> 9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85"/>
              </a:lnSpc>
            </a:pPr>
            <a:fld id="{81D60167-4931-47E6-BA6A-407CBD079E47}" type="slidenum">
              <a:rPr spc="20" dirty="0"/>
              <a:t>9</a:t>
            </a:fld>
            <a:endParaRPr spc="2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59980B-4EB9-427F-AA3D-9F8643F6ADAE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16E649-1D3B-4847-9137-8D1B544A5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1168</TotalTime>
  <Words>5245</Words>
  <Application>Microsoft Office PowerPoint</Application>
  <PresentationFormat>Custom</PresentationFormat>
  <Paragraphs>617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5" baseType="lpstr">
      <vt:lpstr>Arial</vt:lpstr>
      <vt:lpstr>Bookman Old Style</vt:lpstr>
      <vt:lpstr>Calibri</vt:lpstr>
      <vt:lpstr>Cambria</vt:lpstr>
      <vt:lpstr>Century</vt:lpstr>
      <vt:lpstr>Garamond</vt:lpstr>
      <vt:lpstr>Georgia</vt:lpstr>
      <vt:lpstr>Gill Sans MT</vt:lpstr>
      <vt:lpstr>NimbusRomNo9L-Medi</vt:lpstr>
      <vt:lpstr>NimbusRomNo9L-Regu</vt:lpstr>
      <vt:lpstr>Palatino Linotype</vt:lpstr>
      <vt:lpstr>Segoe UI Symbol</vt:lpstr>
      <vt:lpstr>Symbol</vt:lpstr>
      <vt:lpstr>Times New Roman</vt:lpstr>
      <vt:lpstr>Trebuchet MS</vt:lpstr>
      <vt:lpstr>Verdana</vt:lpstr>
      <vt:lpstr>Office Theme</vt:lpstr>
      <vt:lpstr>Artificial Intelligence: A Modern Approach</vt:lpstr>
      <vt:lpstr>Outline</vt:lpstr>
      <vt:lpstr>Universal instantiation (UI)</vt:lpstr>
      <vt:lpstr>Existential instantiation (EI)</vt:lpstr>
      <vt:lpstr>Existential instantiation contd.</vt:lpstr>
      <vt:lpstr>Reduction to propositional inference</vt:lpstr>
      <vt:lpstr>Reduction contd.</vt:lpstr>
      <vt:lpstr>Problems with propositionalization</vt:lpstr>
      <vt:lpstr>Unification</vt:lpstr>
      <vt:lpstr>Unification</vt:lpstr>
      <vt:lpstr>Unification</vt:lpstr>
      <vt:lpstr>Unification</vt:lpstr>
      <vt:lpstr>Unification</vt:lpstr>
      <vt:lpstr>Generalized Modus Ponens (GMP)</vt:lpstr>
      <vt:lpstr>Soundness of GMP</vt:lpstr>
      <vt:lpstr>Example knowledge base</vt:lpstr>
      <vt:lpstr>Example knowledge base contd.</vt:lpstr>
      <vt:lpstr>Example knowledge base contd.</vt:lpstr>
      <vt:lpstr>Example knowledge base contd.</vt:lpstr>
      <vt:lpstr>Example knowledge base contd.</vt:lpstr>
      <vt:lpstr>Example knowledge base contd.</vt:lpstr>
      <vt:lpstr>Example knowledge base contd.</vt:lpstr>
      <vt:lpstr>Forward chaining algorithm</vt:lpstr>
      <vt:lpstr>Forward chaining proof</vt:lpstr>
      <vt:lpstr>Forward chaining proof</vt:lpstr>
      <vt:lpstr>Forward chaining proof</vt:lpstr>
      <vt:lpstr>Properties of forward chaining</vt:lpstr>
      <vt:lpstr>Efficiency of forward chaining</vt:lpstr>
      <vt:lpstr>Hard matching example</vt:lpstr>
      <vt:lpstr>Backward chaining algorithm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Properties of backward chaining</vt:lpstr>
      <vt:lpstr>Logic programming</vt:lpstr>
      <vt:lpstr>Prolog systems</vt:lpstr>
      <vt:lpstr>Prolog examples</vt:lpstr>
      <vt:lpstr>Resolution: brief summary</vt:lpstr>
      <vt:lpstr>Conversion to CNF</vt:lpstr>
      <vt:lpstr>Conversion to CNF contd.</vt:lpstr>
      <vt:lpstr>Resolution proof: definite clauses</vt:lpstr>
      <vt:lpstr>Gödel's Incompleteness Theorem</vt:lpstr>
      <vt:lpstr>Resolution strategies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Network Admin</cp:lastModifiedBy>
  <cp:revision>7</cp:revision>
  <dcterms:created xsi:type="dcterms:W3CDTF">2021-09-01T06:26:14Z</dcterms:created>
  <dcterms:modified xsi:type="dcterms:W3CDTF">2022-07-04T07:34:24Z</dcterms:modified>
</cp:coreProperties>
</file>