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9"/>
  </p:notesMasterIdLst>
  <p:sldIdLst>
    <p:sldId id="256" r:id="rId3"/>
    <p:sldId id="257" r:id="rId4"/>
    <p:sldId id="258" r:id="rId5"/>
    <p:sldId id="259" r:id="rId6"/>
    <p:sldId id="260" r:id="rId7"/>
    <p:sldId id="274" r:id="rId8"/>
    <p:sldId id="261" r:id="rId9"/>
    <p:sldId id="262" r:id="rId10"/>
    <p:sldId id="263" r:id="rId11"/>
    <p:sldId id="264" r:id="rId12"/>
    <p:sldId id="265" r:id="rId13"/>
    <p:sldId id="266" r:id="rId14"/>
    <p:sldId id="267" r:id="rId15"/>
    <p:sldId id="270" r:id="rId16"/>
    <p:sldId id="271" r:id="rId17"/>
    <p:sldId id="272" r:id="rId18"/>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684AE38-5D81-4F62-8D0D-5CCA3EE28E87}" styleName="Table_0">
    <a:wholeTbl>
      <a:tcTxStyle>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BF1E8"/>
          </a:solidFill>
        </a:fill>
      </a:tcStyle>
    </a:wholeTbl>
    <a:band1H>
      <a:tcStyle>
        <a:tcBdr/>
        <a:fill>
          <a:solidFill>
            <a:srgbClr val="D4E2CE"/>
          </a:solidFill>
        </a:fill>
      </a:tcStyle>
    </a:band1H>
    <a:band2H>
      <a:tcStyle>
        <a:tcBdr/>
      </a:tcStyle>
    </a:band2H>
    <a:band1V>
      <a:tcStyle>
        <a:tcBdr/>
        <a:fill>
          <a:solidFill>
            <a:srgbClr val="D4E2CE"/>
          </a:solidFill>
        </a:fill>
      </a:tcStyle>
    </a:band1V>
    <a:band2V>
      <a:tcStyle>
        <a:tcBdr/>
      </a:tcStyle>
    </a:band2V>
    <a:lastCol>
      <a:tcTxStyle b="on">
        <a:font>
          <a:latin typeface="Calibri"/>
          <a:ea typeface="Calibri"/>
          <a:cs typeface="Calibri"/>
        </a:font>
        <a:schemeClr val="lt1"/>
      </a:tcTxStyle>
      <a:tcStyle>
        <a:tcBdr/>
        <a:fill>
          <a:solidFill>
            <a:schemeClr val="accent6"/>
          </a:solidFill>
        </a:fill>
      </a:tcStyle>
    </a:lastCol>
    <a:firstCol>
      <a:tcTxStyle b="on">
        <a:font>
          <a:latin typeface="Calibri"/>
          <a:ea typeface="Calibri"/>
          <a:cs typeface="Calibri"/>
        </a:font>
        <a:schemeClr val="lt1"/>
      </a:tcTxStyle>
      <a:tcStyle>
        <a:tcBdr/>
        <a:fill>
          <a:solidFill>
            <a:schemeClr val="accent6"/>
          </a:solidFill>
        </a:fill>
      </a:tcStyle>
    </a:firstCol>
    <a:lastRow>
      <a:tcTxStyle b="on">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6"/>
          </a:solidFill>
        </a:fill>
      </a:tcStyle>
    </a:lastRow>
    <a:seCell>
      <a:tcStyle>
        <a:tcBdr/>
      </a:tcStyle>
    </a:seCell>
    <a:swCell>
      <a:tcStyle>
        <a:tcBdr/>
      </a:tcStyle>
    </a:swCell>
    <a:firstRow>
      <a:tcTxStyle b="on">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6"/>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7575-FF99-4D7F-A9C3-342926E8CF75}" type="datetimeFigureOut">
              <a:rPr lang="en-IN" smtClean="0"/>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839B-19BB-44CC-B1BD-D3E4109C12E1}" type="slidenum">
              <a:rPr lang="en-IN" smtClean="0"/>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E80CE9-0672-4DA1-8CC6-DB7499889AC5}" type="datetime1">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5AB5556-AF3A-414C-B2C3-202EE24804CB}" type="datetime1">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6AF8648-5174-4940-83FF-D926A08FCBF2}" type="datetime1">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2BC4001-87A7-4542-972D-92AC266D5003}" type="datetime1">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9E655B4-4D88-4EC1-AF99-7726194EA1BB}" type="datetime1">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87500EC4-C332-4005-8640-679338D6D72F}" type="datetime1">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923FE5DD-1CD9-4C6E-A623-7EE0B14F5D11}" type="datetime1">
              <a:rPr lang="en-IN" smtClean="0"/>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2DB9CA-C85A-4E11-ADC0-8193E41C1656}" type="slidenum">
              <a:rPr lang="en-IN" smtClean="0"/>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C3D4D1-CD6E-453C-8CE8-C4BF38A87F99}" type="datetime1">
              <a:rPr lang="en-IN" smtClean="0"/>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2DB9CA-C85A-4E11-ADC0-8193E41C1656}" type="slidenum">
              <a:rPr lang="en-IN" smtClean="0"/>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94CFD40-5B3F-48CA-9E91-F177A4F9F956}" type="datetime1">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3308BCC-6910-4A61-97EF-6597F85AF1CF}" type="datetime1">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6283B-F6D4-485C-8717-981EE02556F3}" type="datetime1">
              <a:rPr lang="en-IN" smtClean="0"/>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B9CA-C85A-4E11-ADC0-8193E41C1656}" type="slidenum">
              <a:rPr lang="en-IN" smtClean="0"/>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137160" y="2015497"/>
            <a:ext cx="11894343" cy="4604067"/>
          </a:xfrm>
        </p:spPr>
        <p:txBody>
          <a:bodyPr>
            <a:noAutofit/>
          </a:bodyPr>
          <a:lstStyle/>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DEPARTMENT OF  </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COMPUTER SCIENCE AND ENGINEERING</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algn="ctr" rtl="0">
              <a:spcBef>
                <a:spcPts val="1000"/>
              </a:spcBef>
              <a:buNone/>
            </a:pPr>
            <a:endParaRPr lang="en-US" sz="3200" dirty="0">
              <a:latin typeface="Times New Roman" panose="02020603050405020304" pitchFamily="18" charset="0"/>
              <a:cs typeface="Times New Roman" panose="02020603050405020304" pitchFamily="18" charset="0"/>
            </a:endParaRPr>
          </a:p>
          <a:p>
            <a:pPr marL="0" indent="0" algn="ctr" rtl="0">
              <a:spcBef>
                <a:spcPts val="1000"/>
              </a:spcBef>
              <a:buNone/>
            </a:pPr>
            <a:r>
              <a:rPr lang="en-US" sz="4400" b="1" i="0" u="none" strike="noStrike" dirty="0">
                <a:solidFill>
                  <a:srgbClr val="000000"/>
                </a:solidFill>
                <a:effectLst/>
                <a:latin typeface="Times New Roman" panose="02020603050405020304" pitchFamily="18" charset="0"/>
                <a:cs typeface="Times New Roman" panose="02020603050405020304" pitchFamily="18" charset="0"/>
              </a:rPr>
              <a:t>20CS5501 DESIGN PROJECT-1</a:t>
            </a:r>
            <a:endParaRPr lang="en-US" sz="44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algn="ctr" rtl="0">
              <a:spcBef>
                <a:spcPts val="1000"/>
              </a:spcBef>
              <a:buNone/>
            </a:pPr>
            <a:br>
              <a:rPr lang="en-US" sz="3200" b="0" i="0" u="none" strike="noStrike" dirty="0">
                <a:solidFill>
                  <a:srgbClr val="000000"/>
                </a:solidFill>
                <a:effectLst/>
                <a:latin typeface="Times New Roman" panose="02020603050405020304" pitchFamily="18" charset="0"/>
                <a:cs typeface="Times New Roman" panose="02020603050405020304" pitchFamily="18" charset="0"/>
              </a:rPr>
            </a:b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0"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Batch No. : </a:t>
            </a:r>
            <a:r>
              <a:rPr lang="en-US" sz="3200" b="1" dirty="0">
                <a:solidFill>
                  <a:srgbClr val="000000"/>
                </a:solidFill>
                <a:latin typeface="Times New Roman" panose="02020603050405020304" pitchFamily="18" charset="0"/>
                <a:cs typeface="Times New Roman" panose="02020603050405020304" pitchFamily="18" charset="0"/>
              </a:rPr>
              <a:t>18</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rtl="0">
              <a:spcBef>
                <a:spcPts val="1000"/>
              </a:spcBef>
              <a:buNone/>
            </a:pPr>
            <a:r>
              <a:rPr lang="en-US" sz="3200" b="1" dirty="0">
                <a:solidFill>
                  <a:srgbClr val="000000"/>
                </a:solidFill>
                <a:latin typeface="Times New Roman" panose="02020603050405020304" pitchFamily="18" charset="0"/>
                <a:cs typeface="Times New Roman" panose="02020603050405020304" pitchFamily="18" charset="0"/>
              </a:rPr>
              <a:t>D</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ate  	: 06.12.2024</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3"/>
          <p:cNvPicPr>
            <a:picLocks noChangeAspect="1"/>
          </p:cNvPicPr>
          <p:nvPr/>
        </p:nvPicPr>
        <p:blipFill>
          <a:blip r:embed="rId1"/>
          <a:stretch>
            <a:fillRect/>
          </a:stretch>
        </p:blipFill>
        <p:spPr>
          <a:xfrm>
            <a:off x="286544" y="307337"/>
            <a:ext cx="1066800" cy="1057275"/>
          </a:xfrm>
          <a:prstGeom prst="rect">
            <a:avLst/>
          </a:prstGeom>
          <a:noFill/>
          <a:ln w="9525">
            <a:noFill/>
          </a:ln>
        </p:spPr>
      </p:pic>
      <p:pic>
        <p:nvPicPr>
          <p:cNvPr id="8" name="Picture 5"/>
          <p:cNvPicPr>
            <a:picLocks noChangeAspect="1"/>
          </p:cNvPicPr>
          <p:nvPr/>
        </p:nvPicPr>
        <p:blipFill>
          <a:blip r:embed="rId2"/>
          <a:stretch>
            <a:fillRect/>
          </a:stretch>
        </p:blipFill>
        <p:spPr>
          <a:xfrm>
            <a:off x="10807700" y="332101"/>
            <a:ext cx="1154112" cy="1103312"/>
          </a:xfrm>
          <a:prstGeom prst="rect">
            <a:avLst/>
          </a:prstGeom>
          <a:noFill/>
          <a:ln w="9525">
            <a:noFill/>
          </a:ln>
        </p:spPr>
      </p:pic>
      <p:sp>
        <p:nvSpPr>
          <p:cNvPr id="9" name="Rectangle 4"/>
          <p:cNvSpPr/>
          <p:nvPr/>
        </p:nvSpPr>
        <p:spPr>
          <a:xfrm>
            <a:off x="1382713" y="236538"/>
            <a:ext cx="9424987" cy="1198875"/>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K.RAMAKRISHNAN COLLEGE OF TECHNOLOGY</a:t>
            </a:r>
            <a:endParaRPr lang="en-US" altLang="en-US" sz="3600" b="1" dirty="0">
              <a:solidFill>
                <a:srgbClr val="FF0066"/>
              </a:solidFill>
              <a:latin typeface="Arial Narrow" panose="020B0606020202030204" pitchFamily="34" charset="0"/>
              <a:cs typeface="Arial" panose="020B0604020202020204" pitchFamily="34" charset="0"/>
            </a:endParaRP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(AUTONOMOUS), TRICHY.</a:t>
            </a:r>
            <a:endParaRPr lang="en-US" altLang="en-US" sz="3600" b="1" dirty="0">
              <a:solidFill>
                <a:srgbClr val="0000FF"/>
              </a:solidFill>
              <a:latin typeface="Arial Narrow" panose="020B0606020202030204" pitchFamily="34" charset="0"/>
              <a:ea typeface="Arial" panose="020B0604020202020204" pitchFamily="34" charset="0"/>
            </a:endParaRPr>
          </a:p>
        </p:txBody>
      </p:sp>
      <p:sp>
        <p:nvSpPr>
          <p:cNvPr id="11" name="Title 1"/>
          <p:cNvSpPr txBox="1"/>
          <p:nvPr/>
        </p:nvSpPr>
        <p:spPr>
          <a:xfrm>
            <a:off x="0" y="2494915"/>
            <a:ext cx="12180887"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a:t>
            </a:r>
            <a:endParaRPr lang="en-IN" sz="3600" dirty="0">
              <a:solidFill>
                <a:srgbClr val="FF0000"/>
              </a:solidFill>
            </a:endParaRPr>
          </a:p>
        </p:txBody>
      </p:sp>
      <p:sp>
        <p:nvSpPr>
          <p:cNvPr id="3" name="Content Placeholder 2"/>
          <p:cNvSpPr>
            <a:spLocks noGrp="1"/>
          </p:cNvSpPr>
          <p:nvPr>
            <p:ph idx="1"/>
          </p:nvPr>
        </p:nvSpPr>
        <p:spPr/>
        <p:txBody>
          <a:bodyPr/>
          <a:lstStyle/>
          <a:p>
            <a:pPr>
              <a:buClr>
                <a:srgbClr val="FF0000"/>
              </a:buClr>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Add Medication Reminder</a:t>
            </a: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Alert Received Patients</a:t>
            </a: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Alert Get Caretaker</a:t>
            </a: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fld>
            <a:endParaRPr lang="en-IN" b="1">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MODULE-1</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Clr>
                <a:srgbClr val="FF0000"/>
              </a:buClr>
              <a:buNone/>
            </a:pPr>
            <a:r>
              <a:rPr lang="en-US" b="1" dirty="0">
                <a:latin typeface="Times New Roman" panose="02020603050405020304" pitchFamily="18" charset="0"/>
                <a:cs typeface="Times New Roman" panose="02020603050405020304" pitchFamily="18" charset="0"/>
                <a:sym typeface="+mn-ea"/>
              </a:rPr>
              <a:t>Add Medication Reminder:</a:t>
            </a:r>
            <a:endParaRPr lang="en-US" b="1" dirty="0">
              <a:latin typeface="Times New Roman" panose="02020603050405020304" pitchFamily="18" charset="0"/>
              <a:cs typeface="Times New Roman" panose="02020603050405020304" pitchFamily="18" charset="0"/>
              <a:sym typeface="+mn-ea"/>
            </a:endParaRPr>
          </a:p>
          <a:p>
            <a:pPr marL="0" indent="0" algn="just">
              <a:buClr>
                <a:srgbClr val="FF0000"/>
              </a:buClr>
              <a:buNone/>
            </a:pPr>
            <a:endParaRPr lang="en-IN" b="1" dirty="0">
              <a:latin typeface="Times New Roman" panose="02020603050405020304" pitchFamily="18" charset="0"/>
              <a:cs typeface="Times New Roman" panose="02020603050405020304" pitchFamily="18" charset="0"/>
            </a:endParaRPr>
          </a:p>
          <a:p>
            <a:pPr marL="0" indent="0" algn="just">
              <a:buClr>
                <a:srgbClr val="FF0000"/>
              </a:buClr>
              <a:buNone/>
            </a:pPr>
            <a:r>
              <a:rPr lang="en-US" dirty="0">
                <a:latin typeface="Times New Roman" panose="02020603050405020304" pitchFamily="18" charset="0"/>
                <a:cs typeface="Times New Roman" panose="02020603050405020304" pitchFamily="18" charset="0"/>
                <a:sym typeface="+mn-ea"/>
              </a:rPr>
              <a:t>The Medicine Reminder Module is a crucial component of healthcare and wellness applications designed to help users manage their medication schedules effectively. This module provides users with features to set up reminders for taking medications, ensuring adherence to prescribed regimens and improving overall health outcomes</a:t>
            </a:r>
            <a:r>
              <a:rPr lang="en-US" dirty="0">
                <a:sym typeface="+mn-ea"/>
              </a:rPr>
              <a:t>.</a:t>
            </a:r>
            <a:endParaRPr lang="en-IN" dirty="0"/>
          </a:p>
          <a:p>
            <a:pPr marL="0" indent="0" algn="just">
              <a:buClr>
                <a:srgbClr val="FF0000"/>
              </a:buClr>
              <a:buNone/>
            </a:pP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fld>
            <a:endParaRPr lang="en-IN" b="1">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MODULE-2</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Clr>
                <a:srgbClr val="FF0000"/>
              </a:buClr>
              <a:buNone/>
            </a:pPr>
            <a:r>
              <a:rPr lang="en-US" b="1" dirty="0">
                <a:latin typeface="Times New Roman" panose="02020603050405020304" pitchFamily="18" charset="0"/>
                <a:cs typeface="Times New Roman" panose="02020603050405020304" pitchFamily="18" charset="0"/>
                <a:sym typeface="+mn-ea"/>
              </a:rPr>
              <a:t>Alert Received Patients :</a:t>
            </a:r>
            <a:endParaRPr lang="en-US" b="1" dirty="0">
              <a:latin typeface="Times New Roman" panose="02020603050405020304" pitchFamily="18" charset="0"/>
              <a:cs typeface="Times New Roman" panose="02020603050405020304" pitchFamily="18" charset="0"/>
            </a:endParaRPr>
          </a:p>
          <a:p>
            <a:pPr marL="0" indent="0">
              <a:buClr>
                <a:srgbClr val="FF0000"/>
              </a:buClr>
              <a:buNone/>
            </a:pPr>
            <a:endParaRPr lang="en-US" b="1" dirty="0">
              <a:latin typeface="Times New Roman" panose="02020603050405020304" pitchFamily="18" charset="0"/>
              <a:cs typeface="Times New Roman" panose="02020603050405020304" pitchFamily="18" charset="0"/>
            </a:endParaRPr>
          </a:p>
          <a:p>
            <a:pPr marL="0" indent="0">
              <a:buClr>
                <a:srgbClr val="FF0000"/>
              </a:buClr>
              <a:buNone/>
            </a:pPr>
            <a:r>
              <a:rPr lang="en-US" dirty="0">
                <a:latin typeface="Times New Roman" panose="02020603050405020304" pitchFamily="18" charset="0"/>
                <a:cs typeface="Times New Roman" panose="02020603050405020304" pitchFamily="18" charset="0"/>
                <a:sym typeface="+mn-ea"/>
              </a:rPr>
              <a:t>Receiving an alert about a patient module related to Alzheimer's likely the patient update medicine details taken or ignore. Medication Reminder application ensures that patients are notified about their medication schedules and any important updates regarding their treatment plan. The backend system manages the scheduling and dispatching of alerts based on user-defined preferences and medication schedules.</a:t>
            </a:r>
            <a:endParaRPr lang="en-IN" dirty="0">
              <a:latin typeface="Times New Roman" panose="02020603050405020304" pitchFamily="18" charset="0"/>
              <a:cs typeface="Times New Roman" panose="02020603050405020304" pitchFamily="18" charset="0"/>
            </a:endParaRP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fld>
            <a:endParaRPr lang="en-IN" b="1"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MODULE-3</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Clr>
                <a:srgbClr val="FF0000"/>
              </a:buClr>
              <a:buNone/>
            </a:pPr>
            <a:r>
              <a:rPr lang="en-US" b="1" dirty="0">
                <a:latin typeface="Times New Roman" panose="02020603050405020304" pitchFamily="18" charset="0"/>
                <a:cs typeface="Times New Roman" panose="02020603050405020304" pitchFamily="18" charset="0"/>
                <a:sym typeface="+mn-ea"/>
              </a:rPr>
              <a:t>Alert Get Caretaker:</a:t>
            </a:r>
            <a:endParaRPr lang="en-US" b="1" dirty="0">
              <a:latin typeface="Times New Roman" panose="02020603050405020304" pitchFamily="18" charset="0"/>
              <a:cs typeface="Times New Roman" panose="02020603050405020304" pitchFamily="18" charset="0"/>
            </a:endParaRPr>
          </a:p>
          <a:p>
            <a:pPr marL="0" indent="0">
              <a:buClr>
                <a:srgbClr val="FF0000"/>
              </a:buClr>
              <a:buNone/>
            </a:pPr>
            <a:endParaRPr lang="en-US" b="1" dirty="0">
              <a:latin typeface="Times New Roman" panose="02020603050405020304" pitchFamily="18" charset="0"/>
              <a:cs typeface="Times New Roman" panose="02020603050405020304" pitchFamily="18" charset="0"/>
            </a:endParaRPr>
          </a:p>
          <a:p>
            <a:pPr marL="0" indent="0">
              <a:buClr>
                <a:srgbClr val="FF0000"/>
              </a:buClr>
              <a:buNone/>
            </a:pPr>
            <a:r>
              <a:rPr lang="en-US" dirty="0">
                <a:latin typeface="Times New Roman" panose="02020603050405020304" pitchFamily="18" charset="0"/>
                <a:cs typeface="Times New Roman" panose="02020603050405020304" pitchFamily="18" charset="0"/>
                <a:sym typeface="+mn-ea"/>
              </a:rPr>
              <a:t>The Alert Send Module is a vital component of communication systems and applications, facilitating the efficient dissemination of alerts, notifications, and emergency messages to designated recipients or user family member. If the user is somewhere else, the family member receives an alert message.</a:t>
            </a:r>
            <a:endParaRPr lang="en-IN" dirty="0">
              <a:latin typeface="Times New Roman" panose="02020603050405020304" pitchFamily="18" charset="0"/>
              <a:cs typeface="Times New Roman" panose="02020603050405020304" pitchFamily="18" charset="0"/>
            </a:endParaRP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fld>
            <a:endParaRPr lang="en-IN" b="1"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fld>
            <a:endParaRPr lang="en-IN" b="1" dirty="0">
              <a:solidFill>
                <a:schemeClr val="tx1"/>
              </a:solidFill>
            </a:endParaRPr>
          </a:p>
        </p:txBody>
      </p:sp>
      <p:sp>
        <p:nvSpPr>
          <p:cNvPr id="8" name="Text Box 7"/>
          <p:cNvSpPr txBox="1"/>
          <p:nvPr/>
        </p:nvSpPr>
        <p:spPr>
          <a:xfrm>
            <a:off x="774700" y="1210310"/>
            <a:ext cx="10365105" cy="5026660"/>
          </a:xfrm>
          <a:prstGeom prst="rect">
            <a:avLst/>
          </a:prstGeom>
          <a:noFill/>
        </p:spPr>
        <p:txBody>
          <a:bodyPr wrap="square" rtlCol="0">
            <a:noAutofit/>
          </a:bodyPr>
          <a:p>
            <a:r>
              <a:rPr lang="en-US" altLang="en-US" sz="2800">
                <a:latin typeface="Times New Roman" panose="02020603050405020304" pitchFamily="18" charset="0"/>
                <a:cs typeface="Times New Roman" panose="02020603050405020304" pitchFamily="18" charset="0"/>
              </a:rPr>
              <a:t>The medication reminder project demonstrated significant success in enhancing medication adherence and optimizing reminder delivery systems. The system consistently delivered notifications at scheduled times, with prompt response times from users, ensuring effective engagement. Testing showed a noticeable improvement in medication adherence rates, highlighting the project's positive impact on compliance.The system operated reliably throughout the testing period, maintaining a high level of performance with only occasional disruptions caused by external factors such as network connectivity. </a:t>
            </a:r>
            <a:endParaRPr lang="en-US" alt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61720"/>
            <a:ext cx="10515600" cy="5115560"/>
          </a:xfrm>
        </p:spPr>
        <p:txBody>
          <a:bodyPr>
            <a:noAutofit/>
          </a:bodyPr>
          <a:lstStyle/>
          <a:p>
            <a:pPr algn="just">
              <a:buClr>
                <a:srgbClr val="FF0000"/>
              </a:buClr>
            </a:pPr>
            <a:r>
              <a:rPr lang="en-US" altLang="en-US">
                <a:latin typeface="Times New Roman" panose="02020603050405020304" pitchFamily="18" charset="0"/>
                <a:cs typeface="Times New Roman" panose="02020603050405020304" pitchFamily="18" charset="0"/>
              </a:rPr>
              <a:t>The healthcare app is a shining example of innovation in the field of medical technology, providing a thorough answer to a wide range of issues that both patients and healthcare professionals encounter.</a:t>
            </a:r>
            <a:endParaRPr lang="en-US" altLang="en-US">
              <a:latin typeface="Times New Roman" panose="02020603050405020304" pitchFamily="18" charset="0"/>
              <a:cs typeface="Times New Roman" panose="02020603050405020304" pitchFamily="18" charset="0"/>
            </a:endParaRPr>
          </a:p>
          <a:p>
            <a:pPr algn="just">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The software has the potential to greatly enhance patient outcomes and healthcare accessibility by enabling remote consultations and monitoring, especially for marginalized populations or those with restricted mobility.</a:t>
            </a:r>
            <a:endParaRPr lang="en-US" altLang="en-US">
              <a:latin typeface="Times New Roman" panose="02020603050405020304" pitchFamily="18" charset="0"/>
              <a:cs typeface="Times New Roman" panose="02020603050405020304" pitchFamily="18" charset="0"/>
            </a:endParaRPr>
          </a:p>
          <a:p>
            <a:pPr algn="just">
              <a:buClr>
                <a:srgbClr val="FF0000"/>
              </a:buClr>
            </a:pPr>
            <a:r>
              <a:rPr lang="en-US" altLang="en-US">
                <a:latin typeface="Times New Roman" panose="02020603050405020304" pitchFamily="18" charset="0"/>
                <a:cs typeface="Times New Roman" panose="02020603050405020304" pitchFamily="18" charset="0"/>
              </a:rPr>
              <a:t>Medication reminder creates confidence in patients and healthcare professionals by adhering to strict security policies and regulatory regulations that guarantee the confidentiality and integrity of user data.</a:t>
            </a: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 The app is a critical step towards a future where technology seamlessly integrates with healthcare, enabling people to take charge of their well-being.</a:t>
            </a:r>
            <a:endParaRPr lang="en-US" alt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fld>
            <a:endParaRPr lang="en-IN" b="1"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2746016"/>
            <a:ext cx="10515600" cy="1325563"/>
          </a:xfrm>
        </p:spPr>
        <p:txBody>
          <a:bodyPr>
            <a:noAutofit/>
          </a:bodyPr>
          <a:lstStyle/>
          <a:p>
            <a:pPr algn="ctr"/>
            <a:r>
              <a:rPr lang="en-US" sz="9600" b="1" dirty="0">
                <a:solidFill>
                  <a:srgbClr val="FF0000"/>
                </a:solidFill>
                <a:effectLst>
                  <a:outerShdw blurRad="38100" dist="38100" dir="2700000" algn="tl">
                    <a:srgbClr val="000000">
                      <a:alpha val="43137"/>
                    </a:srgbClr>
                  </a:outerShdw>
                </a:effectLst>
              </a:rPr>
              <a:t>THANK YOU</a:t>
            </a:r>
            <a:endParaRPr lang="en-IN" sz="9600" b="1" dirty="0">
              <a:solidFill>
                <a:srgbClr val="FF0000"/>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a:xfrm>
            <a:off x="9448800" y="6492875"/>
            <a:ext cx="2743200" cy="365125"/>
          </a:xfrm>
        </p:spPr>
        <p:txBody>
          <a:bodyPr/>
          <a:lstStyle/>
          <a:p>
            <a:fld id="{672DB9CA-C85A-4E11-ADC0-8193E41C1656}" type="slidenum">
              <a:rPr lang="en-IN" b="1" smtClean="0">
                <a:solidFill>
                  <a:schemeClr val="tx1"/>
                </a:solidFill>
              </a:rPr>
            </a:fld>
            <a:endParaRPr lang="en-IN" b="1"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07244" y="4422148"/>
            <a:ext cx="10602436" cy="2014853"/>
          </a:xfrm>
        </p:spPr>
        <p:txBody>
          <a:bodyPr>
            <a:normAutofit/>
          </a:bodyPr>
          <a:lstStyle/>
          <a:p>
            <a:pPr marL="0" indent="0">
              <a:buNone/>
            </a:pP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Guided by</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a:t>
            </a:r>
            <a:endPar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Mrs.V.Kalpana 			            Niranjini C (811722104102)</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Assistant Professor, CSE 			Nithya Sree D (811722104105)</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Rajeswari M (811722104118)</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1" name="Title 1"/>
          <p:cNvSpPr txBox="1"/>
          <p:nvPr/>
        </p:nvSpPr>
        <p:spPr>
          <a:xfrm>
            <a:off x="0" y="1143635"/>
            <a:ext cx="12192000"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rtl="0">
              <a:lnSpc>
                <a:spcPct val="90000"/>
              </a:lnSpc>
              <a:spcBef>
                <a:spcPts val="0"/>
              </a:spcBef>
              <a:spcAft>
                <a:spcPts val="0"/>
              </a:spcAft>
              <a:buClr>
                <a:schemeClr val="dk1"/>
              </a:buClr>
              <a:buSzPts val="3600"/>
              <a:buNone/>
            </a:pPr>
            <a:endParaRPr lang="en-US" sz="2800" b="1" dirty="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90000"/>
              </a:lnSpc>
              <a:spcBef>
                <a:spcPts val="1000"/>
              </a:spcBef>
              <a:spcAft>
                <a:spcPts val="0"/>
              </a:spcAft>
              <a:buClr>
                <a:schemeClr val="dk1"/>
              </a:buClr>
              <a:buSzPts val="3600"/>
              <a:buNone/>
            </a:pPr>
            <a:r>
              <a:rPr lang="en-US" altLang="en-US" sz="2800" b="1" dirty="0">
                <a:latin typeface="Times New Roman" panose="02020603050405020304"/>
                <a:ea typeface="Times New Roman" panose="02020603050405020304"/>
                <a:cs typeface="Times New Roman" panose="02020603050405020304"/>
                <a:sym typeface="Times New Roman" panose="02020603050405020304"/>
              </a:rPr>
              <a:t>MEDICATION REMAINDER</a:t>
            </a:r>
            <a:endParaRPr lang="en-US" sz="2800" b="1" dirty="0">
              <a:latin typeface="Times New Roman" panose="02020603050405020304"/>
              <a:ea typeface="Times New Roman" panose="02020603050405020304"/>
              <a:cs typeface="Times New Roman" panose="02020603050405020304"/>
              <a:sym typeface="Times New Roman" panose="02020603050405020304"/>
            </a:endParaRPr>
          </a:p>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41679"/>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OF THE PROJECT</a:t>
            </a:r>
            <a:endParaRPr lang="en-IN" sz="3600" dirty="0">
              <a:solidFill>
                <a:srgbClr val="FF0000"/>
              </a:solidFill>
            </a:endParaRPr>
          </a:p>
        </p:txBody>
      </p:sp>
      <p:sp>
        <p:nvSpPr>
          <p:cNvPr id="3" name="Content Placeholder 2"/>
          <p:cNvSpPr>
            <a:spLocks noGrp="1"/>
          </p:cNvSpPr>
          <p:nvPr>
            <p:ph idx="1"/>
          </p:nvPr>
        </p:nvSpPr>
        <p:spPr>
          <a:xfrm>
            <a:off x="690880" y="1290320"/>
            <a:ext cx="10662920" cy="3931940"/>
          </a:xfrm>
        </p:spPr>
        <p:txBody>
          <a:bodyPr>
            <a:normAutofit fontScale="25000" lnSpcReduction="20000"/>
          </a:bodyPr>
          <a:lstStyle/>
          <a:p>
            <a:pPr marL="457200" lvl="0" indent="-342900" algn="l" rtl="0">
              <a:lnSpc>
                <a:spcPct val="120000"/>
              </a:lnSpc>
              <a:spcBef>
                <a:spcPts val="1000"/>
              </a:spcBef>
              <a:spcAft>
                <a:spcPts val="0"/>
              </a:spcAft>
              <a:buSzPts val="1800"/>
              <a:buChar char="❖"/>
            </a:pPr>
            <a:r>
              <a:rPr lang="en-US" sz="9600" dirty="0">
                <a:latin typeface="Times New Roman" panose="02020603050405020304" pitchFamily="18" charset="0"/>
                <a:cs typeface="Times New Roman" panose="02020603050405020304" pitchFamily="18" charset="0"/>
              </a:rPr>
              <a:t>The primary objective of a medication reminder project is to design and develop a system that sends timely reminders to patients to take their prescribed medications, thereby improving medication adherence and reducing missed doses. </a:t>
            </a:r>
            <a:endParaRPr lang="en-US" sz="9600" dirty="0">
              <a:latin typeface="Times New Roman" panose="02020603050405020304" pitchFamily="18" charset="0"/>
              <a:cs typeface="Times New Roman" panose="02020603050405020304" pitchFamily="18" charset="0"/>
            </a:endParaRPr>
          </a:p>
          <a:p>
            <a:pPr marL="457200" lvl="0" indent="-342900" algn="l" rtl="0">
              <a:lnSpc>
                <a:spcPct val="120000"/>
              </a:lnSpc>
              <a:spcBef>
                <a:spcPts val="1000"/>
              </a:spcBef>
              <a:spcAft>
                <a:spcPts val="0"/>
              </a:spcAft>
              <a:buSzPts val="1800"/>
              <a:buChar char="❖"/>
            </a:pPr>
            <a:r>
              <a:rPr lang="en-US" sz="9600" dirty="0">
                <a:latin typeface="Times New Roman" panose="02020603050405020304" pitchFamily="18" charset="0"/>
                <a:cs typeface="Times New Roman" panose="02020603050405020304" pitchFamily="18" charset="0"/>
                <a:sym typeface="+mn-ea"/>
              </a:rPr>
              <a:t>Medication Reminder aims to enhance patient outcomes by ensuring consistent medication intake, which is crucial for managing chronic conditions and preventing adverse health consequences.</a:t>
            </a:r>
            <a:r>
              <a:rPr lang="en-US" sz="9600" dirty="0">
                <a:latin typeface="Times New Roman" panose="02020603050405020304" pitchFamily="18" charset="0"/>
                <a:cs typeface="Times New Roman" panose="02020603050405020304" pitchFamily="18" charset="0"/>
              </a:rPr>
              <a:t> </a:t>
            </a:r>
            <a:endParaRPr lang="en-US" sz="9600" dirty="0">
              <a:latin typeface="Times New Roman" panose="02020603050405020304" pitchFamily="18" charset="0"/>
              <a:cs typeface="Times New Roman" panose="02020603050405020304" pitchFamily="18" charset="0"/>
            </a:endParaRPr>
          </a:p>
          <a:p>
            <a:pPr marL="457200" lvl="0" indent="-342900" algn="l" rtl="0">
              <a:lnSpc>
                <a:spcPct val="120000"/>
              </a:lnSpc>
              <a:spcBef>
                <a:spcPts val="1000"/>
              </a:spcBef>
              <a:spcAft>
                <a:spcPts val="0"/>
              </a:spcAft>
              <a:buSzPts val="1800"/>
              <a:buChar char="❖"/>
            </a:pPr>
            <a:r>
              <a:rPr lang="en-US" sz="9600" dirty="0">
                <a:latin typeface="Times New Roman" panose="02020603050405020304" pitchFamily="18" charset="0"/>
                <a:cs typeface="Times New Roman" panose="02020603050405020304" pitchFamily="18" charset="0"/>
                <a:sym typeface="+mn-ea"/>
              </a:rPr>
              <a:t>By providing personalized reminders and tracking medication intake, the system seeks to empower patients to take control of their medication regimen and improve their overall health and well-being..</a:t>
            </a:r>
            <a:endParaRPr lang="en-US" sz="9600" dirty="0">
              <a:latin typeface="Times New Roman" panose="02020603050405020304" pitchFamily="18" charset="0"/>
              <a:cs typeface="Times New Roman" panose="02020603050405020304" pitchFamily="18" charset="0"/>
              <a:sym typeface="+mn-ea"/>
            </a:endParaRPr>
          </a:p>
          <a:p>
            <a:pPr marL="457200" lvl="0" indent="-342900" algn="l" rtl="0">
              <a:lnSpc>
                <a:spcPct val="120000"/>
              </a:lnSpc>
              <a:spcBef>
                <a:spcPts val="1000"/>
              </a:spcBef>
              <a:spcAft>
                <a:spcPts val="0"/>
              </a:spcAft>
              <a:buSzPts val="1800"/>
              <a:buChar char="❖"/>
            </a:pPr>
            <a:r>
              <a:rPr lang="en-US" sz="9600" dirty="0">
                <a:latin typeface="Times New Roman" panose="02020603050405020304" pitchFamily="18" charset="0"/>
                <a:cs typeface="Times New Roman" panose="02020603050405020304" pitchFamily="18" charset="0"/>
              </a:rPr>
              <a:t>It aims to create a user-friendly and customizable platform that sends reminders and notifications to users via various channels, such as SMS, email, or mobile app notifications</a:t>
            </a:r>
            <a:r>
              <a:rPr lang="en-US" sz="2800" dirty="0">
                <a:latin typeface="Times New Roman" panose="02020603050405020304" pitchFamily="18" charset="0"/>
                <a:cs typeface="Times New Roman" panose="02020603050405020304" pitchFamily="18" charset="0"/>
              </a:rPr>
              <a:t>.</a:t>
            </a:r>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fld>
            <a:endParaRPr lang="en-IN" b="1">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02640"/>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fld>
            <a:endParaRPr lang="en-IN" b="1">
              <a:solidFill>
                <a:schemeClr val="tx1"/>
              </a:solidFill>
            </a:endParaRPr>
          </a:p>
        </p:txBody>
      </p:sp>
      <p:sp>
        <p:nvSpPr>
          <p:cNvPr id="3" name="Text Box 2"/>
          <p:cNvSpPr txBox="1"/>
          <p:nvPr/>
        </p:nvSpPr>
        <p:spPr>
          <a:xfrm>
            <a:off x="1070610" y="915670"/>
            <a:ext cx="9927590" cy="5133340"/>
          </a:xfrm>
          <a:prstGeom prst="rect">
            <a:avLst/>
          </a:prstGeom>
          <a:noFill/>
        </p:spPr>
        <p:txBody>
          <a:bodyPr wrap="square" rtlCol="0">
            <a:noAutofit/>
          </a:bodyPr>
          <a:p>
            <a:r>
              <a:rPr lang="en-IN" altLang="en-GB" sz="2400" dirty="0">
                <a:latin typeface="Times New Roman" panose="02020603050405020304" pitchFamily="18" charset="0"/>
                <a:cs typeface="Times New Roman" panose="02020603050405020304" pitchFamily="18" charset="0"/>
                <a:sym typeface="+mn-ea"/>
              </a:rPr>
              <a:t>Mobile technologies are finding a role in patient monitoring in several different environments: homes,hospitals, and nursing homes.health applications include the use of mobile devices in collecting community and clincal health data delivery of healthcare information to practitioner's researchers and paitents,real-time monitoring of patient's vital signs, and direct provision of care. Therefore, usability of software applications is the key to success of any system. This study focussed on creating an application for smart phones with android system. The main aim of the proposed system is to help two important categories of the society they are elderly and Alzheimer’s patients, these two categories shared in one recipe which is a forgetful. The design of the proposed system presented in this study includes remanding them of the dates of their medications.</a:t>
            </a:r>
            <a:endParaRPr lang="en-IN" altLang="en-GB" sz="2400" dirty="0">
              <a:latin typeface="Times New Roman" panose="02020603050405020304" pitchFamily="18" charset="0"/>
              <a:cs typeface="Times New Roman" panose="02020603050405020304" pitchFamily="18" charset="0"/>
            </a:endParaRPr>
          </a:p>
          <a:p>
            <a:endParaRPr lang="en-GB"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p:cNvSpPr>
            <a:spLocks noGrp="1"/>
          </p:cNvSpPr>
          <p:nvPr>
            <p:ph type="sldNum" sz="quarter" idx="12"/>
          </p:nvPr>
        </p:nvSpPr>
        <p:spPr/>
        <p:txBody>
          <a:bodyPr/>
          <a:lstStyle/>
          <a:p>
            <a:fld id="{672DB9CA-C85A-4E11-ADC0-8193E41C1656}" type="slidenum">
              <a:rPr lang="en-IN" b="1" smtClean="0">
                <a:solidFill>
                  <a:schemeClr val="tx1"/>
                </a:solidFill>
              </a:rPr>
            </a:fld>
            <a:endParaRPr lang="en-IN" b="1" dirty="0">
              <a:solidFill>
                <a:schemeClr val="tx1"/>
              </a:solidFill>
            </a:endParaRPr>
          </a:p>
        </p:txBody>
      </p:sp>
      <p:sp>
        <p:nvSpPr>
          <p:cNvPr id="10" name="Rectangle 9"/>
          <p:cNvSpPr/>
          <p:nvPr/>
        </p:nvSpPr>
        <p:spPr>
          <a:xfrm>
            <a:off x="3389307" y="0"/>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custDataLst>
              <p:tags r:id="rId1"/>
            </p:custDataLst>
          </p:nvPr>
        </p:nvGraphicFramePr>
        <p:xfrm>
          <a:off x="0" y="719455"/>
          <a:ext cx="12192000" cy="8272145"/>
        </p:xfrm>
        <a:graphic>
          <a:graphicData uri="http://schemas.openxmlformats.org/drawingml/2006/table">
            <a:tbl>
              <a:tblPr firstRow="1" bandRow="1">
                <a:tableStyleId>{93296810-A885-4BE3-A3E7-6D5BEEA58F35}</a:tableStyleId>
              </a:tblPr>
              <a:tblGrid>
                <a:gridCol w="2438400"/>
                <a:gridCol w="2438400"/>
                <a:gridCol w="2438400"/>
                <a:gridCol w="2438400"/>
                <a:gridCol w="2438400"/>
              </a:tblGrid>
              <a:tr h="944880">
                <a:tc>
                  <a:txBody>
                    <a:bodyPr/>
                    <a:lstStyle/>
                    <a:p>
                      <a:pPr algn="ctr"/>
                      <a:r>
                        <a:rPr lang="en-US" sz="2800" dirty="0"/>
                        <a:t>TITLE OF THE PAPER</a:t>
                      </a:r>
                      <a:endParaRPr lang="en-US" sz="2800" dirty="0"/>
                    </a:p>
                  </a:txBody>
                  <a:tcPr anchor="ctr"/>
                </a:tc>
                <a:tc>
                  <a:txBody>
                    <a:bodyPr/>
                    <a:lstStyle/>
                    <a:p>
                      <a:pPr algn="ctr"/>
                      <a:r>
                        <a:rPr lang="en-US" sz="2800" dirty="0"/>
                        <a:t>AUTHOR (S)</a:t>
                      </a:r>
                      <a:endParaRPr lang="en-US" sz="2800" dirty="0"/>
                    </a:p>
                  </a:txBody>
                  <a:tcPr anchor="ctr"/>
                </a:tc>
                <a:tc>
                  <a:txBody>
                    <a:bodyPr/>
                    <a:lstStyle/>
                    <a:p>
                      <a:pPr algn="ctr"/>
                      <a:r>
                        <a:rPr lang="en-US" sz="2800" dirty="0"/>
                        <a:t>PUBLISHER</a:t>
                      </a:r>
                      <a:endParaRPr lang="en-US" sz="2800" dirty="0"/>
                    </a:p>
                  </a:txBody>
                  <a:tcPr anchor="ctr"/>
                </a:tc>
                <a:tc>
                  <a:txBody>
                    <a:bodyPr/>
                    <a:lstStyle/>
                    <a:p>
                      <a:pPr algn="ctr"/>
                      <a:r>
                        <a:rPr lang="en-US" sz="2800" dirty="0"/>
                        <a:t>PAPER GIST</a:t>
                      </a:r>
                      <a:endParaRPr lang="en-US" sz="2800" dirty="0"/>
                    </a:p>
                  </a:txBody>
                  <a:tcPr anchor="ctr"/>
                </a:tc>
                <a:tc>
                  <a:txBody>
                    <a:bodyPr/>
                    <a:lstStyle/>
                    <a:p>
                      <a:pPr algn="ctr"/>
                      <a:r>
                        <a:rPr lang="en-US" sz="2800" dirty="0"/>
                        <a:t>TECHNOLOGY USED</a:t>
                      </a:r>
                      <a:endParaRPr lang="en-US" sz="2800" dirty="0"/>
                    </a:p>
                  </a:txBody>
                  <a:tcPr anchor="ctr"/>
                </a:tc>
              </a:tr>
              <a:tr h="2011680">
                <a:tc>
                  <a:txBody>
                    <a:bodyPr/>
                    <a:lstStyle/>
                    <a:p>
                      <a:pPr marL="0" marR="0" lvl="0" indent="0" algn="ctr" rtl="0">
                        <a:spcBef>
                          <a:spcPts val="0"/>
                        </a:spcBef>
                        <a:spcAft>
                          <a:spcPts val="0"/>
                        </a:spcAft>
                        <a:buNone/>
                      </a:pPr>
                      <a:r>
                        <a:rPr lang="en-IN" sz="16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Smart medicines reminder box</a:t>
                      </a:r>
                      <a:endParaRPr lang="en-IN" sz="16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ctr" rtl="0">
                        <a:spcBef>
                          <a:spcPts val="0"/>
                        </a:spcBef>
                        <a:spcAft>
                          <a:spcPts val="0"/>
                        </a:spcAft>
                        <a:buNone/>
                      </a:pPr>
                      <a:r>
                        <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Sanjay Bhati,Harshid Soni</a:t>
                      </a:r>
                      <a:endPar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ctr" rtl="0">
                        <a:spcBef>
                          <a:spcPts val="0"/>
                        </a:spcBef>
                        <a:spcAft>
                          <a:spcPts val="0"/>
                        </a:spcAft>
                        <a:buNone/>
                      </a:pPr>
                      <a:r>
                        <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IEEE conference publication</a:t>
                      </a:r>
                      <a:endPar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(2020)</a:t>
                      </a:r>
                      <a:endPar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The paper introduces a smart medication reminder box designed to enhance medication adherence through automation and connectivity.</a:t>
                      </a:r>
                      <a:endParaRPr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ctr" rtl="0">
                        <a:spcBef>
                          <a:spcPts val="0"/>
                        </a:spcBef>
                        <a:spcAft>
                          <a:spcPts val="0"/>
                        </a:spcAft>
                        <a:buNone/>
                      </a:pPr>
                      <a:r>
                        <a:rPr lang="en-US"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N</a:t>
                      </a:r>
                      <a:r>
                        <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LP, Reinforcement learning</a:t>
                      </a:r>
                      <a:endPar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1737360">
                <a:tc>
                  <a:txBody>
                    <a:bodyPr/>
                    <a:lstStyle/>
                    <a:p>
                      <a:pPr marL="0" marR="0" lvl="0" indent="0" algn="ctr" rtl="0">
                        <a:spcBef>
                          <a:spcPts val="0"/>
                        </a:spcBef>
                        <a:spcAft>
                          <a:spcPts val="0"/>
                        </a:spcAft>
                        <a:buNone/>
                      </a:pPr>
                      <a:r>
                        <a:rPr lang="en-IN" sz="16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Cloud computing based Medical Assistance and pill Reminder</a:t>
                      </a:r>
                      <a:endParaRPr lang="en-IN" sz="16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ctr" rtl="0">
                        <a:spcBef>
                          <a:spcPts val="0"/>
                        </a:spcBef>
                        <a:spcAft>
                          <a:spcPts val="0"/>
                        </a:spcAft>
                        <a:buNone/>
                      </a:pPr>
                      <a:r>
                        <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 Chinnasamy,</a:t>
                      </a:r>
                      <a:endPar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Syed Rafeeq Ahmed,           S Akash</a:t>
                      </a:r>
                      <a:endPar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ctr" rtl="0">
                        <a:spcBef>
                          <a:spcPts val="0"/>
                        </a:spcBef>
                        <a:spcAft>
                          <a:spcPts val="0"/>
                        </a:spcAft>
                        <a:buNone/>
                      </a:pPr>
                      <a:r>
                        <a:rPr lang="en-IN" sz="1600" u="none" strike="noStrike" cap="none" baseline="0">
                          <a:solidFill>
                            <a:schemeClr val="dk1"/>
                          </a:solidFill>
                          <a:latin typeface="Times New Roman" panose="02020603050405020304"/>
                          <a:ea typeface="Times New Roman" panose="02020603050405020304"/>
                          <a:cs typeface="Times New Roman" panose="02020603050405020304"/>
                          <a:sym typeface="Times New Roman" panose="02020603050405020304"/>
                        </a:rPr>
                        <a:t>International Conference on Intelligent Computing and Control systems.</a:t>
                      </a:r>
                      <a:endParaRPr lang="en-IN" sz="1600" u="none" strike="noStrike" cap="none" baseline="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IN" sz="1600" u="none" strike="noStrike" cap="none" baseline="0">
                          <a:solidFill>
                            <a:schemeClr val="dk1"/>
                          </a:solidFill>
                          <a:latin typeface="Times New Roman" panose="02020603050405020304"/>
                          <a:ea typeface="Times New Roman" panose="02020603050405020304"/>
                          <a:cs typeface="Times New Roman" panose="02020603050405020304"/>
                          <a:sym typeface="Times New Roman" panose="02020603050405020304"/>
                        </a:rPr>
                        <a:t>(2022)</a:t>
                      </a:r>
                      <a:endParaRPr lang="en-IN" sz="1600" u="none" strike="noStrike" cap="none" baseline="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This paper</a:t>
                      </a:r>
                      <a:r>
                        <a:rPr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leverage cloud technologies to enhance healthcare delivery and patient compliance with medication schedules. </a:t>
                      </a:r>
                      <a:endParaRPr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Machine</a:t>
                      </a:r>
                      <a:r>
                        <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learning, Cloud computing, </a:t>
                      </a:r>
                      <a:r>
                        <a:rPr lang="en-US"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Optimization algorithm</a:t>
                      </a:r>
                      <a:endPar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endPar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2286000">
                <a:tc>
                  <a:txBody>
                    <a:bodyPr/>
                    <a:lstStyle/>
                    <a:p>
                      <a:pPr marL="0" marR="0" lvl="0" indent="0" algn="ctr" rtl="0">
                        <a:spcBef>
                          <a:spcPts val="0"/>
                        </a:spcBef>
                        <a:spcAft>
                          <a:spcPts val="0"/>
                        </a:spcAft>
                        <a:buNone/>
                      </a:pPr>
                      <a:r>
                        <a:rPr lang="en-IN" sz="16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An automated and online-based medicine reminder and dispenser</a:t>
                      </a:r>
                      <a:endParaRPr lang="en-IN" sz="16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ctr" rtl="0">
                        <a:spcBef>
                          <a:spcPts val="0"/>
                        </a:spcBef>
                        <a:spcAft>
                          <a:spcPts val="0"/>
                        </a:spcAft>
                        <a:buNone/>
                      </a:pPr>
                      <a:r>
                        <a:rPr lang="en-IN" sz="1600" u="none" strike="noStrike" cap="none" baseline="0">
                          <a:solidFill>
                            <a:schemeClr val="dk1"/>
                          </a:solidFill>
                          <a:latin typeface="Times New Roman" panose="02020603050405020304"/>
                          <a:ea typeface="Times New Roman" panose="02020603050405020304"/>
                          <a:cs typeface="Times New Roman" panose="02020603050405020304"/>
                          <a:sym typeface="Times New Roman" panose="02020603050405020304"/>
                        </a:rPr>
                        <a:t>Shayla Sharmin,Md Ibrahim Khulil Ullah Ratan,Ashraful Haque Piash</a:t>
                      </a:r>
                      <a:endParaRPr lang="en-IN" sz="1600" u="none" strike="noStrike" cap="none" baseline="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ctr" rtl="0">
                        <a:spcBef>
                          <a:spcPts val="0"/>
                        </a:spcBef>
                        <a:spcAft>
                          <a:spcPts val="0"/>
                        </a:spcAft>
                        <a:buNone/>
                      </a:pPr>
                      <a:r>
                        <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International conference on Big data,Iot and Machine learning</a:t>
                      </a:r>
                      <a:endPar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(2022)</a:t>
                      </a:r>
                      <a:endPar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The system integrates a web or mobile platform that sends reminders to patients about dosage times while also dispensing the correct medication</a:t>
                      </a:r>
                      <a:endParaRPr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automatically. </a:t>
                      </a:r>
                      <a:endParaRPr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ctr" rtl="0">
                        <a:spcBef>
                          <a:spcPts val="0"/>
                        </a:spcBef>
                        <a:spcAft>
                          <a:spcPts val="0"/>
                        </a:spcAft>
                        <a:buNone/>
                      </a:pPr>
                      <a:r>
                        <a:rPr lang="en-US"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IOT and Sensor integration algorithm, Cloud based data sync algorithms</a:t>
                      </a:r>
                      <a:endParaRPr lang="en-US"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645795">
                <a:tc>
                  <a:txBody>
                    <a:bodyPr/>
                    <a:lstStyle/>
                    <a:p>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txBody>
                  <a:tcPr/>
                </a:tc>
              </a:tr>
              <a:tr h="646430">
                <a:tc>
                  <a:txBody>
                    <a:bodyPr/>
                    <a:lstStyle/>
                    <a:p>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graphicFrame>
        <p:nvGraphicFramePr>
          <p:cNvPr id="4" name="Table 3"/>
          <p:cNvGraphicFramePr>
            <a:graphicFrameLocks noGrp="1"/>
          </p:cNvGraphicFramePr>
          <p:nvPr>
            <p:custDataLst>
              <p:tags r:id="rId1"/>
            </p:custDataLst>
          </p:nvPr>
        </p:nvGraphicFramePr>
        <p:xfrm>
          <a:off x="10795" y="635"/>
          <a:ext cx="12103100" cy="6974205"/>
        </p:xfrm>
        <a:graphic>
          <a:graphicData uri="http://schemas.openxmlformats.org/drawingml/2006/table">
            <a:tbl>
              <a:tblPr firstRow="1" bandRow="1">
                <a:tableStyleId>{3684AE38-5D81-4F62-8D0D-5CCA3EE28E87}</a:tableStyleId>
              </a:tblPr>
              <a:tblGrid>
                <a:gridCol w="2459990"/>
                <a:gridCol w="2498725"/>
                <a:gridCol w="2211070"/>
                <a:gridCol w="2402205"/>
                <a:gridCol w="2531110"/>
              </a:tblGrid>
              <a:tr h="965200">
                <a:tc>
                  <a:txBody>
                    <a:bodyPr/>
                    <a:lstStyle/>
                    <a:p>
                      <a:r>
                        <a:rPr lang="en-US" sz="2800" dirty="0">
                          <a:solidFill>
                            <a:schemeClr val="bg1"/>
                          </a:solidFill>
                        </a:rPr>
                        <a:t>TITLE OF THE PAPER</a:t>
                      </a:r>
                      <a:endParaRPr lang="en-US" sz="2800" dirty="0">
                        <a:solidFill>
                          <a:schemeClr val="bg1"/>
                        </a:solidFill>
                      </a:endParaRPr>
                    </a:p>
                  </a:txBody>
                  <a:tcPr/>
                </a:tc>
                <a:tc>
                  <a:txBody>
                    <a:bodyPr/>
                    <a:lstStyle/>
                    <a:p>
                      <a:r>
                        <a:rPr lang="en-US" sz="2800" dirty="0">
                          <a:solidFill>
                            <a:schemeClr val="bg1"/>
                          </a:solidFill>
                        </a:rPr>
                        <a:t>AUTHOR</a:t>
                      </a:r>
                      <a:r>
                        <a:rPr lang="en-IN" altLang="en-US" sz="2800" dirty="0">
                          <a:solidFill>
                            <a:schemeClr val="bg1"/>
                          </a:solidFill>
                        </a:rPr>
                        <a:t>(</a:t>
                      </a:r>
                      <a:r>
                        <a:rPr lang="en-US" sz="2800" dirty="0">
                          <a:solidFill>
                            <a:schemeClr val="bg1"/>
                          </a:solidFill>
                        </a:rPr>
                        <a:t>S</a:t>
                      </a:r>
                      <a:r>
                        <a:rPr lang="en-IN" altLang="en-US" sz="2800" dirty="0">
                          <a:solidFill>
                            <a:schemeClr val="bg1"/>
                          </a:solidFill>
                        </a:rPr>
                        <a:t>)</a:t>
                      </a:r>
                      <a:endParaRPr lang="en-IN" altLang="en-US" sz="2800" dirty="0">
                        <a:solidFill>
                          <a:schemeClr val="bg1"/>
                        </a:solidFill>
                      </a:endParaRPr>
                    </a:p>
                  </a:txBody>
                  <a:tcPr/>
                </a:tc>
                <a:tc>
                  <a:txBody>
                    <a:bodyPr/>
                    <a:lstStyle/>
                    <a:p>
                      <a:r>
                        <a:rPr lang="en-US" sz="2800" dirty="0">
                          <a:solidFill>
                            <a:schemeClr val="bg1"/>
                          </a:solidFill>
                        </a:rPr>
                        <a:t>PUBLISHER</a:t>
                      </a:r>
                      <a:endParaRPr lang="en-US" sz="2800" dirty="0">
                        <a:solidFill>
                          <a:schemeClr val="bg1"/>
                        </a:solidFill>
                      </a:endParaRPr>
                    </a:p>
                  </a:txBody>
                  <a:tcPr/>
                </a:tc>
                <a:tc>
                  <a:txBody>
                    <a:bodyPr/>
                    <a:lstStyle/>
                    <a:p>
                      <a:r>
                        <a:rPr lang="en-US" sz="2800" dirty="0">
                          <a:solidFill>
                            <a:schemeClr val="bg1"/>
                          </a:solidFill>
                        </a:rPr>
                        <a:t>PAPER GIST</a:t>
                      </a:r>
                      <a:endParaRPr lang="en-US" sz="2800" dirty="0">
                        <a:solidFill>
                          <a:schemeClr val="bg1"/>
                        </a:solidFill>
                      </a:endParaRPr>
                    </a:p>
                  </a:txBody>
                  <a:tcPr/>
                </a:tc>
                <a:tc>
                  <a:txBody>
                    <a:bodyPr/>
                    <a:lstStyle/>
                    <a:p>
                      <a:r>
                        <a:rPr lang="en-US" sz="2800" dirty="0">
                          <a:solidFill>
                            <a:schemeClr val="bg1"/>
                          </a:solidFill>
                        </a:rPr>
                        <a:t>TECHNOLOGY USED</a:t>
                      </a:r>
                      <a:endParaRPr lang="en-US" sz="2800" dirty="0">
                        <a:solidFill>
                          <a:schemeClr val="bg1"/>
                        </a:solidFill>
                      </a:endParaRPr>
                    </a:p>
                  </a:txBody>
                  <a:tcPr/>
                </a:tc>
              </a:tr>
              <a:tr h="13385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600" b="0" i="0" u="none" strike="noStrike" cap="none" dirty="0">
                          <a:solidFill>
                            <a:schemeClr val="dk1"/>
                          </a:solidFill>
                          <a:effectLst/>
                          <a:latin typeface="Times New Roman" panose="02020603050405020304" pitchFamily="18" charset="0"/>
                          <a:ea typeface="Calibri" panose="020F0502020204030204"/>
                          <a:cs typeface="Times New Roman" panose="02020603050405020304" pitchFamily="18" charset="0"/>
                          <a:sym typeface="Arial" panose="020B0604020202020204"/>
                        </a:rPr>
                        <a:t>Medication Reminder Device for the Elderly Patients With Mild Cognitive Impairment</a:t>
                      </a:r>
                      <a:endParaRPr lang="en-US" sz="1600" b="0" i="0" u="none" strike="noStrike" cap="none" dirty="0">
                        <a:solidFill>
                          <a:schemeClr val="dk1"/>
                        </a:solidFill>
                        <a:effectLst/>
                        <a:latin typeface="Times New Roman" panose="02020603050405020304" pitchFamily="18" charset="0"/>
                        <a:ea typeface="Calibri" panose="020F0502020204030204"/>
                        <a:cs typeface="Times New Roman" panose="02020603050405020304" pitchFamily="18" charset="0"/>
                        <a:sym typeface="Arial" panose="020B0604020202020204"/>
                      </a:endParaRP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Rina ishiwita,MS,Tomoko Kamimura,PHD,takenobu inonue,MS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American journal of Alzheimer’s Disease and other Dementias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cap="none" dirty="0">
                          <a:solidFill>
                            <a:schemeClr val="dk1"/>
                          </a:solidFill>
                          <a:effectLst/>
                          <a:latin typeface="Times New Roman" panose="02020603050405020304" pitchFamily="18" charset="0"/>
                          <a:ea typeface="Calibri" panose="020F0502020204030204"/>
                          <a:cs typeface="Times New Roman" panose="02020603050405020304" pitchFamily="18" charset="0"/>
                          <a:sym typeface="Arial" panose="020B0604020202020204"/>
                        </a:rPr>
                        <a:t>A medication reminder device is a tool that uses an alarm cue to prompt users to take medication</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Machine learning, optimized learning</a:t>
                      </a:r>
                      <a:endParaRPr lang="en-IN" sz="1600" dirty="0">
                        <a:latin typeface="Times New Roman" panose="02020603050405020304" pitchFamily="18" charset="0"/>
                        <a:cs typeface="Times New Roman" panose="02020603050405020304" pitchFamily="18" charset="0"/>
                      </a:endParaRPr>
                    </a:p>
                  </a:txBody>
                  <a:tcPr/>
                </a:tc>
              </a:tr>
              <a:tr h="2335530">
                <a:tc>
                  <a:txBody>
                    <a:bodyPr/>
                    <a:lstStyle/>
                    <a:p>
                      <a:r>
                        <a:rPr lang="en-US" sz="1600" dirty="0">
                          <a:latin typeface="Times New Roman" panose="02020603050405020304" pitchFamily="18" charset="0"/>
                          <a:cs typeface="Times New Roman" panose="02020603050405020304" pitchFamily="18" charset="0"/>
                        </a:rPr>
                        <a:t>Medication adherence by using a hybrid automatic reminder machine</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1600" dirty="0">
                          <a:latin typeface="Times New Roman" panose="02020603050405020304" pitchFamily="18" charset="0"/>
                          <a:cs typeface="Times New Roman" panose="02020603050405020304" pitchFamily="18" charset="0"/>
                        </a:rPr>
                        <a:t>Ying-Wen Bai, Ting-Hsuan Kuo</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2016 IEEE International Conference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This paper explores the development and application of a hybrid automatic reminder machine that leverages IoT, AI, and automated dispensing technologies to improve medication adherence. </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IOT,AI Powered reminder systems</a:t>
                      </a:r>
                      <a:endParaRPr lang="en-IN" sz="1600" dirty="0">
                        <a:latin typeface="Times New Roman" panose="02020603050405020304" pitchFamily="18" charset="0"/>
                        <a:cs typeface="Times New Roman" panose="02020603050405020304" pitchFamily="18" charset="0"/>
                      </a:endParaRPr>
                    </a:p>
                  </a:txBody>
                  <a:tcPr/>
                </a:tc>
              </a:tr>
              <a:tr h="2334895">
                <a:tc>
                  <a:txBody>
                    <a:bodyPr/>
                    <a:lstStyle/>
                    <a:p>
                      <a:r>
                        <a:rPr lang="en-US" sz="1600" dirty="0">
                          <a:latin typeface="Times New Roman" panose="02020603050405020304" pitchFamily="18" charset="0"/>
                          <a:cs typeface="Times New Roman" panose="02020603050405020304" pitchFamily="18" charset="0"/>
                        </a:rPr>
                        <a:t>IoT-Based Real-Time Medicine Reminder and Dispenser for Elderly Patients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 Arafath Al Hossain  Abdul Awal Tanvir Safwan Sulaiman Sadi</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2024 second world conference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This paper presents an IoT-based real-time medicine reminder and dispenser designed to aid elderly patients by automating medication schedules, providing timely alerts, and ensuring proper dosage. </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IOT, cloud computing</a:t>
                      </a:r>
                      <a:endParaRPr lang="en-IN" sz="16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72DB9CA-C85A-4E11-ADC0-8193E41C1656}" type="slidenum">
              <a:rPr lang="en-IN" b="1" smtClean="0">
                <a:solidFill>
                  <a:schemeClr val="tx1"/>
                </a:solidFill>
              </a:rPr>
            </a:fld>
            <a:endParaRPr lang="en-IN" b="1">
              <a:solidFill>
                <a:schemeClr val="tx1"/>
              </a:solidFill>
            </a:endParaRPr>
          </a:p>
        </p:txBody>
      </p:sp>
      <p:sp>
        <p:nvSpPr>
          <p:cNvPr id="4" name="Rectangle 3"/>
          <p:cNvSpPr/>
          <p:nvPr/>
        </p:nvSpPr>
        <p:spPr>
          <a:xfrm>
            <a:off x="1682946" y="80010"/>
            <a:ext cx="8571769"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descr="proposed"/>
          <p:cNvPicPr>
            <a:picLocks noChangeAspect="1"/>
          </p:cNvPicPr>
          <p:nvPr/>
        </p:nvPicPr>
        <p:blipFill>
          <a:blip r:embed="rId1"/>
          <a:stretch>
            <a:fillRect/>
          </a:stretch>
        </p:blipFill>
        <p:spPr>
          <a:xfrm>
            <a:off x="2362835" y="1604010"/>
            <a:ext cx="6531610" cy="48844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7042" y="0"/>
            <a:ext cx="8315290"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fld>
            <a:endParaRPr lang="en-IN" b="1">
              <a:solidFill>
                <a:schemeClr val="tx1"/>
              </a:solidFill>
            </a:endParaRPr>
          </a:p>
        </p:txBody>
      </p:sp>
      <p:pic>
        <p:nvPicPr>
          <p:cNvPr id="4" name="Picture 3" descr="exist"/>
          <p:cNvPicPr>
            <a:picLocks noChangeAspect="1"/>
          </p:cNvPicPr>
          <p:nvPr/>
        </p:nvPicPr>
        <p:blipFill>
          <a:blip r:embed="rId1"/>
          <a:stretch>
            <a:fillRect/>
          </a:stretch>
        </p:blipFill>
        <p:spPr>
          <a:xfrm>
            <a:off x="2743835" y="1638300"/>
            <a:ext cx="6118860" cy="41840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
            <a:ext cx="12192000" cy="539115"/>
          </a:xfrm>
        </p:spPr>
        <p:txBody>
          <a:bodyPr>
            <a:no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AND HARDWARE REQUIREMENTS </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HARDWARE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014413" y="2671762"/>
            <a:ext cx="5157787" cy="3684588"/>
          </a:xfrm>
        </p:spPr>
        <p:txBody>
          <a:bodyPr/>
          <a:lstStyle/>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Processer : Duel core processor</a:t>
            </a:r>
            <a:endParaRPr lang="en-US" alt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Clr>
                <a:srgbClr val="FF0000"/>
              </a:buClr>
              <a:buNone/>
            </a:pPr>
            <a:r>
              <a:rPr lang="en-US" alt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2.6.0 GHZ</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RAM : 4GB</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Hard disk : 320GB</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Compact disk : 650MB</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SOFTWARE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7390606" y="2556770"/>
            <a:ext cx="5183188" cy="3684588"/>
          </a:xfrm>
        </p:spPr>
        <p:txBody>
          <a:bodyPr>
            <a:normAutofit/>
          </a:bodyPr>
          <a:lstStyle/>
          <a:p>
            <a:pPr>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Keyboard : standard</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Keyboard Operating System : windows</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Front End : Android,java</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Back End : java</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Tool : Android studio</a:t>
            </a:r>
            <a:endParaRPr lang="en-US" alt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672DB9CA-C85A-4E11-ADC0-8193E41C1656}" type="slidenum">
              <a:rPr lang="en-IN" b="1" smtClean="0">
                <a:solidFill>
                  <a:schemeClr val="tx1"/>
                </a:solidFill>
              </a:rPr>
            </a:fld>
            <a:endParaRPr lang="en-IN" b="1">
              <a:solidFill>
                <a:schemeClr val="tx1"/>
              </a:solidFill>
            </a:endParaRPr>
          </a:p>
        </p:txBody>
      </p:sp>
    </p:spTree>
  </p:cSld>
  <p:clrMapOvr>
    <a:masterClrMapping/>
  </p:clrMapOvr>
</p:sld>
</file>

<file path=ppt/tags/tag1.xml><?xml version="1.0" encoding="utf-8"?>
<p:tagLst xmlns:p="http://schemas.openxmlformats.org/presentationml/2006/main">
  <p:tag name="TABLE_ENDDRAG_ORIGIN_RECT" val="960*551"/>
  <p:tag name="TABLE_ENDDRAG_RECT" val="0*56*960*551"/>
</p:tagLst>
</file>

<file path=ppt/tags/tag2.xml><?xml version="1.0" encoding="utf-8"?>
<p:tagLst xmlns:p="http://schemas.openxmlformats.org/presentationml/2006/main">
  <p:tag name="TABLE_ENDDRAG_ORIGIN_RECT" val="953*549"/>
  <p:tag name="TABLE_ENDDRAG_RECT" val="0*0*953*54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7347</Words>
  <Application>WPS Presentation</Application>
  <PresentationFormat>Widescreen</PresentationFormat>
  <Paragraphs>215</Paragraphs>
  <Slides>16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vt:lpstr>
      <vt:lpstr>SimSun</vt:lpstr>
      <vt:lpstr>Wingdings</vt:lpstr>
      <vt:lpstr>Times New Roman</vt:lpstr>
      <vt:lpstr>Arial Narrow</vt:lpstr>
      <vt:lpstr>Times New Roman</vt:lpstr>
      <vt:lpstr>Arial</vt:lpstr>
      <vt:lpstr>Calibri</vt:lpstr>
      <vt:lpstr>Microsoft YaHei</vt:lpstr>
      <vt:lpstr>Arial Unicode MS</vt:lpstr>
      <vt:lpstr>Calibri Light</vt:lpstr>
      <vt:lpstr>Office Theme</vt:lpstr>
      <vt:lpstr>PowerPoint 演示文稿</vt:lpstr>
      <vt:lpstr>PowerPoint 演示文稿</vt:lpstr>
      <vt:lpstr>OBJECTIVE OF THE PROJECT</vt:lpstr>
      <vt:lpstr>ABSTRACT</vt:lpstr>
      <vt:lpstr>PowerPoint 演示文稿</vt:lpstr>
      <vt:lpstr>PowerPoint 演示文稿</vt:lpstr>
      <vt:lpstr>PowerPoint 演示文稿</vt:lpstr>
      <vt:lpstr>PowerPoint 演示文稿</vt:lpstr>
      <vt:lpstr>SOFTWARE AND HARDWARE REQUIREMENTS </vt:lpstr>
      <vt:lpstr>MODULES </vt:lpstr>
      <vt:lpstr>SUMMARY OF MODULE-1</vt:lpstr>
      <vt:lpstr>SUMMARY OF MODULE-2</vt:lpstr>
      <vt:lpstr>SUMMARY OF MODULE-3</vt:lpstr>
      <vt:lpstr>RESULTS AND DISCUSSION</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Rajeswari M</cp:lastModifiedBy>
  <cp:revision>4</cp:revision>
  <dcterms:created xsi:type="dcterms:W3CDTF">2024-12-03T16:28:00Z</dcterms:created>
  <dcterms:modified xsi:type="dcterms:W3CDTF">2024-12-04T06:43:00Z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A3491C2B6E414FBF8760B96AC4BA3709_12</vt:lpwstr>
  </property>
  <property fmtid="{D5CDD505-2E9C-101B-9397-08002B2CF9AE}" pid="3" name="KSOProductBuildVer">
    <vt:lpwstr>2057-12.2.0.19307</vt:lpwstr>
  </property>
</Properties>
</file>