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7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05A1-CFAA-B242-8A1D-61E048C94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94181-EECA-0F4E-A3F4-EB0E9056C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9F797-91E5-A44C-A8E8-6018BBFD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AEFF-4184-994C-87B2-1E49E5EEAD21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5FF9C-E75E-184B-A2E4-BF663981E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12CFF-9BBF-D040-BD38-7D52914E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2B7AB-FCC7-6140-95F8-CAAD8849D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81B2D-E51B-1D4B-9F06-5F6522CE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FD76E-A5F8-BB41-AD39-4784C2670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3884E-21C8-124E-979B-8051A640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AEFF-4184-994C-87B2-1E49E5EEAD21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C3529-B672-EC44-97C0-82435E26E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2A863-FCF1-CF43-B866-05A934D84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2B7AB-FCC7-6140-95F8-CAAD8849D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06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6ECDC6-B7B8-7342-A7AF-622D1F61B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96773-09EA-B14D-9A30-ED6FF765B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E210D-2BAE-BC4B-8DB3-91ED0BD27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AEFF-4184-994C-87B2-1E49E5EEAD21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CC21C-BE09-1648-AD67-C1C29BC69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84865-E333-114B-BBA2-793AB004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2B7AB-FCC7-6140-95F8-CAAD8849D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4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41F-1783-444E-B276-45D460A9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8988A-E2AC-E641-86B2-ED5FF0CEB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DA849-5583-094C-8C28-4D29B0AD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AEFF-4184-994C-87B2-1E49E5EEAD21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AB42D-3BD5-E24A-8B3B-19131C9D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89D34-5BB7-7D4B-9F10-2079295C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2B7AB-FCC7-6140-95F8-CAAD8849D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4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C1D1F-3476-E54E-A7C9-52FCFA813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361F8-ED22-4345-99BD-E420ED2F8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DA749-7422-3B43-91AF-0854C0C5E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AEFF-4184-994C-87B2-1E49E5EEAD21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E97D6-C22F-0146-A80A-7D7534C51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5ECEF-80EE-EA4B-AD9E-C14EEE98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2B7AB-FCC7-6140-95F8-CAAD8849D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7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DE35D-E1FD-5D45-9E54-0AE78F41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04845-A557-B44E-890D-8C7C43D7C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53913-0F26-2147-B9D9-F970FA1F9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F9B08-DAD0-DA44-A05F-25ACF9C47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AEFF-4184-994C-87B2-1E49E5EEAD21}" type="datetimeFigureOut">
              <a:rPr lang="en-US" smtClean="0"/>
              <a:t>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46C79-3C43-7A4C-8489-2B636DEB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3A303-D73D-8644-A816-019DA335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2B7AB-FCC7-6140-95F8-CAAD8849D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6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C886D-F5BA-5445-A983-4EFC3BD54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E9BED-65CF-4E4D-9797-E3DD93F93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871AD-ED48-4F4B-B5B2-6545A9928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B9E653-9546-0D41-834A-627790A1E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60A37B-BB1B-C344-99F6-70D2F7633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C7B8DC-4D74-C243-9821-C17BB2E4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AEFF-4184-994C-87B2-1E49E5EEAD21}" type="datetimeFigureOut">
              <a:rPr lang="en-US" smtClean="0"/>
              <a:t>2/10/23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C648A1-38DE-5B45-9057-815A22587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989E12-03B7-6B4F-8C2F-C5C5D116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2B7AB-FCC7-6140-95F8-CAAD8849D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4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454D8-A009-FA45-862A-DF08C43A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2EE4A1-EF94-9D48-B819-8755C1E90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AEFF-4184-994C-87B2-1E49E5EEAD21}" type="datetimeFigureOut">
              <a:rPr lang="en-US" smtClean="0"/>
              <a:t>2/10/23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DA20B-BE6F-A54A-BBB6-0288E03C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2030C-7D30-9A4B-BB52-5B381D6E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2B7AB-FCC7-6140-95F8-CAAD8849D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5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4CE530-A45A-1F45-BD2E-F88D5C6ED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AEFF-4184-994C-87B2-1E49E5EEAD21}" type="datetimeFigureOut">
              <a:rPr lang="en-US" smtClean="0"/>
              <a:t>2/10/23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53DF18-9FF9-F04F-A209-44AD8D33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D8D37-475D-DB40-AF80-605A4EFE8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2B7AB-FCC7-6140-95F8-CAAD8849D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06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8A088-9AA0-9341-8D5B-39CCDF533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0E593-7825-AA4D-B770-3ACDC3AC4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48482-81D0-6242-A759-6080BC5D1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CB371-13A7-0047-828E-58D9FFB7D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AEFF-4184-994C-87B2-1E49E5EEAD21}" type="datetimeFigureOut">
              <a:rPr lang="en-US" smtClean="0"/>
              <a:t>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BE112-1729-F246-8260-3689D168F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0D548-AB3F-614B-8C59-752462581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2B7AB-FCC7-6140-95F8-CAAD8849D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7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90EF2-6838-6245-B2DD-8D84AF64F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A8FBF-610C-5649-9DAE-45EBF9DDCA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52EE7-5B82-0D46-95E1-D83A4E3D2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C0D66-FB8F-2747-89AA-29421A25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AEFF-4184-994C-87B2-1E49E5EEAD21}" type="datetimeFigureOut">
              <a:rPr lang="en-US" smtClean="0"/>
              <a:t>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C526A-6ABC-B14A-94A7-4AEFA579C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E47E2-1E94-C141-82C3-04BF4D29F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2B7AB-FCC7-6140-95F8-CAAD8849D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9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1C88A6-F913-2349-99F9-C9913DA07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077B0-131D-A14D-AEEC-A52E5E533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FD881-D937-DF42-809D-19FB46864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AAEFF-4184-994C-87B2-1E49E5EEAD21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29709-8D6A-D54E-A2D0-F07A1BC43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CD140-4F63-2E45-90FC-CEBE9AD7D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2B7AB-FCC7-6140-95F8-CAAD8849D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7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5E3F-B8A2-D848-88DF-D296A6A7EA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Micronaut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80F90-42C9-FE42-81F2-1C36C37D69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05 – Aspect Oriented Programming (AOP)</a:t>
            </a:r>
          </a:p>
        </p:txBody>
      </p:sp>
    </p:spTree>
    <p:extLst>
      <p:ext uri="{BB962C8B-B14F-4D97-AF65-F5344CB8AC3E}">
        <p14:creationId xmlns:p14="http://schemas.microsoft.com/office/powerpoint/2010/main" val="295471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F127-1F19-3F45-99E2-27E577AC5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4E5F2-D744-8B46-9C67-376B50A62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Micronaut AOP Implementation &amp; Types of Advice</a:t>
            </a:r>
          </a:p>
          <a:p>
            <a:r>
              <a:rPr lang="en-US" dirty="0"/>
              <a:t>Around Advice</a:t>
            </a:r>
          </a:p>
          <a:p>
            <a:r>
              <a:rPr lang="en-US" dirty="0"/>
              <a:t>Method Adapter Advice</a:t>
            </a:r>
          </a:p>
          <a:p>
            <a:r>
              <a:rPr lang="en-US" dirty="0"/>
              <a:t>Validation Advice</a:t>
            </a:r>
          </a:p>
          <a:p>
            <a:r>
              <a:rPr lang="en-US" dirty="0"/>
              <a:t>Cache Advice</a:t>
            </a:r>
          </a:p>
          <a:p>
            <a:r>
              <a:rPr lang="en-US" dirty="0"/>
              <a:t>Some other Advices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84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B8BAD-01FF-3542-AE7B-09FEDDAE9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AOP &amp;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3A7D6-0E2B-EE4A-8867-9C91C7878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AOP is generally a way to implement cross cutting concerns – logging, transaction handling, tracing etc.</a:t>
            </a:r>
          </a:p>
          <a:p>
            <a:pPr lvl="1"/>
            <a:r>
              <a:rPr lang="en-US" dirty="0"/>
              <a:t>implemented separately from application code as </a:t>
            </a:r>
            <a:r>
              <a:rPr lang="en-US" i="1" dirty="0"/>
              <a:t>Aspects</a:t>
            </a:r>
            <a:r>
              <a:rPr lang="en-US" dirty="0"/>
              <a:t> that define </a:t>
            </a:r>
            <a:r>
              <a:rPr lang="en-US" i="1" dirty="0"/>
              <a:t>Advice</a:t>
            </a:r>
            <a:r>
              <a:rPr lang="en-US" dirty="0"/>
              <a:t> </a:t>
            </a:r>
          </a:p>
          <a:p>
            <a:r>
              <a:rPr lang="en-US" dirty="0"/>
              <a:t>Types of Advice</a:t>
            </a:r>
          </a:p>
          <a:p>
            <a:pPr lvl="1"/>
            <a:r>
              <a:rPr lang="en-US" dirty="0"/>
              <a:t>Around Advice – decorates a method or class</a:t>
            </a:r>
          </a:p>
          <a:p>
            <a:pPr lvl="1"/>
            <a:r>
              <a:rPr lang="en-US" dirty="0"/>
              <a:t>Introduction Advice – introduces new behavior to a class</a:t>
            </a:r>
          </a:p>
          <a:p>
            <a:r>
              <a:rPr lang="en-US" dirty="0"/>
              <a:t>AOP is typically implemented as Java Annotations</a:t>
            </a:r>
          </a:p>
          <a:p>
            <a:pPr lvl="1"/>
            <a:endParaRPr lang="en-US" dirty="0"/>
          </a:p>
          <a:p>
            <a:r>
              <a:rPr lang="en-US" dirty="0"/>
              <a:t>Unlike other frameworks, Micronaut’s AOP implementation is at the compile time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7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0692-F57A-C345-90A1-A0B3E753C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Around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A397A-11E7-A649-A808-D7EC30F13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14463" cy="4898560"/>
          </a:xfrm>
        </p:spPr>
        <p:txBody>
          <a:bodyPr>
            <a:normAutofit/>
          </a:bodyPr>
          <a:lstStyle/>
          <a:p>
            <a:r>
              <a:rPr lang="en-US" sz="2000" dirty="0"/>
              <a:t>Around advice changes a method behavior</a:t>
            </a:r>
          </a:p>
          <a:p>
            <a:r>
              <a:rPr lang="en-US" sz="2000" dirty="0"/>
              <a:t>Steps to implement around advice</a:t>
            </a:r>
            <a:endParaRPr lang="en-US" dirty="0"/>
          </a:p>
          <a:p>
            <a:pPr lvl="1"/>
            <a:r>
              <a:rPr lang="en-US" sz="1800" dirty="0"/>
              <a:t>Define annotation that will trigger method interceptor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sz="1800" dirty="0"/>
              <a:t>Define an implementation of </a:t>
            </a:r>
            <a:r>
              <a:rPr lang="en-US" sz="1800" i="1" dirty="0" err="1"/>
              <a:t>MethodInterceptor</a:t>
            </a:r>
            <a:r>
              <a:rPr lang="en-US" sz="1800" dirty="0"/>
              <a:t> interface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1800" dirty="0"/>
              <a:t>Decorate the class or method to be intercepted with the Around Advice annotation</a:t>
            </a:r>
            <a:endParaRPr lang="en-US" sz="20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Micronaut generates a compile time proxy which is subclass of the annotated class to intercept the method invocation</a:t>
            </a:r>
            <a:endParaRPr lang="en-US" sz="2000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411EA5-8583-1A47-8033-C209D8331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562" y="2875311"/>
            <a:ext cx="4021409" cy="1160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77B37B-FE48-8F42-BBD8-E56EFB233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562" y="4398738"/>
            <a:ext cx="7048500" cy="698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C7EE27-4333-524C-9612-B6A84CF56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4562" y="5460427"/>
            <a:ext cx="53721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71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8F2A-7EBC-8E40-A530-937CFE6AA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Adapter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67515-2771-B041-AFFA-F6710F38C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Introduces new bean depending on the presence of annotation in a method</a:t>
            </a:r>
          </a:p>
          <a:p>
            <a:r>
              <a:rPr lang="en-US" dirty="0"/>
              <a:t>Example is @</a:t>
            </a:r>
            <a:r>
              <a:rPr lang="en-US" dirty="0" err="1"/>
              <a:t>EventListener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Micronaut creates a bean implementing </a:t>
            </a:r>
            <a:r>
              <a:rPr lang="en-US" i="1" dirty="0" err="1"/>
              <a:t>ApplicationEventListener</a:t>
            </a:r>
            <a:r>
              <a:rPr lang="en-US" dirty="0"/>
              <a:t> at compile time and delegates the call to </a:t>
            </a:r>
            <a:r>
              <a:rPr lang="en-IN" i="1" dirty="0" err="1"/>
              <a:t>onApplicationEvent</a:t>
            </a:r>
            <a:r>
              <a:rPr lang="en-IN" i="1" dirty="0"/>
              <a:t>() </a:t>
            </a:r>
            <a:r>
              <a:rPr lang="en-IN" dirty="0"/>
              <a:t>to</a:t>
            </a:r>
            <a:r>
              <a:rPr lang="en-IN" i="1" dirty="0"/>
              <a:t> </a:t>
            </a:r>
            <a:r>
              <a:rPr lang="en-IN" dirty="0"/>
              <a:t>the annotated method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235A7-BB6C-F349-8592-59396BD5B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72" y="2892502"/>
            <a:ext cx="5359400" cy="170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BAA042-FB5E-2943-8F36-2F73F2AED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144" y="2994111"/>
            <a:ext cx="4899928" cy="12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76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C32D-EEF6-2C4F-937B-44EDFF8A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10F98-362E-AB47-A6DE-61B23629E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 is one of the most commonly used advice</a:t>
            </a:r>
          </a:p>
          <a:p>
            <a:r>
              <a:rPr lang="en-US" sz="2400" dirty="0"/>
              <a:t>Requires Micronaut validation dependency. This internally uses Micronaut </a:t>
            </a:r>
            <a:r>
              <a:rPr lang="en-US" sz="2400" i="1" dirty="0" err="1"/>
              <a:t>ValidatingInterceptor</a:t>
            </a:r>
            <a:r>
              <a:rPr lang="en-US" sz="2400" i="1" dirty="0"/>
              <a:t>.</a:t>
            </a:r>
            <a:endParaRPr lang="en-US" i="1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Micronaut supports </a:t>
            </a:r>
            <a:r>
              <a:rPr lang="en-US" sz="2400" dirty="0" err="1"/>
              <a:t>javax.validation</a:t>
            </a:r>
            <a:r>
              <a:rPr lang="en-US" sz="2400" dirty="0"/>
              <a:t> annotations like</a:t>
            </a:r>
            <a:endParaRPr lang="en-US" dirty="0"/>
          </a:p>
          <a:p>
            <a:pPr lvl="1"/>
            <a:r>
              <a:rPr lang="en-US" sz="2000" dirty="0"/>
              <a:t>@</a:t>
            </a:r>
            <a:r>
              <a:rPr lang="en-US" sz="2000" dirty="0" err="1"/>
              <a:t>NotNull</a:t>
            </a:r>
            <a:endParaRPr lang="en-US" sz="2000" dirty="0"/>
          </a:p>
          <a:p>
            <a:pPr lvl="1"/>
            <a:r>
              <a:rPr lang="en-US" sz="2000" dirty="0"/>
              <a:t>@</a:t>
            </a:r>
            <a:r>
              <a:rPr lang="en-US" sz="2000" dirty="0" err="1"/>
              <a:t>NotBlank</a:t>
            </a:r>
            <a:endParaRPr lang="en-US" sz="2000" dirty="0"/>
          </a:p>
          <a:p>
            <a:pPr lvl="1"/>
            <a:r>
              <a:rPr lang="en-US" sz="2000" dirty="0"/>
              <a:t>@Max</a:t>
            </a:r>
          </a:p>
          <a:p>
            <a:pPr lvl="1"/>
            <a:r>
              <a:rPr lang="en-US" sz="2000" dirty="0"/>
              <a:t>@Min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028B72-1ECB-FA4F-B6B4-A2FA85409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915" y="3184911"/>
            <a:ext cx="48514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21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3A10-18A7-DC4E-AD63-07A736360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93A5B-2AA6-C444-BB44-D55202516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Caches Method return values</a:t>
            </a:r>
          </a:p>
          <a:p>
            <a:r>
              <a:rPr lang="en-US" sz="2400" dirty="0"/>
              <a:t>Annotations</a:t>
            </a:r>
            <a:endParaRPr lang="en-US" dirty="0"/>
          </a:p>
          <a:p>
            <a:pPr lvl="1"/>
            <a:r>
              <a:rPr lang="en-US" sz="2000" dirty="0"/>
              <a:t>@Cacheable – indicates method is cacheable</a:t>
            </a:r>
          </a:p>
          <a:p>
            <a:pPr lvl="1"/>
            <a:r>
              <a:rPr lang="en-US" sz="2000" dirty="0"/>
              <a:t>@</a:t>
            </a:r>
            <a:r>
              <a:rPr lang="en-US" sz="2000" dirty="0" err="1"/>
              <a:t>CachePut</a:t>
            </a:r>
            <a:r>
              <a:rPr lang="en-US" sz="2000" dirty="0"/>
              <a:t> – method return values is put in cache</a:t>
            </a:r>
          </a:p>
          <a:p>
            <a:pPr lvl="1"/>
            <a:r>
              <a:rPr lang="en-US" sz="2000" dirty="0"/>
              <a:t>@</a:t>
            </a:r>
            <a:r>
              <a:rPr lang="en-US" sz="2000" dirty="0" err="1"/>
              <a:t>CacheInvalidate</a:t>
            </a:r>
            <a:r>
              <a:rPr lang="en-US" sz="2000" dirty="0"/>
              <a:t> – method execution invalidates cache</a:t>
            </a:r>
          </a:p>
          <a:p>
            <a:pPr lvl="1"/>
            <a:endParaRPr lang="en-US" dirty="0"/>
          </a:p>
          <a:p>
            <a:endParaRPr lang="en-US" sz="2400" dirty="0"/>
          </a:p>
          <a:p>
            <a:r>
              <a:rPr lang="en-US" sz="2400" dirty="0"/>
              <a:t>Any of the above annotations triggers Micronaut </a:t>
            </a:r>
            <a:r>
              <a:rPr lang="en-US" sz="2400" i="1" dirty="0" err="1"/>
              <a:t>CacheInterceptor</a:t>
            </a:r>
            <a:endParaRPr lang="en-US" sz="2400" i="1" dirty="0"/>
          </a:p>
          <a:p>
            <a:r>
              <a:rPr lang="en-US" sz="2400" dirty="0"/>
              <a:t>By default in-memory cache implementation ‘</a:t>
            </a:r>
            <a:r>
              <a:rPr lang="en-US" sz="2400" dirty="0" err="1"/>
              <a:t>caffine</a:t>
            </a:r>
            <a:r>
              <a:rPr lang="en-US" sz="2400" dirty="0"/>
              <a:t>’ is used</a:t>
            </a:r>
            <a:endParaRPr lang="en-US" dirty="0"/>
          </a:p>
          <a:p>
            <a:r>
              <a:rPr lang="en-US" sz="2400" dirty="0"/>
              <a:t>Cache configuration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6E23A1-C6E1-E241-B4C4-9F69C22EE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3747294"/>
            <a:ext cx="5003800" cy="50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1BD8E1-8623-E543-B50B-E709392F0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600" y="5641241"/>
            <a:ext cx="21844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16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34B4A-51E7-BA44-B7B4-F2FBDCA5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Advices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668DC-05FD-104D-97D6-2DB9A9047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Retry Advice: Retries a method invocation in case of exception</a:t>
            </a:r>
          </a:p>
          <a:p>
            <a:pPr lvl="1"/>
            <a:r>
              <a:rPr lang="en-US" sz="2000" dirty="0"/>
              <a:t>@</a:t>
            </a:r>
            <a:r>
              <a:rPr lang="en-US" sz="2000" dirty="0" err="1"/>
              <a:t>Retryable</a:t>
            </a:r>
            <a:r>
              <a:rPr lang="en-US" sz="2000" dirty="0"/>
              <a:t> annotation</a:t>
            </a:r>
          </a:p>
          <a:p>
            <a:pPr lvl="1"/>
            <a:r>
              <a:rPr lang="en-US" sz="2000" dirty="0"/>
              <a:t>Max. number of retries and interval between retry attempts are configurable.</a:t>
            </a:r>
          </a:p>
          <a:p>
            <a:endParaRPr lang="en-US" sz="2400" dirty="0"/>
          </a:p>
          <a:p>
            <a:r>
              <a:rPr lang="en-US" sz="2400" dirty="0"/>
              <a:t>Circuit Breaker: Implements circuit breaker pattern to reduce excessive retry</a:t>
            </a:r>
          </a:p>
          <a:p>
            <a:pPr lvl="1"/>
            <a:r>
              <a:rPr lang="en-US" sz="2000" dirty="0"/>
              <a:t>@</a:t>
            </a:r>
            <a:r>
              <a:rPr lang="en-US" sz="2000" dirty="0" err="1"/>
              <a:t>CircuitBreaker</a:t>
            </a:r>
            <a:r>
              <a:rPr lang="en-US" sz="2000" dirty="0"/>
              <a:t> annotation</a:t>
            </a:r>
          </a:p>
          <a:p>
            <a:pPr lvl="1"/>
            <a:r>
              <a:rPr lang="en-US" sz="2000" dirty="0"/>
              <a:t>Configurable to set max retry attempts, circuit open interval etc.</a:t>
            </a:r>
          </a:p>
          <a:p>
            <a:endParaRPr lang="en-US" sz="2400" dirty="0"/>
          </a:p>
          <a:p>
            <a:r>
              <a:rPr lang="en-US" sz="2400" dirty="0"/>
              <a:t>Scheduled Task: Executes a method at fixed interval or as per </a:t>
            </a:r>
            <a:r>
              <a:rPr lang="en-US" sz="2400" dirty="0" err="1"/>
              <a:t>cron</a:t>
            </a:r>
            <a:r>
              <a:rPr lang="en-US" sz="2400" dirty="0"/>
              <a:t> expression</a:t>
            </a:r>
          </a:p>
          <a:p>
            <a:pPr lvl="1"/>
            <a:r>
              <a:rPr lang="en-US" sz="2000" dirty="0"/>
              <a:t>@</a:t>
            </a:r>
            <a:r>
              <a:rPr lang="en-US" sz="2000" dirty="0" err="1"/>
              <a:t>Schedeuled</a:t>
            </a:r>
            <a:r>
              <a:rPr lang="en-US" sz="2000" dirty="0"/>
              <a:t> annotation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927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3148D-AD55-1A43-8462-9C716CB5E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58484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358</Words>
  <Application>Microsoft Macintosh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Micronaut</vt:lpstr>
      <vt:lpstr>Agenda</vt:lpstr>
      <vt:lpstr>AOP &amp; Advice</vt:lpstr>
      <vt:lpstr>Around Advice</vt:lpstr>
      <vt:lpstr>Method Adapter Advice</vt:lpstr>
      <vt:lpstr>Validation Advice</vt:lpstr>
      <vt:lpstr>Cache Advice</vt:lpstr>
      <vt:lpstr>Other Advices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Micronaut</dc:title>
  <dc:creator>Rajeswar Majumdar</dc:creator>
  <cp:lastModifiedBy>Rajeswar Majumdar</cp:lastModifiedBy>
  <cp:revision>43</cp:revision>
  <dcterms:created xsi:type="dcterms:W3CDTF">2023-02-10T17:17:26Z</dcterms:created>
  <dcterms:modified xsi:type="dcterms:W3CDTF">2023-02-11T04:11:06Z</dcterms:modified>
</cp:coreProperties>
</file>