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3179-3629-BC40-9044-F080C89AC395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C2665-7F6F-6C4E-B515-993EC339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C2665-7F6F-6C4E-B515-993EC33929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C2665-7F6F-6C4E-B515-993EC33929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Link: https://</a:t>
            </a:r>
            <a:r>
              <a:rPr lang="en-US" dirty="0" err="1"/>
              <a:t>micronaut.io</a:t>
            </a:r>
            <a:r>
              <a:rPr lang="en-US" dirty="0"/>
              <a:t>/2020/04/07/micronaut-vs-quarkus-vs-spring-boot-performance-on-jdk-14/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C2665-7F6F-6C4E-B515-993EC33929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9F4-91BE-514B-B8CC-855C7A05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E30AC-E5BF-E140-888E-0CB9B8BC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7833-7BEB-A94A-AAD6-616A98F9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FE2F-F454-DC41-B3DF-0F635F4A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F3EF-C74A-1741-8DA0-F7FCC61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041-5415-4442-8B9E-0017F035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60D1-645E-CA49-A3FD-DED9E2B5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EC40-15F3-7A45-BFAB-5DAF6AF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F17E-7706-EC46-BB12-51DEEDA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3CE9-B204-3C48-BA26-38672F83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CFC3B-32B7-1D41-830A-E671BD405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17E7E-210C-F246-A384-EF79E6DB9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6628-4CD6-7549-8A48-299572B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B0B9-0D8B-2348-A56A-F6D7DFD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E7DF-4E8E-464B-BB66-778414ED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DA88-36D0-A743-AFAD-02EECFA0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3232-D4FF-B34F-AACD-CB04331D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D9EE-10C5-F743-9C12-CB0515E0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A5AD-85CD-1F4C-8998-F06738A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3865-1274-0B44-8EBB-C6712F7D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1B3-7FBC-CC4B-9759-3E66160D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C411-4968-B64E-A525-1563F6E1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2C20-57C5-1A4E-9925-102E467A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2D76-4A16-0644-8CE0-F0541996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A265-1E85-3C4F-B351-FCA083DC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0691-0230-3B4E-8E38-14D84A5F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F8ED-C712-154C-85EB-FA4C47274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07D0-BE48-E34D-8D9D-2B089073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D92A-DC9A-FC41-BEFF-DA732F90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B438-7E8C-BE4D-A10F-3F09A59B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A1824-988F-E049-A020-E841C689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2ACF-1192-4940-97F5-80E6588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9BE-DB74-AA4F-898B-290ACA46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E5928-8DC2-9D4D-A0C8-2FBF52ECA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4E071-4860-5941-9015-E1B219FAE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D0B58-D7EC-1E46-8BF6-B4539773B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49575-FC74-8347-AF60-4AA3C0B5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6F9CD-F5D6-3841-BB5F-80D9942B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560C-27AD-9043-B475-7B15B4D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3E1-D8D9-AF4C-AEA2-A6154286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A99F5-E38F-6B4F-9072-C831E10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4791D-9662-BF4B-B56C-91ADE86A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0753-B23E-444C-8E9E-54DCB5B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7F412-0998-A04C-804B-61A2AB9C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B3226-0480-FB49-8806-24E3A095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A81C-FEEB-F64E-8394-A35B472D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422C-F0FD-A94D-A23B-9AEB93E6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BA23-99A8-F24C-B464-28FBB6C7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25D41-2174-E244-AD7B-FFD1119C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071C-191E-AB4E-A3C9-9D17A934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8DC98-D3F0-3747-826C-CAA805C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24D46-E54D-0143-A34D-9600B135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2152-195D-6046-8A66-E0B1ADD7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E04F3-8CFE-1145-8AA5-FF6B697BD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92F8-E19A-3049-80A3-9B5562D6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46A93-C879-824E-9F96-BFC7460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B2AB2-3308-4E48-9EF4-C463EC1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2B88-9F5E-BA49-A3D7-E36D4F5F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4953D-2E64-024C-99D9-3DC912EB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C1297-C0D1-084D-827F-4E9E5329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ADB0-76A6-3A49-9F10-13DC18DB9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A5E-DFC6-D844-9A6E-DE0D77DE2E93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1406-3097-DF4D-9356-FBB823F01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9D99-C174-5C43-A03D-A6F1F300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6BF4-26FF-DD45-8064-5BB83B4C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il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Micronautfw" TargetMode="External"/><Relationship Id="rId2" Type="http://schemas.openxmlformats.org/officeDocument/2006/relationships/hyperlink" Target="https://docs.micronau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cronaut.io/blog/" TargetMode="External"/><Relationship Id="rId4" Type="http://schemas.openxmlformats.org/officeDocument/2006/relationships/hyperlink" Target="https://gitter.im/micronautf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57CF-43C8-1E4E-B383-4F47FC9F7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AEB2E-EB47-994B-B24A-873B9D2A8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01 -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55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9AC0-3694-F346-99D6-03C3969A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994F-0DDA-464D-A1A8-FE458F6E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Micronaut?</a:t>
            </a:r>
          </a:p>
          <a:p>
            <a:r>
              <a:rPr lang="en-US" dirty="0"/>
              <a:t>Its advantages</a:t>
            </a:r>
          </a:p>
          <a:p>
            <a:r>
              <a:rPr lang="en-US" dirty="0"/>
              <a:t>Language support and compatibility</a:t>
            </a:r>
          </a:p>
          <a:p>
            <a:r>
              <a:rPr lang="en-US" dirty="0"/>
              <a:t>Major features</a:t>
            </a:r>
          </a:p>
          <a:p>
            <a:r>
              <a:rPr lang="en-US" dirty="0"/>
              <a:t>Comparison with Springboot</a:t>
            </a:r>
          </a:p>
          <a:p>
            <a:r>
              <a:rPr lang="en-US" dirty="0"/>
              <a:t>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24823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E10E-C176-E146-ACEA-2ED53D5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Micronaut?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8138-CF4F-9C4B-9176-62FEB4B8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u="sng" dirty="0"/>
              <a:t>JVM-based</a:t>
            </a:r>
            <a:r>
              <a:rPr lang="en-US" dirty="0"/>
              <a:t> </a:t>
            </a:r>
            <a:r>
              <a:rPr lang="en-US" u="sng" dirty="0"/>
              <a:t>full-stack</a:t>
            </a:r>
            <a:r>
              <a:rPr lang="en-US" dirty="0"/>
              <a:t> application framework to build </a:t>
            </a:r>
            <a:r>
              <a:rPr lang="en-US" u="sng" dirty="0"/>
              <a:t>lightweight</a:t>
            </a:r>
            <a:r>
              <a:rPr lang="en-US" dirty="0"/>
              <a:t> &amp; </a:t>
            </a:r>
            <a:r>
              <a:rPr lang="en-US" u="sng" dirty="0"/>
              <a:t>modular</a:t>
            </a:r>
            <a:r>
              <a:rPr lang="en-US" dirty="0"/>
              <a:t> applications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Open source, built by the creators of the </a:t>
            </a:r>
            <a:r>
              <a:rPr lang="en-US" sz="2000" dirty="0">
                <a:hlinkClick r:id="rId2"/>
              </a:rPr>
              <a:t>Grails</a:t>
            </a:r>
            <a:r>
              <a:rPr lang="en-US" sz="2000" dirty="0"/>
              <a:t> framework</a:t>
            </a:r>
          </a:p>
          <a:p>
            <a:r>
              <a:rPr lang="en-US" sz="2000" dirty="0"/>
              <a:t>Draws inspiration from other popular Java frameworks like Springboot</a:t>
            </a:r>
          </a:p>
          <a:p>
            <a:r>
              <a:rPr lang="en-US" sz="2000" dirty="0"/>
              <a:t>Designed to support highly scalable microservice architecture &amp; cloud native serverless apps</a:t>
            </a:r>
          </a:p>
          <a:p>
            <a:r>
              <a:rPr lang="en-US" sz="2000" dirty="0"/>
              <a:t>Supports HTTP Servers, Command Line &amp; Message Driven Applications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Latest stable version: 3.8.3 (at the time of writing)</a:t>
            </a:r>
          </a:p>
        </p:txBody>
      </p:sp>
    </p:spTree>
    <p:extLst>
      <p:ext uri="{BB962C8B-B14F-4D97-AF65-F5344CB8AC3E}">
        <p14:creationId xmlns:p14="http://schemas.microsoft.com/office/powerpoint/2010/main" val="5470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3E1A-7F55-DB4D-A6E6-69D513A1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Micronaut?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BE93-8915-1849-88CE-846FD5E5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91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Provides</a:t>
            </a:r>
          </a:p>
          <a:p>
            <a:r>
              <a:rPr lang="en-US" sz="2000" dirty="0"/>
              <a:t>Dependency Injection (DI) &amp; Inversion of Control (</a:t>
            </a:r>
            <a:r>
              <a:rPr lang="en-US" sz="2000" dirty="0" err="1"/>
              <a:t>IoC</a:t>
            </a:r>
            <a:r>
              <a:rPr lang="en-US" sz="2000" dirty="0"/>
              <a:t>)</a:t>
            </a:r>
          </a:p>
          <a:p>
            <a:r>
              <a:rPr lang="en-US" sz="2000" dirty="0"/>
              <a:t>Aspect Oriented Programming (AOP)</a:t>
            </a:r>
          </a:p>
          <a:p>
            <a:r>
              <a:rPr lang="en-US" sz="2000" dirty="0"/>
              <a:t>Distributed Configuration</a:t>
            </a:r>
          </a:p>
          <a:p>
            <a:r>
              <a:rPr lang="en-US" sz="2000" dirty="0"/>
              <a:t>HTTP Routing</a:t>
            </a:r>
          </a:p>
          <a:p>
            <a:r>
              <a:rPr lang="en-US" sz="2000" dirty="0"/>
              <a:t>Service Discovery</a:t>
            </a:r>
          </a:p>
          <a:p>
            <a:r>
              <a:rPr lang="en-US" sz="2000" dirty="0"/>
              <a:t>Load Balancing</a:t>
            </a:r>
          </a:p>
          <a:p>
            <a:r>
              <a:rPr lang="en-US" sz="2000" dirty="0"/>
              <a:t>Cloud Native Tooling</a:t>
            </a:r>
          </a:p>
          <a:p>
            <a:r>
              <a:rPr lang="en-US" sz="2000" dirty="0"/>
              <a:t>Containerization Support</a:t>
            </a:r>
          </a:p>
          <a:p>
            <a:r>
              <a:rPr lang="en-US" sz="2000" dirty="0"/>
              <a:t>Native </a:t>
            </a:r>
            <a:r>
              <a:rPr lang="en-US" sz="2000" dirty="0" err="1"/>
              <a:t>GraalVM</a:t>
            </a:r>
            <a:r>
              <a:rPr lang="en-US" sz="2000" dirty="0"/>
              <a:t> support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DE46EF-F5E1-F645-B19A-55789327C5D8}"/>
              </a:ext>
            </a:extLst>
          </p:cNvPr>
          <p:cNvSpPr txBox="1">
            <a:spLocks/>
          </p:cNvSpPr>
          <p:nvPr/>
        </p:nvSpPr>
        <p:spPr>
          <a:xfrm>
            <a:off x="6369422" y="1825625"/>
            <a:ext cx="54370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Advantages</a:t>
            </a:r>
          </a:p>
          <a:p>
            <a:r>
              <a:rPr lang="en-US" sz="2000" dirty="0"/>
              <a:t>Faster application start-up time</a:t>
            </a:r>
          </a:p>
          <a:p>
            <a:r>
              <a:rPr lang="en-US" sz="2000" dirty="0"/>
              <a:t>Low memory foot-print</a:t>
            </a:r>
          </a:p>
          <a:p>
            <a:r>
              <a:rPr lang="en-US" sz="2000" dirty="0"/>
              <a:t>Minimal use of reflection and proxies</a:t>
            </a:r>
          </a:p>
          <a:p>
            <a:r>
              <a:rPr lang="en-US" sz="2000" dirty="0"/>
              <a:t>No run-time byte code generation</a:t>
            </a:r>
          </a:p>
          <a:p>
            <a:r>
              <a:rPr lang="en-US" sz="2000" dirty="0"/>
              <a:t>Easily testable</a:t>
            </a:r>
          </a:p>
          <a:p>
            <a:r>
              <a:rPr lang="en-US" sz="2000" dirty="0"/>
              <a:t>Moderate learning curve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341BB-A298-0549-B6F9-9DBC7F15DD38}"/>
              </a:ext>
            </a:extLst>
          </p:cNvPr>
          <p:cNvCxnSpPr>
            <a:cxnSpLocks/>
          </p:cNvCxnSpPr>
          <p:nvPr/>
        </p:nvCxnSpPr>
        <p:spPr>
          <a:xfrm>
            <a:off x="5634318" y="1825625"/>
            <a:ext cx="0" cy="4615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9B0-530D-7243-8D8B-739507FA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 &amp;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56FD-31C7-D748-95AA-2748F510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JDK 8+</a:t>
            </a:r>
          </a:p>
          <a:p>
            <a:r>
              <a:rPr lang="en-US" dirty="0"/>
              <a:t>JVM Languages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Groovy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Scala – in roadmap</a:t>
            </a:r>
          </a:p>
          <a:p>
            <a:r>
              <a:rPr lang="en-US" dirty="0"/>
              <a:t>Build Tools</a:t>
            </a:r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Gradle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D6A4-4BF5-4A41-B08E-92C9D558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55F76-EB03-EE4E-84B0-DCF97A98897C}"/>
              </a:ext>
            </a:extLst>
          </p:cNvPr>
          <p:cNvGrpSpPr/>
          <p:nvPr/>
        </p:nvGrpSpPr>
        <p:grpSpPr>
          <a:xfrm>
            <a:off x="551329" y="1882588"/>
            <a:ext cx="2084295" cy="2059200"/>
            <a:chOff x="551329" y="1882588"/>
            <a:chExt cx="2084295" cy="2057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5937E9-01E5-CF46-9DBE-16D70756BE81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07612E-C0AC-3B43-849E-2630D7F95728}"/>
                </a:ext>
              </a:extLst>
            </p:cNvPr>
            <p:cNvSpPr txBox="1"/>
            <p:nvPr/>
          </p:nvSpPr>
          <p:spPr>
            <a:xfrm>
              <a:off x="1299837" y="1920722"/>
              <a:ext cx="52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API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92030E-7288-7E45-86E3-0A6CEEB601E9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REST: JAX-RS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GraphQL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GRPC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Servlet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API Doc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B60354-03AE-584A-91BB-98B231FF587B}"/>
              </a:ext>
            </a:extLst>
          </p:cNvPr>
          <p:cNvGrpSpPr/>
          <p:nvPr/>
        </p:nvGrpSpPr>
        <p:grpSpPr>
          <a:xfrm>
            <a:off x="7509032" y="4309320"/>
            <a:ext cx="2084295" cy="2059200"/>
            <a:chOff x="551329" y="1882588"/>
            <a:chExt cx="2084295" cy="2057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A0BD18-63F0-B042-8516-78F51B159F3A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39026F-D2B5-9F40-A4A4-651AFC531B8A}"/>
                </a:ext>
              </a:extLst>
            </p:cNvPr>
            <p:cNvSpPr txBox="1"/>
            <p:nvPr/>
          </p:nvSpPr>
          <p:spPr>
            <a:xfrm>
              <a:off x="1192304" y="1896035"/>
              <a:ext cx="802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BUILD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7CDDED-0A4B-534F-A50D-74CFD3C2AAED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Maven plugin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Gradle plugin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AOT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7DBC04-5044-2843-A7B8-57B25CB2A402}"/>
              </a:ext>
            </a:extLst>
          </p:cNvPr>
          <p:cNvGrpSpPr/>
          <p:nvPr/>
        </p:nvGrpSpPr>
        <p:grpSpPr>
          <a:xfrm>
            <a:off x="5191670" y="1896035"/>
            <a:ext cx="2084295" cy="2059200"/>
            <a:chOff x="551329" y="1882588"/>
            <a:chExt cx="2084295" cy="2057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9EF59C-BE07-534A-981B-9D678891C273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D68E32-DB58-7043-A5D2-5E9A5598B531}"/>
                </a:ext>
              </a:extLst>
            </p:cNvPr>
            <p:cNvSpPr txBox="1"/>
            <p:nvPr/>
          </p:nvSpPr>
          <p:spPr>
            <a:xfrm>
              <a:off x="1006285" y="1935273"/>
              <a:ext cx="117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DATABASE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E88A34-0E45-9E47-835E-91FAC5D3E400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JDBC/SQL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Mongo DB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Redis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Casandra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013D7E-FACD-AB48-AAC7-084B4C32E1FE}"/>
              </a:ext>
            </a:extLst>
          </p:cNvPr>
          <p:cNvGrpSpPr/>
          <p:nvPr/>
        </p:nvGrpSpPr>
        <p:grpSpPr>
          <a:xfrm>
            <a:off x="7487743" y="1896035"/>
            <a:ext cx="2084295" cy="2059200"/>
            <a:chOff x="551329" y="1882588"/>
            <a:chExt cx="2084295" cy="2057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CDC31-2125-6B41-A8EE-AAFAFDFBFD2B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871653-064C-2C45-83BC-1BC77D50DAB2}"/>
                </a:ext>
              </a:extLst>
            </p:cNvPr>
            <p:cNvSpPr txBox="1"/>
            <p:nvPr/>
          </p:nvSpPr>
          <p:spPr>
            <a:xfrm>
              <a:off x="832594" y="1920722"/>
              <a:ext cx="152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MESSAGING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4813C-A0D0-2643-9668-68913AD7B72B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Kafka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Rabbit MQ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Pulsar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6FF048-8477-6B46-B6A5-C5F48F262F9F}"/>
              </a:ext>
            </a:extLst>
          </p:cNvPr>
          <p:cNvGrpSpPr/>
          <p:nvPr/>
        </p:nvGrpSpPr>
        <p:grpSpPr>
          <a:xfrm>
            <a:off x="551329" y="4309320"/>
            <a:ext cx="2084295" cy="2059200"/>
            <a:chOff x="551329" y="1882588"/>
            <a:chExt cx="2084295" cy="2057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A0290D-5476-134F-A2C7-87D5550B47D4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85883E-0F30-3C49-9350-069BE5ED8BCC}"/>
                </a:ext>
              </a:extLst>
            </p:cNvPr>
            <p:cNvSpPr txBox="1"/>
            <p:nvPr/>
          </p:nvSpPr>
          <p:spPr>
            <a:xfrm>
              <a:off x="1010726" y="1975433"/>
              <a:ext cx="1102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REACTIVE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1AD029-671F-694A-B310-DCAF15456A5A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Reactor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RxJava2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RxJava3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2A6800-A910-1D42-9457-F227297C776E}"/>
              </a:ext>
            </a:extLst>
          </p:cNvPr>
          <p:cNvGrpSpPr/>
          <p:nvPr/>
        </p:nvGrpSpPr>
        <p:grpSpPr>
          <a:xfrm>
            <a:off x="2849616" y="4309320"/>
            <a:ext cx="2084295" cy="2059200"/>
            <a:chOff x="551329" y="1882588"/>
            <a:chExt cx="2084295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52F3FE-5556-DA4E-84DD-5455E5F0B880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AA889D-BAD1-244E-91A9-0632CA2E7FFC}"/>
                </a:ext>
              </a:extLst>
            </p:cNvPr>
            <p:cNvSpPr txBox="1"/>
            <p:nvPr/>
          </p:nvSpPr>
          <p:spPr>
            <a:xfrm>
              <a:off x="1192304" y="1939327"/>
              <a:ext cx="79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VIEW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9F495C-FE62-3842-B499-09386A9D53D3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ThymeLeaf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Velocity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Freemarker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EDC500-0059-D24E-A522-61C36ABF16A9}"/>
              </a:ext>
            </a:extLst>
          </p:cNvPr>
          <p:cNvGrpSpPr/>
          <p:nvPr/>
        </p:nvGrpSpPr>
        <p:grpSpPr>
          <a:xfrm>
            <a:off x="5209037" y="4296795"/>
            <a:ext cx="2084295" cy="2059200"/>
            <a:chOff x="551329" y="1882588"/>
            <a:chExt cx="2084295" cy="2057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5E6534-4A38-7840-9B8C-BB63745ECC8C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2A999-291A-2945-93E6-F53BC2C00D7C}"/>
                </a:ext>
              </a:extLst>
            </p:cNvPr>
            <p:cNvSpPr txBox="1"/>
            <p:nvPr/>
          </p:nvSpPr>
          <p:spPr>
            <a:xfrm>
              <a:off x="937657" y="1908560"/>
              <a:ext cx="131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ANALYTICS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A7C07D-CD69-BD49-9D7E-24C35213E105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JMX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Elasticsearch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Micrometer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Tracing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040766-BA2A-F14F-AB2D-990A2916B06C}"/>
              </a:ext>
            </a:extLst>
          </p:cNvPr>
          <p:cNvGrpSpPr/>
          <p:nvPr/>
        </p:nvGrpSpPr>
        <p:grpSpPr>
          <a:xfrm>
            <a:off x="9853300" y="4309320"/>
            <a:ext cx="2084295" cy="2059200"/>
            <a:chOff x="551329" y="1882588"/>
            <a:chExt cx="2084295" cy="2057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FDCDF1-43C3-BA49-B0AD-85D6D1B56CCC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410BD-48A1-7649-B7A7-9DDB0AB6EB67}"/>
                </a:ext>
              </a:extLst>
            </p:cNvPr>
            <p:cNvSpPr txBox="1"/>
            <p:nvPr/>
          </p:nvSpPr>
          <p:spPr>
            <a:xfrm>
              <a:off x="832593" y="1896035"/>
              <a:ext cx="152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MISC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D53169-CE61-0F40-B5A7-770BD588B8BD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CLI App - </a:t>
              </a:r>
              <a:r>
                <a:rPr lang="en-US" dirty="0" err="1"/>
                <a:t>picocli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Unit 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Chatbot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550220-88D1-534F-811A-B4CFF7168902}"/>
              </a:ext>
            </a:extLst>
          </p:cNvPr>
          <p:cNvGrpSpPr/>
          <p:nvPr/>
        </p:nvGrpSpPr>
        <p:grpSpPr>
          <a:xfrm>
            <a:off x="9853303" y="1882588"/>
            <a:ext cx="2084295" cy="2059200"/>
            <a:chOff x="551329" y="1882588"/>
            <a:chExt cx="2084295" cy="2057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FB9818-9E91-BE4A-A245-24DACEC03A6F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A569D-687B-3F48-90E1-485E8A129B96}"/>
                </a:ext>
              </a:extLst>
            </p:cNvPr>
            <p:cNvSpPr txBox="1"/>
            <p:nvPr/>
          </p:nvSpPr>
          <p:spPr>
            <a:xfrm>
              <a:off x="832591" y="1920722"/>
              <a:ext cx="152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CLOUD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C88DD7-1747-694A-8474-669849A691D4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AWS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Azure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GCP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Oracle Cloud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Discovery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1299E8-D1EE-E64D-A642-0A881D5115C4}"/>
              </a:ext>
            </a:extLst>
          </p:cNvPr>
          <p:cNvGrpSpPr/>
          <p:nvPr/>
        </p:nvGrpSpPr>
        <p:grpSpPr>
          <a:xfrm>
            <a:off x="2849616" y="1882588"/>
            <a:ext cx="2084295" cy="2059200"/>
            <a:chOff x="551329" y="1882588"/>
            <a:chExt cx="2084295" cy="2057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9968B6-DA3E-B745-8A40-2038B2D183F1}"/>
                </a:ext>
              </a:extLst>
            </p:cNvPr>
            <p:cNvSpPr/>
            <p:nvPr/>
          </p:nvSpPr>
          <p:spPr>
            <a:xfrm>
              <a:off x="551329" y="1882588"/>
              <a:ext cx="208429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A4C186-E64D-2F42-9C10-4ECBAFF3677F}"/>
                </a:ext>
              </a:extLst>
            </p:cNvPr>
            <p:cNvSpPr txBox="1"/>
            <p:nvPr/>
          </p:nvSpPr>
          <p:spPr>
            <a:xfrm>
              <a:off x="1132872" y="1959589"/>
              <a:ext cx="85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HTTP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B4E337-1825-9349-838B-32E63B93B250}"/>
                </a:ext>
              </a:extLst>
            </p:cNvPr>
            <p:cNvSpPr txBox="1"/>
            <p:nvPr/>
          </p:nvSpPr>
          <p:spPr>
            <a:xfrm>
              <a:off x="658905" y="2357290"/>
              <a:ext cx="1869141" cy="147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Choice of Http Servers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Security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1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721-C30A-9D41-A99C-D1E36714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Springboot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BBDDD-5275-744C-A81B-242C075A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100" dirty="0"/>
              <a:t>Both provide similar programming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/>
              <a:t>But Micronaut uses</a:t>
            </a:r>
            <a:endParaRPr lang="en-US" dirty="0"/>
          </a:p>
          <a:p>
            <a:r>
              <a:rPr lang="en-US" dirty="0"/>
              <a:t>Ahead of Time (AOT) compilation</a:t>
            </a:r>
          </a:p>
          <a:p>
            <a:r>
              <a:rPr lang="en-US" dirty="0"/>
              <a:t>Compile time DI, AOP &amp; proxy generation using </a:t>
            </a:r>
            <a:r>
              <a:rPr lang="en-US" u="sng" dirty="0"/>
              <a:t>annotation processors</a:t>
            </a:r>
          </a:p>
          <a:p>
            <a:r>
              <a:rPr lang="en-US" dirty="0" err="1"/>
              <a:t>Netty</a:t>
            </a:r>
            <a:r>
              <a:rPr lang="en-US" dirty="0"/>
              <a:t> as default HTTP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/>
              <a:t>Resulting in</a:t>
            </a:r>
            <a:endParaRPr lang="en-US" dirty="0"/>
          </a:p>
          <a:p>
            <a:r>
              <a:rPr lang="en-US" dirty="0"/>
              <a:t>2x to 3x faster application start up time</a:t>
            </a:r>
          </a:p>
          <a:p>
            <a:r>
              <a:rPr lang="en-US" dirty="0"/>
              <a:t>Typically half of idle-time memory usage</a:t>
            </a:r>
          </a:p>
          <a:p>
            <a:r>
              <a:rPr lang="en-US" sz="2400" dirty="0"/>
              <a:t>Plus compile time error checking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100" i="1" dirty="0"/>
              <a:t>Makes it more suitable for highly scalable low memory environments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CE34-C724-FD43-B72F-A24A97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4041-2FBE-3545-A121-D4388130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Extensive Documentation - </a:t>
            </a:r>
            <a:r>
              <a:rPr lang="en-US" sz="2400" dirty="0">
                <a:hlinkClick r:id="rId2"/>
              </a:rPr>
              <a:t>https://docs.micronaut.io</a:t>
            </a:r>
            <a:endParaRPr lang="en-US" sz="2400" dirty="0"/>
          </a:p>
          <a:p>
            <a:r>
              <a:rPr lang="en-US" sz="2400" dirty="0"/>
              <a:t>Dedicated YouTube channel - </a:t>
            </a:r>
            <a:r>
              <a:rPr lang="en-US" sz="2400" dirty="0">
                <a:hlinkClick r:id="rId3"/>
              </a:rPr>
              <a:t>https://www.youtube.com/c/Micronautfw</a:t>
            </a:r>
            <a:endParaRPr lang="en-US" sz="2400" dirty="0"/>
          </a:p>
          <a:p>
            <a:r>
              <a:rPr lang="en-US" sz="2400" dirty="0" err="1"/>
              <a:t>Gitter</a:t>
            </a:r>
            <a:r>
              <a:rPr lang="en-US" sz="2400" dirty="0"/>
              <a:t> Channel - </a:t>
            </a:r>
            <a:r>
              <a:rPr lang="en-US" sz="2400" dirty="0">
                <a:hlinkClick r:id="rId4"/>
              </a:rPr>
              <a:t>https://gitter.im/micronautfw/</a:t>
            </a:r>
            <a:endParaRPr lang="en-US" sz="2400" dirty="0"/>
          </a:p>
          <a:p>
            <a:r>
              <a:rPr lang="en-US" sz="2400" dirty="0"/>
              <a:t>Blog - </a:t>
            </a:r>
            <a:r>
              <a:rPr lang="en-US" sz="2400" dirty="0">
                <a:hlinkClick r:id="rId5"/>
              </a:rPr>
              <a:t>https://micronaut.io/blog/</a:t>
            </a:r>
            <a:endParaRPr lang="en-US" sz="2400" dirty="0"/>
          </a:p>
          <a:p>
            <a:r>
              <a:rPr lang="en-US" sz="2400" dirty="0"/>
              <a:t>Twitter handle </a:t>
            </a:r>
            <a:r>
              <a:rPr lang="en-IN" sz="2400" dirty="0"/>
              <a:t>@</a:t>
            </a:r>
            <a:r>
              <a:rPr lang="en-IN" sz="2400" dirty="0" err="1"/>
              <a:t>micronautfw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Micronaut Foundation – custodian of the roadmap, ensures continuous innovation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967F-1E3C-874E-9BEA-FDE9C82F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899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{9E2A50F7-E09C-1C4A-B1D0-5F1C3DED6996}tf10001119</Template>
  <TotalTime>156</TotalTime>
  <Words>391</Words>
  <Application>Microsoft Macintosh PowerPoint</Application>
  <PresentationFormat>Widescreen</PresentationFormat>
  <Paragraphs>124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Micronaut</vt:lpstr>
      <vt:lpstr>Agenda</vt:lpstr>
      <vt:lpstr>What is Micronaut?</vt:lpstr>
      <vt:lpstr>Why Micronaut?</vt:lpstr>
      <vt:lpstr>Language Support &amp; Compatibility</vt:lpstr>
      <vt:lpstr>Major Features</vt:lpstr>
      <vt:lpstr>Comparison with Springboot</vt:lpstr>
      <vt:lpstr>Community Support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101</cp:revision>
  <dcterms:created xsi:type="dcterms:W3CDTF">2023-02-04T08:59:07Z</dcterms:created>
  <dcterms:modified xsi:type="dcterms:W3CDTF">2023-02-04T14:28:43Z</dcterms:modified>
</cp:coreProperties>
</file>