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8203-A1B4-B948-B8E0-FCCC5D6D3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D4C57-F356-3B4C-B0A4-EBB4D8EFC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D4D-E1D0-814A-95F9-EEF62A35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4B58-F510-7049-BC12-38D1EF50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E98C-FFA5-D74A-977E-6C40CA08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8CA9-9736-1B41-9D11-395F66B1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DE0C-103B-5942-9EA5-4F001A5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5FB9-C92E-5E4C-A68C-8EF5AE85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92501-9407-DE41-B9A2-D470604F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F6681-4F7E-1945-9557-561FEEC2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FD669-856B-C54D-AB6F-3A7206933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D93BF-8999-854F-AE29-06674728F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C91AC-E82F-1A48-BEBE-D2B25B65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3673-B226-AF44-B6A4-DC35750D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74EA-3E2D-1F49-B3D9-3F7892FC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86FA-69AC-DC42-9D30-EDB8DCD9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94C5-95BD-5D40-9E50-D4A9A6B5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018B-2378-6246-830B-17836F88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5024-0B84-CA4A-A54E-3A382822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4747F-0101-D946-A901-5900E770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8510-6129-9B4D-8911-D6AF1BB0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165E-5F04-B84C-8995-65D5FF6F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0206-805D-5A4B-B136-FEC12BEB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5CA0-D5E6-DA4C-97C0-ADAEB588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C2145-FC72-3149-93AE-3C043EEA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CECF-0485-F44D-93AB-0799C916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BBD2-6B06-4441-87F2-3D4485E71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EF16D-1C83-DF46-A10F-B4190BD81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F04EC-4373-B24E-96FE-B461D5E1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9EBC4-B829-0B4F-AF95-DD2D5EE7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7AD6-0C48-6847-9499-21EBA3C7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722E-A8BB-C144-BBFB-B550819B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5CE59-026C-9F4D-9EEC-F757269F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B0C49-4EBB-1849-83F2-327F92A0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A746E-C064-BD4A-943D-8EE99265B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2F146-04E6-8948-B476-6EA8F37B4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61D99-EC3B-894B-AD8C-824C1861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111C9-0936-6E4E-93D8-5BC17D6E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A104C-A08E-7548-9750-3B3AD615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F5D3-F258-124B-B499-EB757511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FEC0C-0E1F-6841-9582-CE0F2730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C2F2-842A-834D-AB0A-0A286F58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997F8-7329-A947-BA99-9C7E6655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C0267-8556-FB41-BCE0-7EC52943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0D558-6458-2243-B64D-007D6DA3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CA9E4-D0A2-644B-9114-195DA390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B5EE-9C59-BF4E-9ECD-4E3EA2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1684-49C4-454F-8534-B48C8E3B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91287-E71A-034B-A23B-74DFB30A3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D6CB7-AD78-B24C-8D00-2F70E331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FE67-05B6-FC41-9D59-91A3BA3B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75DD6-1B35-5A43-917B-36DD4337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0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A638-4D3B-5249-9951-3F6D498E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F9F54-DAD1-8549-A5EA-217197DFC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5C96F-CA5B-474E-BA1C-D3878CA4A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4BB76-FDFC-994B-9584-1860A655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50D03-F4F0-674A-B56B-7C7DD4C8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A5BA2-FEAD-2445-878A-0DFF994E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141B7-98F7-424E-8850-8C4B59D8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BDA79-A361-2749-BF65-F221A80FD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162F8-A72C-2346-AEDC-B757D9373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706C-E385-784D-BF06-373D0BE0226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9CFE-7CEA-C241-A570-4D82A5605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F56F-4926-AB48-AAA4-8FDD17424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E2D0-72A8-B14A-A343-893476C7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5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naut-projects.github.io/micronaut-security/latest/api/io/micronaut/security/token/jwt/validator/ExpirationJwtClaimsValidator.html" TargetMode="External"/><Relationship Id="rId2" Type="http://schemas.openxmlformats.org/officeDocument/2006/relationships/hyperlink" Target="https://micronaut-projects.github.io/micronaut-security/latest/api/io/micronaut/security/token/jwt/validator/AudienceJwtClaimsValida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ronaut-projects.github.io/micronaut-security/latest/api/io/micronaut/security/token/jwt/validator/SubjectNotNullJwtClaimsValidator.html" TargetMode="External"/><Relationship Id="rId5" Type="http://schemas.openxmlformats.org/officeDocument/2006/relationships/hyperlink" Target="https://micronaut-projects.github.io/micronaut-security/latest/api/io/micronaut/security/token/jwt/validator/NotBeforeJwtClaimsValidator.html" TargetMode="External"/><Relationship Id="rId4" Type="http://schemas.openxmlformats.org/officeDocument/2006/relationships/hyperlink" Target="https://micronaut-projects.github.io/micronaut-security/latest/api/io/micronaut/security/token/jwt/validator/IssuerJwtClaimsValidator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2211-C0A5-0A40-83F0-93FE65F94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EE108-0D81-4C4B-9ABF-22FB091B9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11.2: Security – Bearer (</a:t>
            </a:r>
            <a:r>
              <a:rPr lang="en-US" dirty="0" err="1"/>
              <a:t>jwt</a:t>
            </a:r>
            <a:r>
              <a:rPr lang="en-US" dirty="0"/>
              <a:t>) Token</a:t>
            </a:r>
          </a:p>
        </p:txBody>
      </p:sp>
    </p:spTree>
    <p:extLst>
      <p:ext uri="{BB962C8B-B14F-4D97-AF65-F5344CB8AC3E}">
        <p14:creationId xmlns:p14="http://schemas.microsoft.com/office/powerpoint/2010/main" val="227582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B781-B189-0D4D-AA4B-77CBEA89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6E68-7BF0-D848-87EA-8E8791C6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Bearer Token Based Authentication Overview</a:t>
            </a:r>
          </a:p>
          <a:p>
            <a:r>
              <a:rPr lang="en-US" dirty="0"/>
              <a:t>Access Token Overview</a:t>
            </a:r>
          </a:p>
          <a:p>
            <a:r>
              <a:rPr lang="en-US" dirty="0"/>
              <a:t>Token Claim Validation</a:t>
            </a:r>
          </a:p>
          <a:p>
            <a:r>
              <a:rPr lang="en-US" dirty="0"/>
              <a:t>Refresh Token</a:t>
            </a:r>
          </a:p>
          <a:p>
            <a:r>
              <a:rPr lang="en-US" dirty="0"/>
              <a:t>Refresh Token Persistence</a:t>
            </a:r>
          </a:p>
        </p:txBody>
      </p:sp>
    </p:spTree>
    <p:extLst>
      <p:ext uri="{BB962C8B-B14F-4D97-AF65-F5344CB8AC3E}">
        <p14:creationId xmlns:p14="http://schemas.microsoft.com/office/powerpoint/2010/main" val="185097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4334-0ADA-A141-BAF6-593D99E4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Bearer (</a:t>
            </a:r>
            <a:r>
              <a:rPr lang="en-US" dirty="0" err="1"/>
              <a:t>jwt</a:t>
            </a:r>
            <a:r>
              <a:rPr lang="en-US" dirty="0"/>
              <a:t>) Token Based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ACDF-A70C-5941-BB98-F89BEA88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Bearer token authentication means that a http request ‘bearing the token’ is considered authenticated and would not require any further authentication</a:t>
            </a:r>
          </a:p>
          <a:p>
            <a:r>
              <a:rPr lang="en-US" dirty="0"/>
              <a:t>Tokens are usually in the form of Json Web Token (</a:t>
            </a:r>
            <a:r>
              <a:rPr lang="en-US" dirty="0" err="1"/>
              <a:t>jwt</a:t>
            </a:r>
            <a:r>
              <a:rPr lang="en-US" dirty="0"/>
              <a:t>)</a:t>
            </a:r>
          </a:p>
          <a:p>
            <a:r>
              <a:rPr lang="en-US" dirty="0"/>
              <a:t>Types of Token:</a:t>
            </a:r>
          </a:p>
          <a:p>
            <a:pPr lvl="1"/>
            <a:r>
              <a:rPr lang="en-US" dirty="0"/>
              <a:t>Access Token: Includes ‘claims’ &amp; roles, usually short lived</a:t>
            </a:r>
          </a:p>
          <a:p>
            <a:pPr lvl="1"/>
            <a:r>
              <a:rPr lang="en-US" dirty="0"/>
              <a:t>Refresh Token: Long lived, used to get a new Access Token without needing re-authentication</a:t>
            </a:r>
          </a:p>
          <a:p>
            <a:pPr lvl="1"/>
            <a:r>
              <a:rPr lang="en-US" dirty="0"/>
              <a:t>Id Token: Includes user’s identity information like name, email, phone etc.</a:t>
            </a:r>
          </a:p>
        </p:txBody>
      </p:sp>
    </p:spTree>
    <p:extLst>
      <p:ext uri="{BB962C8B-B14F-4D97-AF65-F5344CB8AC3E}">
        <p14:creationId xmlns:p14="http://schemas.microsoft.com/office/powerpoint/2010/main" val="146284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F9A6-CD7C-1E47-9221-77E47E01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Based Authentication/Authorization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DD2F6-BACF-7D42-BED9-7F392F596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005" y="1845068"/>
            <a:ext cx="5471795" cy="41875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E5499-5794-BE47-9DE0-2EC8F98D5B4F}"/>
              </a:ext>
            </a:extLst>
          </p:cNvPr>
          <p:cNvSpPr txBox="1"/>
          <p:nvPr/>
        </p:nvSpPr>
        <p:spPr>
          <a:xfrm>
            <a:off x="314642" y="1788257"/>
            <a:ext cx="4465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token based </a:t>
            </a:r>
            <a:r>
              <a:rPr lang="en-US" dirty="0" err="1"/>
              <a:t>Auth</a:t>
            </a:r>
            <a:r>
              <a:rPr lang="en-US" dirty="0"/>
              <a:t> with following dependency: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E1DC8-EBC8-194D-A9C1-00528B91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99" y="2661981"/>
            <a:ext cx="4542146" cy="870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11BA3-E7CA-F442-9CA4-4F26983A1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2" y="4611890"/>
            <a:ext cx="5248782" cy="154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27AA-04E4-BF4D-8094-D5EA4502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82BD-77A1-9949-80BD-92741DB0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Encoded:  </a:t>
            </a:r>
            <a:r>
              <a:rPr lang="en-IN" sz="2400" dirty="0"/>
              <a:t>"</a:t>
            </a:r>
            <a:r>
              <a:rPr lang="en-IN" sz="2400" i="1" dirty="0">
                <a:solidFill>
                  <a:srgbClr val="C00000"/>
                </a:solidFill>
              </a:rPr>
              <a:t>eyJhbGciOiJub25lIn0.eyJzdWIiOiJ1c2VyYyIsIm5iZiI6MTY3Nz…..TZ9.</a:t>
            </a:r>
            <a:r>
              <a:rPr lang="en-IN" sz="2400" dirty="0"/>
              <a:t>”</a:t>
            </a:r>
          </a:p>
          <a:p>
            <a:r>
              <a:rPr lang="en-IN" sz="2400" dirty="0"/>
              <a:t>Decoded: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Used as Authorization Header </a:t>
            </a:r>
          </a:p>
          <a:p>
            <a:pPr marL="0" indent="0">
              <a:buNone/>
            </a:pPr>
            <a:r>
              <a:rPr lang="en-IN" sz="2400" i="1" dirty="0"/>
              <a:t>	Bearer  </a:t>
            </a:r>
            <a:r>
              <a:rPr lang="en-IN" sz="2400" i="1" dirty="0">
                <a:solidFill>
                  <a:srgbClr val="C00000"/>
                </a:solidFill>
              </a:rPr>
              <a:t>eyJhbGciOiJub25lIn0.eyJzdWIiOiJ1c2VyYyIsIm5iZiI6…..TZ9.</a:t>
            </a:r>
            <a:endParaRPr lang="en-IN" sz="2400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0446C-3784-2A45-9A08-AF253FCE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32" y="2650672"/>
            <a:ext cx="2598717" cy="24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3FC0-0FED-D042-99B8-F65FF36B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Claim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0531-7F6F-B949-9237-7781D9DA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claims of a </a:t>
            </a:r>
            <a:r>
              <a:rPr lang="en-US" sz="2000" dirty="0" err="1"/>
              <a:t>jwt</a:t>
            </a:r>
            <a:r>
              <a:rPr lang="en-US" sz="2000" dirty="0"/>
              <a:t> are validated using every bean of type </a:t>
            </a:r>
            <a:r>
              <a:rPr lang="en-US" sz="2000" i="1" dirty="0" err="1"/>
              <a:t>GenericJwtClaimsValidator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Provided Validators: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A76AFB-D91A-6F4B-8EA2-0EDA7A496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01585"/>
              </p:ext>
            </p:extLst>
          </p:nvPr>
        </p:nvGraphicFramePr>
        <p:xfrm>
          <a:off x="934677" y="2666748"/>
          <a:ext cx="10002498" cy="3906409"/>
        </p:xfrm>
        <a:graphic>
          <a:graphicData uri="http://schemas.openxmlformats.org/drawingml/2006/table">
            <a:tbl>
              <a:tblPr/>
              <a:tblGrid>
                <a:gridCol w="3334166">
                  <a:extLst>
                    <a:ext uri="{9D8B030D-6E8A-4147-A177-3AD203B41FA5}">
                      <a16:colId xmlns:a16="http://schemas.microsoft.com/office/drawing/2014/main" val="3933389372"/>
                    </a:ext>
                  </a:extLst>
                </a:gridCol>
                <a:gridCol w="3334166">
                  <a:extLst>
                    <a:ext uri="{9D8B030D-6E8A-4147-A177-3AD203B41FA5}">
                      <a16:colId xmlns:a16="http://schemas.microsoft.com/office/drawing/2014/main" val="3318701130"/>
                    </a:ext>
                  </a:extLst>
                </a:gridCol>
                <a:gridCol w="3334166">
                  <a:extLst>
                    <a:ext uri="{9D8B030D-6E8A-4147-A177-3AD203B41FA5}">
                      <a16:colId xmlns:a16="http://schemas.microsoft.com/office/drawing/2014/main" val="381958331"/>
                    </a:ext>
                  </a:extLst>
                </a:gridCol>
              </a:tblGrid>
              <a:tr h="21688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>
                          <a:effectLst/>
                          <a:latin typeface="inherit"/>
                        </a:rPr>
                        <a:t>Bean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>
                          <a:effectLst/>
                          <a:latin typeface="inherit"/>
                        </a:rPr>
                        <a:t>Enabled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588997"/>
                  </a:ext>
                </a:extLst>
              </a:tr>
              <a:tr h="700297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1" u="none" strike="noStrike">
                          <a:solidFill>
                            <a:srgbClr val="255AA8"/>
                          </a:solidFill>
                          <a:effectLst/>
                          <a:latin typeface="inherit"/>
                          <a:hlinkClick r:id="rId2"/>
                        </a:rPr>
                        <a:t>AudienceJwtClaimsValidator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>
                          <a:effectLst/>
                          <a:latin typeface="inherit"/>
                        </a:rPr>
                        <a:t>JWT aud claim includes an expected value.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>
                          <a:effectLst/>
                          <a:latin typeface="inherit"/>
                        </a:rPr>
                        <a:t>Enabled when the micronaut.security.token.jwt.claims-validators.audience property is set.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948019"/>
                  </a:ext>
                </a:extLst>
              </a:tr>
              <a:tr h="86190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1" u="none" strike="noStrike">
                          <a:solidFill>
                            <a:srgbClr val="255AA8"/>
                          </a:solidFill>
                          <a:effectLst/>
                          <a:latin typeface="inherit"/>
                          <a:hlinkClick r:id="rId3"/>
                        </a:rPr>
                        <a:t>ExpirationJwtClaimsValidator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>
                          <a:effectLst/>
                          <a:latin typeface="inherit"/>
                        </a:rPr>
                        <a:t>JWT is not expired. It uses the exp claim.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 dirty="0">
                          <a:effectLst/>
                          <a:latin typeface="inherit"/>
                        </a:rPr>
                        <a:t>Enabled by default. 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47986"/>
                  </a:ext>
                </a:extLst>
              </a:tr>
              <a:tr h="700297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1" u="none" strike="noStrike">
                          <a:solidFill>
                            <a:srgbClr val="255AA8"/>
                          </a:solidFill>
                          <a:effectLst/>
                          <a:latin typeface="inherit"/>
                          <a:hlinkClick r:id="rId4"/>
                        </a:rPr>
                        <a:t>IssuerJwtClaimsValidator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>
                          <a:effectLst/>
                          <a:latin typeface="inherit"/>
                        </a:rPr>
                        <a:t>JWT iss claim is set to an expected value.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>
                          <a:effectLst/>
                          <a:latin typeface="inherit"/>
                        </a:rPr>
                        <a:t>Enabled when the micronaut.security.token.jwt.claims-validators.issuer property is set.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71151"/>
                  </a:ext>
                </a:extLst>
              </a:tr>
              <a:tr h="700297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1" u="none" strike="noStrike">
                          <a:solidFill>
                            <a:srgbClr val="255AA8"/>
                          </a:solidFill>
                          <a:effectLst/>
                          <a:latin typeface="inherit"/>
                          <a:hlinkClick r:id="rId5"/>
                        </a:rPr>
                        <a:t>NotBeforeJwtClaimsValidator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>
                          <a:effectLst/>
                          <a:latin typeface="inherit"/>
                        </a:rPr>
                        <a:t>If the JWT nbf claim is set, the token should only be valid if the current date is not before the provided date.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 dirty="0">
                          <a:effectLst/>
                          <a:latin typeface="inherit"/>
                        </a:rPr>
                        <a:t>Disabled by default. Enabled when the </a:t>
                      </a:r>
                      <a:r>
                        <a:rPr lang="en-IN" sz="1200" b="0" dirty="0" err="1">
                          <a:effectLst/>
                          <a:latin typeface="inherit"/>
                        </a:rPr>
                        <a:t>micronaut.security.token.jwt.claims</a:t>
                      </a:r>
                      <a:r>
                        <a:rPr lang="en-IN" sz="1200" b="0" dirty="0">
                          <a:effectLst/>
                          <a:latin typeface="inherit"/>
                        </a:rPr>
                        <a:t>-</a:t>
                      </a:r>
                      <a:r>
                        <a:rPr lang="en-IN" sz="1200" b="0" dirty="0" err="1">
                          <a:effectLst/>
                          <a:latin typeface="inherit"/>
                        </a:rPr>
                        <a:t>validators.not</a:t>
                      </a:r>
                      <a:r>
                        <a:rPr lang="en-IN" sz="1200" b="0" dirty="0">
                          <a:effectLst/>
                          <a:latin typeface="inherit"/>
                        </a:rPr>
                        <a:t>-before property is set to true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08955"/>
                  </a:ext>
                </a:extLst>
              </a:tr>
              <a:tr h="700297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1" u="none" strike="noStrike">
                          <a:solidFill>
                            <a:srgbClr val="255AA8"/>
                          </a:solidFill>
                          <a:effectLst/>
                          <a:latin typeface="inherit"/>
                          <a:hlinkClick r:id="rId6"/>
                        </a:rPr>
                        <a:t>SubjectNotNullJwtClaimsValidator</a:t>
                      </a:r>
                      <a:endParaRPr lang="en-IN" sz="1200" b="0">
                        <a:effectLst/>
                        <a:latin typeface="inherit"/>
                      </a:endParaRP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 dirty="0">
                          <a:effectLst/>
                          <a:latin typeface="inherit"/>
                        </a:rPr>
                        <a:t>JWT sub claim is not null.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 dirty="0">
                          <a:effectLst/>
                          <a:latin typeface="inherit"/>
                        </a:rPr>
                        <a:t>Enabled by default. </a:t>
                      </a:r>
                    </a:p>
                  </a:txBody>
                  <a:tcPr marL="60435" marR="60435" marT="30218" marB="30218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99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6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8A9F-1E71-004B-9894-B35D198B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BDAE4-B1B9-4D4C-BAEB-F139AD25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Signed:</a:t>
            </a:r>
          </a:p>
          <a:p>
            <a:pPr marL="457200" lvl="1" indent="0">
              <a:buNone/>
            </a:pPr>
            <a:r>
              <a:rPr lang="en-IN" sz="1900" dirty="0">
                <a:solidFill>
                  <a:srgbClr val="C00000"/>
                </a:solidFill>
              </a:rPr>
              <a:t>eyJhbGciOiJIUzI1NiJ9.MzI1YzM4MTMtN2UwZi00OGQxLWExNzgtNDNmNWI5ODM0OTE3.wG1WYOBM-S3qYA4XOV1edtIUxBIAO9TYkmuLIxCjBGo</a:t>
            </a:r>
            <a:endParaRPr lang="en-US" sz="3300" dirty="0"/>
          </a:p>
          <a:p>
            <a:r>
              <a:rPr lang="en-US" dirty="0"/>
              <a:t>Decoded: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persisted at server for validation</a:t>
            </a:r>
          </a:p>
          <a:p>
            <a:r>
              <a:rPr lang="en-US" dirty="0"/>
              <a:t>Used to get new Access Token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3C754-95E4-B14B-9CAC-13AF77A1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89" y="3125684"/>
            <a:ext cx="4487234" cy="19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1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8D78-FAA0-A54F-9726-4383A677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815B-9E6A-6741-9FB5-68966F84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provided by Application implementation</a:t>
            </a:r>
          </a:p>
          <a:p>
            <a:r>
              <a:rPr lang="en-US" dirty="0"/>
              <a:t>Must implement </a:t>
            </a:r>
            <a:r>
              <a:rPr lang="en-US" i="1" dirty="0" err="1"/>
              <a:t>io.micronaut.security.token.refresh.RefreshTokenPersistence</a:t>
            </a:r>
            <a:endParaRPr lang="en-US" i="1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17DD8-663D-F445-93AE-45AAFC97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53" y="3392449"/>
            <a:ext cx="7235042" cy="32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9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8D64-C14E-F946-BFCA-04EDB1B1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228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380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Office Theme</vt:lpstr>
      <vt:lpstr>Micronaut</vt:lpstr>
      <vt:lpstr>Agenda</vt:lpstr>
      <vt:lpstr>Bearer (jwt) Token Based Authentication</vt:lpstr>
      <vt:lpstr>Token Based Authentication/Authorization</vt:lpstr>
      <vt:lpstr>Access Token</vt:lpstr>
      <vt:lpstr>Token Claim Validation</vt:lpstr>
      <vt:lpstr>Refresh Token</vt:lpstr>
      <vt:lpstr>Refresh Token Persistence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30</cp:revision>
  <dcterms:created xsi:type="dcterms:W3CDTF">2023-02-25T13:03:21Z</dcterms:created>
  <dcterms:modified xsi:type="dcterms:W3CDTF">2023-02-25T13:35:37Z</dcterms:modified>
</cp:coreProperties>
</file>