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C75-B92B-0746-B27B-6D1A99AB8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F18AD-59D6-624B-967F-86726B915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7502-987B-DE47-B55A-5A1A7C2E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EE87-206B-3B4E-8D14-686FA354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FC55-55D4-BB4C-B328-0BBE4C24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C91-EC74-7D48-A210-24EFF035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7C574-7406-2946-9D78-BEF504180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5F9A-95E9-524C-BBAA-4F6BC88F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30DC-C098-F247-AD15-CC52272C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B8C2-6B13-D340-91F1-B1B6B6A1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42207-B622-7044-B698-4A71F5508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D1F41-81C8-8B46-A820-DEFEAEF3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60F9-9122-6E4E-9B05-141309C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31DD-C676-BE4A-8948-C83D29CB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BFFE-CDE4-AB42-9361-4A8747DF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5EE6-5EEB-1640-8813-8FF970E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C7ED-EC32-854A-9AC8-8B7E569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4062-19BC-2F44-B483-153D7D7E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0902-BA83-C34F-808D-01551F2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B3EA-3C78-0343-9227-57A886DA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1D0B-4C2B-7A43-A9DD-C0C2215F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986-7646-3849-A5B9-D76CD3CF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CBAC-CD15-7F40-B47A-946EB627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707F-8B91-C440-BFE9-43EB260A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386F-D572-0D4B-A335-09D44BEE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ACA9-0CE6-2A43-8B6E-809D1CDE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C630-D6B4-3446-9785-A6F48C04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58E6D-82A1-9C4D-8BA1-15A7BB64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BCDD-82FD-9648-A3E8-BB61449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38C4-4C5D-484B-9F71-3E18D45E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3A9D-9187-7C4B-8C10-5337CC8B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7A8-29CA-9E47-BEE7-C4DD6223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35D2-DEFB-8E4B-AB90-9A54F9A3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1A900-3839-274B-9461-0D28595C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C2CA1-5E33-F94F-9A78-93CF673F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AE830-A4FA-924E-A928-B20A1048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C3DD-F968-8E4E-A999-871B61B5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EB235-C863-D24F-AD6B-30007F77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0B32F-5113-FA49-87DD-E5A0699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8A65-0BA4-F94B-BB5F-E6B6BDE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82D1-96EB-CA40-9D88-2A543111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2EDBA-FDEC-A142-9D1F-7975C9F9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8C70-B621-904E-A0DC-9B4E6A90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DABA3-BE9D-A749-B324-1153C8A3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5ED03-CD65-3946-ABA9-1DE5D3DF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24884-B1EF-6E46-B84B-C9BA94E7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487C-0ADD-0E49-8953-AD914E3A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728B-5083-BA43-8E98-C244DB85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D528-FD35-A74E-B9EA-9933407A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8839-6083-224E-A338-AAF276B2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F0E08-08FD-6A44-BAD7-790D489A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8927F-4CEE-354A-BFC4-A95C624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1AB1-3C89-5F45-9CBA-FA133B4E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AC0F7-71AB-514D-A6DD-9E8D9C600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E33E0-2D9D-6E4A-969F-E59B846A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BE30-8783-3942-A1E2-91C90195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E8F2-4E44-D849-86F7-03CB58A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B880-029E-6B49-9DF7-A90F2436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BD2A7-B32B-5543-81B9-AFBC941F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EF56A-85C9-EF43-8FED-9502A90B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F6DD-E0F7-0F43-8220-57287A59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2027-B8D9-8A48-8A52-6F1D9F3A13C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ED8A-6119-C543-B368-FD482B30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E23A-3EFD-5845-A535-03964AB01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292-B809-8A43-A354-BEC7DB72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naut-projects.github.io/micronaut-security/latest/api/io/micronaut/security/event/LoginSuccessfulEvent.html" TargetMode="External"/><Relationship Id="rId2" Type="http://schemas.openxmlformats.org/officeDocument/2006/relationships/hyperlink" Target="https://micronaut-projects.github.io/micronaut-security/latest/api/io/micronaut/security/event/LoginFailedEv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naut-projects.github.io/micronaut-security/latest/api/io/micronaut/security/event/LogoutEven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61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87F8-E1EE-4343-992B-96B89236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95F9-4611-BE48-8C52-D43D63EB6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 – Security: Basic </a:t>
            </a:r>
            <a:r>
              <a:rPr lang="en-US" dirty="0" err="1"/>
              <a:t>Auth</a:t>
            </a:r>
            <a:r>
              <a:rPr lang="en-US" dirty="0"/>
              <a:t>, Session </a:t>
            </a:r>
            <a:r>
              <a:rPr lang="en-US" dirty="0" err="1"/>
              <a:t>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DEB1-AA5C-584B-9569-D971B92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C71C6-1DC5-854B-8CB9-C0B95A3BD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15655"/>
              </p:ext>
            </p:extLst>
          </p:nvPr>
        </p:nvGraphicFramePr>
        <p:xfrm>
          <a:off x="992580" y="1690688"/>
          <a:ext cx="10515600" cy="1584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40033">
                  <a:extLst>
                    <a:ext uri="{9D8B030D-6E8A-4147-A177-3AD203B41FA5}">
                      <a16:colId xmlns:a16="http://schemas.microsoft.com/office/drawing/2014/main" val="1757472155"/>
                    </a:ext>
                  </a:extLst>
                </a:gridCol>
                <a:gridCol w="7375567">
                  <a:extLst>
                    <a:ext uri="{9D8B030D-6E8A-4147-A177-3AD203B41FA5}">
                      <a16:colId xmlns:a16="http://schemas.microsoft.com/office/drawing/2014/main" val="3771878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1">
                          <a:effectLst/>
                        </a:rPr>
                        <a:t>Event Name</a:t>
                      </a:r>
                      <a:endParaRPr lang="en-IN" sz="2000" b="1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b="1" dirty="0">
                          <a:effectLst/>
                        </a:rPr>
                        <a:t>Description</a:t>
                      </a:r>
                      <a:endParaRPr lang="en-IN" sz="2000" b="1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67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u="none" strike="noStrike" dirty="0">
                          <a:effectLst/>
                          <a:hlinkClick r:id="rId2"/>
                        </a:rPr>
                        <a:t>LoginFailedEvent</a:t>
                      </a:r>
                      <a:endParaRPr lang="en-IN" sz="2000" b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dirty="0">
                          <a:effectLst/>
                        </a:rPr>
                        <a:t>Triggered when an unsuccessful login takes place.</a:t>
                      </a:r>
                      <a:endParaRPr lang="en-IN" sz="2000" b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05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u="none" strike="noStrike">
                          <a:effectLst/>
                          <a:hlinkClick r:id="rId3"/>
                        </a:rPr>
                        <a:t>LoginSuccessfulEvent</a:t>
                      </a:r>
                      <a:endParaRPr lang="en-IN" sz="2000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dirty="0">
                          <a:effectLst/>
                        </a:rPr>
                        <a:t>Triggered when a successful login takes place.</a:t>
                      </a:r>
                      <a:endParaRPr lang="en-IN" sz="2000" b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u="none" strike="noStrike">
                          <a:effectLst/>
                          <a:hlinkClick r:id="rId4"/>
                        </a:rPr>
                        <a:t>LogoutEvent</a:t>
                      </a:r>
                      <a:endParaRPr lang="en-IN" sz="2000" b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sz="2000" dirty="0">
                          <a:effectLst/>
                        </a:rPr>
                        <a:t>Triggered when the user logs out.</a:t>
                      </a:r>
                      <a:endParaRPr lang="en-IN" sz="2000" b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57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4FB85-C195-3342-85EE-6D47D4A5EE06}"/>
              </a:ext>
            </a:extLst>
          </p:cNvPr>
          <p:cNvSpPr txBox="1"/>
          <p:nvPr/>
        </p:nvSpPr>
        <p:spPr>
          <a:xfrm>
            <a:off x="973777" y="3871356"/>
            <a:ext cx="921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Events extend </a:t>
            </a:r>
            <a:r>
              <a:rPr lang="en-US" sz="2800" dirty="0" err="1"/>
              <a:t>ApplicationEvent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7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72B9-A138-2C4A-A6E5-145F0C7C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706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60A2-2BA7-C242-A205-6F7F22E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A242-8512-0748-B4FB-158F74F1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Security Overview</a:t>
            </a:r>
          </a:p>
          <a:p>
            <a:r>
              <a:rPr lang="en-US" dirty="0"/>
              <a:t>Authentication Provider</a:t>
            </a:r>
          </a:p>
          <a:p>
            <a:r>
              <a:rPr lang="en-US" dirty="0"/>
              <a:t>Security Rules</a:t>
            </a:r>
          </a:p>
          <a:p>
            <a:r>
              <a:rPr lang="en-US" dirty="0"/>
              <a:t>Authentication/Authorization Strategies</a:t>
            </a:r>
          </a:p>
          <a:p>
            <a:pPr lvl="1"/>
            <a:r>
              <a:rPr lang="en-US" dirty="0"/>
              <a:t>Basic Authentication</a:t>
            </a:r>
          </a:p>
          <a:p>
            <a:pPr lvl="1"/>
            <a:r>
              <a:rPr lang="en-US" dirty="0"/>
              <a:t>Session Authentication</a:t>
            </a:r>
          </a:p>
          <a:p>
            <a:r>
              <a:rPr lang="en-US" dirty="0"/>
              <a:t>Built-in Security Controllers</a:t>
            </a:r>
          </a:p>
          <a:p>
            <a:r>
              <a:rPr lang="en-US" dirty="0"/>
              <a:t>Accessing Authenticated User</a:t>
            </a:r>
          </a:p>
          <a:p>
            <a:r>
              <a:rPr lang="en-US" dirty="0"/>
              <a:t>Security Events</a:t>
            </a:r>
          </a:p>
        </p:txBody>
      </p:sp>
    </p:spTree>
    <p:extLst>
      <p:ext uri="{BB962C8B-B14F-4D97-AF65-F5344CB8AC3E}">
        <p14:creationId xmlns:p14="http://schemas.microsoft.com/office/powerpoint/2010/main" val="23945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B347-58C2-9249-942A-F1F131A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FCB3-A4DC-EF4A-8098-BE60D7F3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Micronaut Security is a fully featured and customizable security solution for applications.</a:t>
            </a:r>
          </a:p>
          <a:p>
            <a:r>
              <a:rPr lang="en-IN" dirty="0"/>
              <a:t>To enable security, we can add any of the Micronaut security extensions as dependency</a:t>
            </a:r>
          </a:p>
          <a:p>
            <a:pPr lvl="1"/>
            <a:r>
              <a:rPr lang="en-IN" dirty="0"/>
              <a:t>Session</a:t>
            </a:r>
          </a:p>
          <a:p>
            <a:pPr lvl="1"/>
            <a:r>
              <a:rPr lang="en-IN" dirty="0"/>
              <a:t>Bearer Token (</a:t>
            </a:r>
            <a:r>
              <a:rPr lang="en-IN" dirty="0" err="1"/>
              <a:t>jwt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LDAP</a:t>
            </a:r>
          </a:p>
          <a:p>
            <a:pPr lvl="1"/>
            <a:r>
              <a:rPr lang="en-IN" dirty="0"/>
              <a:t>X509 Certificate</a:t>
            </a:r>
          </a:p>
          <a:p>
            <a:pPr lvl="1"/>
            <a:r>
              <a:rPr lang="en-IN" dirty="0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7648-2FCC-564D-A4D3-069CEB52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63B4-0EAD-0048-87A8-8BAC98E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Authentication Provider authenticates user (typically against some Db or LDAP stored credentials)</a:t>
            </a:r>
          </a:p>
          <a:p>
            <a:r>
              <a:rPr lang="en-US" dirty="0"/>
              <a:t>It implements </a:t>
            </a:r>
            <a:r>
              <a:rPr lang="en-US" i="1" dirty="0" err="1"/>
              <a:t>io.micronaut.security.authentication.AuthenticationProvider</a:t>
            </a:r>
            <a:r>
              <a:rPr lang="en-IN" dirty="0"/>
              <a:t> interface</a:t>
            </a:r>
          </a:p>
          <a:p>
            <a:r>
              <a:rPr lang="en-IN" dirty="0"/>
              <a:t>Built-in </a:t>
            </a:r>
            <a:r>
              <a:rPr lang="en-IN" i="1" dirty="0" err="1"/>
              <a:t>LoginController</a:t>
            </a:r>
            <a:r>
              <a:rPr lang="en-IN" dirty="0"/>
              <a:t> &amp; Basic-</a:t>
            </a:r>
            <a:r>
              <a:rPr lang="en-IN" dirty="0" err="1"/>
              <a:t>Auth</a:t>
            </a:r>
            <a:r>
              <a:rPr lang="en-IN" dirty="0"/>
              <a:t> </a:t>
            </a:r>
            <a:r>
              <a:rPr lang="en-IN" i="1" dirty="0" err="1"/>
              <a:t>AuthenticationFether</a:t>
            </a:r>
            <a:r>
              <a:rPr lang="en-IN" dirty="0"/>
              <a:t> uses every available Authentication Provider implementation Bean for authentication</a:t>
            </a:r>
          </a:p>
          <a:p>
            <a:r>
              <a:rPr lang="en-IN" dirty="0"/>
              <a:t>The first provider that successfully authenticates the user will have its </a:t>
            </a:r>
            <a:r>
              <a:rPr lang="en-IN" i="1" dirty="0" err="1"/>
              <a:t>AuthenticationResponse</a:t>
            </a:r>
            <a:r>
              <a:rPr lang="en-IN" dirty="0"/>
              <a:t> used for session or bearer token</a:t>
            </a:r>
          </a:p>
          <a:p>
            <a:r>
              <a:rPr lang="en-IN" dirty="0"/>
              <a:t>Micronaut provides implementation for LDAP and OAuth2.0 password grant flow Authentication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7540-63DA-0C44-AF45-C01CC85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7512-362F-C741-BD9F-D56A1944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Rules decide whether to </a:t>
            </a:r>
            <a:r>
              <a:rPr lang="en-IN" dirty="0"/>
              <a:t>allow access to a particular endpoint to anonymous or authenticated users</a:t>
            </a:r>
          </a:p>
          <a:p>
            <a:r>
              <a:rPr lang="en-IN" dirty="0"/>
              <a:t>Micronaut supports built-in and custom security rules</a:t>
            </a:r>
          </a:p>
          <a:p>
            <a:r>
              <a:rPr lang="en-IN" dirty="0"/>
              <a:t>It emits ALLOWED, REJECTED or UNKNOWN </a:t>
            </a:r>
            <a:r>
              <a:rPr lang="en-IN" i="1" dirty="0" err="1"/>
              <a:t>SecurityRuleResult</a:t>
            </a:r>
            <a:endParaRPr lang="en-IN" i="1" dirty="0"/>
          </a:p>
          <a:p>
            <a:r>
              <a:rPr lang="en-IN" i="1" dirty="0"/>
              <a:t>@Secured </a:t>
            </a:r>
            <a:r>
              <a:rPr lang="en-IN" dirty="0"/>
              <a:t>Annotation controls access to controllers or controller methods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A5300-0EDC-B049-8425-5C7846A4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39" y="5232730"/>
            <a:ext cx="36449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632F0-3803-034B-8B1A-69E4E8D6F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39" y="4627893"/>
            <a:ext cx="34036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63838-142F-0246-827B-0C8842502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39" y="5831682"/>
            <a:ext cx="4013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93CC-5800-4D42-9E69-37CF8361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54175-F73C-644C-A175-87398D9C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728" y="1690688"/>
            <a:ext cx="5877542" cy="3688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15BE4-CB6C-CA4A-843B-B82BDEF9EE71}"/>
              </a:ext>
            </a:extLst>
          </p:cNvPr>
          <p:cNvSpPr txBox="1"/>
          <p:nvPr/>
        </p:nvSpPr>
        <p:spPr>
          <a:xfrm>
            <a:off x="724395" y="1900052"/>
            <a:ext cx="4441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Micronaut supports </a:t>
            </a:r>
            <a:r>
              <a:rPr lang="en-IN" b="1" u="sng" dirty="0">
                <a:hlinkClick r:id="rId3"/>
              </a:rPr>
              <a:t>RFC7617</a:t>
            </a:r>
            <a:r>
              <a:rPr lang="en-IN" dirty="0"/>
              <a:t> which defines the "Basic" Http authentication scheme, which transmits credentials as user-id/password pairs, encoded using Base64.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Basic </a:t>
            </a:r>
            <a:r>
              <a:rPr lang="en-IN" dirty="0" err="1"/>
              <a:t>Auth</a:t>
            </a:r>
            <a:r>
              <a:rPr lang="en-IN" dirty="0"/>
              <a:t> is enabled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disabled using config key </a:t>
            </a:r>
            <a:r>
              <a:rPr lang="en-IN" i="1" dirty="0" err="1"/>
              <a:t>micronaut.security.basic-auth.enabled</a:t>
            </a:r>
            <a:r>
              <a:rPr lang="en-IN" i="1" dirty="0"/>
              <a:t> =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7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99D9-3C14-6B43-81A9-56B59638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Based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8A7CB-62C7-7D47-8BE0-FA355B840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957" y="1690688"/>
            <a:ext cx="5591322" cy="4151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C0333-2A43-424B-837E-CC1EFEB4D3C5}"/>
              </a:ext>
            </a:extLst>
          </p:cNvPr>
          <p:cNvSpPr txBox="1"/>
          <p:nvPr/>
        </p:nvSpPr>
        <p:spPr>
          <a:xfrm>
            <a:off x="1009403" y="1876301"/>
            <a:ext cx="4821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following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Authentication Mode in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41EA3-79DC-4649-9FEB-D8FFF67D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80" y="2308372"/>
            <a:ext cx="4758598" cy="845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5F644-CE6F-2441-9AD0-231E2129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55" y="3995156"/>
            <a:ext cx="2501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1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96D9-9D80-734F-BD0D-BF31435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Security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A9D5-D856-364A-94F4-AFF50E96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/login: Handles Authentication Request for Session or Bearer Token authentication modes</a:t>
            </a:r>
          </a:p>
          <a:p>
            <a:pPr lvl="1"/>
            <a:r>
              <a:rPr lang="en-US" dirty="0"/>
              <a:t>Accepts {username, password}</a:t>
            </a:r>
          </a:p>
          <a:p>
            <a:pPr lvl="1"/>
            <a:r>
              <a:rPr lang="en-US" dirty="0"/>
              <a:t>Returns session cookie or JWT token based on Authentication Mode</a:t>
            </a:r>
          </a:p>
          <a:p>
            <a:pPr lvl="1"/>
            <a:endParaRPr lang="en-US" dirty="0"/>
          </a:p>
          <a:p>
            <a:r>
              <a:rPr lang="en-US" dirty="0"/>
              <a:t>POST /logout: Handles Logout Request</a:t>
            </a:r>
          </a:p>
          <a:p>
            <a:pPr lvl="1"/>
            <a:r>
              <a:rPr lang="en-US" dirty="0"/>
              <a:t>No Argument</a:t>
            </a:r>
          </a:p>
          <a:p>
            <a:pPr lvl="1"/>
            <a:r>
              <a:rPr lang="en-US" dirty="0"/>
              <a:t>Can be configured to respond to GET method</a:t>
            </a:r>
          </a:p>
        </p:txBody>
      </p:sp>
    </p:spTree>
    <p:extLst>
      <p:ext uri="{BB962C8B-B14F-4D97-AF65-F5344CB8AC3E}">
        <p14:creationId xmlns:p14="http://schemas.microsoft.com/office/powerpoint/2010/main" val="334958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CF9-A609-D44C-81FD-B10725AF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Authenticated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D33B-0CC1-2848-9230-618D6F6C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i="1" dirty="0" err="1"/>
              <a:t>java.security.Principal</a:t>
            </a:r>
            <a:r>
              <a:rPr lang="en-IN" sz="2400" dirty="0"/>
              <a:t> can be injected as parameter in a controller method</a:t>
            </a:r>
          </a:p>
          <a:p>
            <a:r>
              <a:rPr lang="en-IN" sz="2400" i="1" dirty="0" err="1"/>
              <a:t>SecurityService</a:t>
            </a:r>
            <a:r>
              <a:rPr lang="en-IN" sz="2400" i="1" dirty="0"/>
              <a:t> </a:t>
            </a:r>
            <a:r>
              <a:rPr lang="en-IN" sz="2400" dirty="0"/>
              <a:t>Bean can be injected in a controller or non-controller Bean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9CE29-49B5-544C-9D8A-27C9B719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12" y="2927495"/>
            <a:ext cx="8379063" cy="32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369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Office Theme</vt:lpstr>
      <vt:lpstr>Micronaut</vt:lpstr>
      <vt:lpstr>Agenda</vt:lpstr>
      <vt:lpstr>Overview</vt:lpstr>
      <vt:lpstr>Authentication Provider</vt:lpstr>
      <vt:lpstr>Security Rules</vt:lpstr>
      <vt:lpstr>Basic Authentication</vt:lpstr>
      <vt:lpstr>Session Based Authentication</vt:lpstr>
      <vt:lpstr>Built-in Security Controllers</vt:lpstr>
      <vt:lpstr>Accessing Authenticated User</vt:lpstr>
      <vt:lpstr>Security Events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50</cp:revision>
  <dcterms:created xsi:type="dcterms:W3CDTF">2023-02-25T11:37:26Z</dcterms:created>
  <dcterms:modified xsi:type="dcterms:W3CDTF">2023-02-25T12:28:30Z</dcterms:modified>
</cp:coreProperties>
</file>