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6"/>
    <p:restoredTop sz="94640"/>
  </p:normalViewPr>
  <p:slideViewPr>
    <p:cSldViewPr snapToGrid="0" snapToObjects="1">
      <p:cViewPr>
        <p:scale>
          <a:sx n="105" d="100"/>
          <a:sy n="105" d="100"/>
        </p:scale>
        <p:origin x="6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59D1-B777-B444-9342-885FBF3F6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D6E97-CF0E-DD4D-B90F-C11C822AF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CF9E-E3CD-B644-BF99-48847051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3A87-0F23-3742-81D2-668DC95D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E557-6975-D249-B875-41DE6F67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5D3E-D81B-724A-91D8-19C63B94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6DEFE-7E80-714F-9E0B-3B7F9767C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BF85-68F9-D34B-9CBA-00465ACE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A712-9CA2-FD4C-AAC8-81739C2B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5467-DEA9-394E-85D6-AC885FD2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C9276-79D5-D542-8138-EB36FD6D6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7080E-4379-2B42-BDE0-1C6012F4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1397-486C-C940-AB45-A8468930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BCAA-04B0-9045-A2F7-229F1534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1091-7B60-0249-BE67-0AC9D2F5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8F68-653E-2844-B1B6-9D078578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B3CE-7EDE-8F49-8631-20D115A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970A-41AB-104D-990D-DAE5D5D7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3CC6-4242-9C4A-9635-03B7DB9B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359D8-7C1D-3F42-A9E8-174B44E1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9CA7-2736-2B4A-B9B5-F80B029C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81137-65DF-164F-A012-359F37FD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5E1B-4634-B945-8DBC-75D8F675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FD3A-C456-1F48-963B-B9656D3A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7034-1E83-7749-8FDE-D22FB39C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1A06-054E-C74F-A66D-9A541955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9C99-BA16-D344-9CF4-53F578040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9DF78-7B14-C945-BA54-B8B5482AC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F18EB-4F07-274C-8930-D30DC06C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FAD21-5655-0945-A5F9-9787DCA7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F6445-5E3C-E842-B936-3ABD2553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1339-A3B6-FC48-9797-931AFEB2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FF12F-7314-4542-AEBB-0962BBF2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0818B-ABC2-484A-B5C4-009563371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6471A-CA2F-EB49-B19F-6D3786391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1CCE0-ED86-FC41-AFC3-3480A2BE2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B83AC-AF67-6547-B645-BB271098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6774C-0ED0-4D41-8245-33EAAF3D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94D92-6317-0A4B-B1A1-313C1465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7944-7259-1947-B4FF-EE765FE0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83E8-35B2-6B43-BDDE-B757CA87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6481-2813-0D42-92FB-0EA32721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E2994-7DF4-B647-9604-6701D6A6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706C4-EB40-A146-9AE2-6603E932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159AB-BBE4-DB4F-A74C-CDEE3E2D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B809C-669F-2845-83E9-5E30B61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8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BC95-48B9-A84F-8D64-A796D057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F3CA-0B5F-C645-B211-3FE87938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EC79-EAD1-BA4B-95E2-239BD66E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54396-D447-6848-A269-849E15C0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1B4D0-02E9-A540-8EF7-4F94728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8744-585A-264A-B954-23ED2AAA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885F-E30F-1E41-9FC7-08155F19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5CAD-2ACC-C640-A286-53933665E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2C4D9-3080-5946-8568-51143EE6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5FE3D-DF4C-0E49-B06B-5CAA70AE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A36B2-A393-8D46-9C5C-C38F1749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5BBC0-B0A8-CF4B-A91C-9C5794FA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D28B6-1691-2D4C-9B79-0E44AD3E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580A-FD3C-B841-9146-D9CD5C55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E05C-981C-A948-BB8A-25FCE8F7E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8AD7-34E1-064C-BFDD-50473AA7351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CDAA2-DD54-C648-AD2A-3C2BEC5D6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616A-C92A-4640-96A7-7055B1B1B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9709-256E-BF43-A133-E9EBE123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5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647D-596E-7342-94DC-6FF128C9E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1611E-39F4-694A-AA83-F394A559E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 – Microservices and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344912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5255-30EB-4249-B08B-CD4396E2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Micronaut Consul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7B2F-7F54-D145-9DD9-7A3313F4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following dependency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following configuration for auto-registration in consul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8F2A6-27E7-E14F-AA7F-8F38B17C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02" y="2423160"/>
            <a:ext cx="52451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3B0E2B-385B-9A41-8A9E-A48022C47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4700524"/>
            <a:ext cx="6629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9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455F-2761-844B-80BF-279D8F8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991A6-53A2-A749-B525-F565570A59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Without Service Discovery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Config: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AB064-C452-8843-98CD-B28181FC64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Service Discovery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49AB2-C051-394C-B504-3F6CFACC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8452"/>
            <a:ext cx="4816545" cy="707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30315-9B3B-B94B-A4BD-73DA6F0E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5023"/>
            <a:ext cx="44704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E78A3-5707-1D48-BBA6-DBAFD877E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794" y="4362323"/>
            <a:ext cx="4279900" cy="7366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86F79-99D7-684F-A285-BC039E0DC369}"/>
              </a:ext>
            </a:extLst>
          </p:cNvPr>
          <p:cNvCxnSpPr/>
          <p:nvPr/>
        </p:nvCxnSpPr>
        <p:spPr>
          <a:xfrm>
            <a:off x="6019800" y="1914144"/>
            <a:ext cx="0" cy="4262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7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84B-92BE-DF44-81CA-FA3B609B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Client Health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95D7D-6E41-364F-B3E7-767CB14C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Composite Discovery Client’s health status is accessible via the /health Endpoint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1C8EB-82C8-7247-B0BB-61CA2BAD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62" y="2880360"/>
            <a:ext cx="2985241" cy="34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8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2221-BC0A-5B42-912B-4E289B28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7D08-D94A-F542-9F17-63E816EE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err="1"/>
              <a:t>DiscoveryClient</a:t>
            </a:r>
            <a:r>
              <a:rPr lang="en-US" dirty="0"/>
              <a:t> emits a list of available </a:t>
            </a:r>
            <a:r>
              <a:rPr lang="en-US" i="1" dirty="0" err="1"/>
              <a:t>ServiceInstance</a:t>
            </a:r>
            <a:r>
              <a:rPr lang="en-US" i="1" dirty="0"/>
              <a:t> </a:t>
            </a:r>
            <a:r>
              <a:rPr lang="en-US" dirty="0"/>
              <a:t>for each microservice</a:t>
            </a:r>
          </a:p>
          <a:p>
            <a:r>
              <a:rPr lang="en-IN" dirty="0"/>
              <a:t>Micronaut by default automatically performs </a:t>
            </a:r>
            <a:r>
              <a:rPr lang="en-IN" u="sng" dirty="0"/>
              <a:t>Round Robin</a:t>
            </a:r>
            <a:r>
              <a:rPr lang="en-IN" dirty="0"/>
              <a:t> client-side load balancing using the servers in this list</a:t>
            </a:r>
          </a:p>
          <a:p>
            <a:r>
              <a:rPr lang="en-US" dirty="0"/>
              <a:t>The load balancing is handled by the </a:t>
            </a:r>
            <a:r>
              <a:rPr lang="en-US" i="1" dirty="0" err="1"/>
              <a:t>LoadBalancer</a:t>
            </a:r>
            <a:r>
              <a:rPr lang="en-US" dirty="0"/>
              <a:t> interface, which has a </a:t>
            </a:r>
            <a:r>
              <a:rPr lang="en-US" i="1" dirty="0" err="1"/>
              <a:t>LoadBalancer.select</a:t>
            </a:r>
            <a:r>
              <a:rPr lang="en-US" i="1" dirty="0"/>
              <a:t>()</a:t>
            </a:r>
            <a:r>
              <a:rPr lang="en-US" dirty="0"/>
              <a:t> method that returns a </a:t>
            </a:r>
            <a:r>
              <a:rPr lang="en-US" i="1" dirty="0"/>
              <a:t>Publisher</a:t>
            </a:r>
            <a:r>
              <a:rPr lang="en-US" dirty="0"/>
              <a:t> which emits a </a:t>
            </a:r>
            <a:r>
              <a:rPr lang="en-US" i="1" dirty="0" err="1"/>
              <a:t>ServiceInstance</a:t>
            </a:r>
            <a:endParaRPr lang="en-US" dirty="0"/>
          </a:p>
          <a:p>
            <a:r>
              <a:rPr lang="en-US" dirty="0"/>
              <a:t>The default implementation of the </a:t>
            </a:r>
            <a:r>
              <a:rPr lang="en-US" i="1" dirty="0" err="1"/>
              <a:t>LoadBalancer</a:t>
            </a:r>
            <a:r>
              <a:rPr lang="en-US" dirty="0"/>
              <a:t> interface is </a:t>
            </a:r>
            <a:r>
              <a:rPr lang="en-US" i="1" dirty="0" err="1"/>
              <a:t>DiscoveryClientRoundRobinLoadBalancer</a:t>
            </a:r>
            <a:r>
              <a:rPr lang="en-US" dirty="0"/>
              <a:t>.</a:t>
            </a:r>
          </a:p>
          <a:p>
            <a:r>
              <a:rPr lang="en-US" dirty="0"/>
              <a:t>Load Balancing strategy can be customized by providing another implementation of </a:t>
            </a:r>
            <a:r>
              <a:rPr lang="en-US" i="1" dirty="0" err="1"/>
              <a:t>LoadBalancer</a:t>
            </a:r>
            <a:r>
              <a:rPr lang="en-US" dirty="0"/>
              <a:t> interface</a:t>
            </a:r>
          </a:p>
          <a:p>
            <a:pPr lvl="1"/>
            <a:r>
              <a:rPr lang="en-US" u="sng" dirty="0"/>
              <a:t>Netflix Ribbon</a:t>
            </a:r>
            <a:r>
              <a:rPr lang="en-US" i="1" dirty="0"/>
              <a:t> can be used as load balancer using </a:t>
            </a:r>
            <a:r>
              <a:rPr lang="en-IN" dirty="0" err="1"/>
              <a:t>micronaut</a:t>
            </a:r>
            <a:r>
              <a:rPr lang="en-IN" dirty="0"/>
              <a:t>-</a:t>
            </a:r>
            <a:r>
              <a:rPr lang="en-IN" dirty="0" err="1"/>
              <a:t>netflix</a:t>
            </a:r>
            <a:r>
              <a:rPr lang="en-IN" dirty="0"/>
              <a:t>-ribbon dependency</a:t>
            </a:r>
            <a:br>
              <a:rPr lang="en-US" i="1" dirty="0"/>
            </a:b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364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A064-F8EC-AB42-BDE3-EF3A9866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34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9303-391D-A14C-AF56-F3F25618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3D2F-E9C9-6141-9D49-D292F853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Architecture Overview</a:t>
            </a:r>
          </a:p>
          <a:p>
            <a:r>
              <a:rPr lang="en-US" dirty="0"/>
              <a:t>Micronaut’s Support for Microservices Architecture</a:t>
            </a:r>
          </a:p>
          <a:p>
            <a:r>
              <a:rPr lang="en-US" dirty="0"/>
              <a:t>Service Discovery Overview</a:t>
            </a:r>
          </a:p>
          <a:p>
            <a:r>
              <a:rPr lang="en-US" dirty="0"/>
              <a:t>Service Discovery using Consul</a:t>
            </a:r>
          </a:p>
          <a:p>
            <a:r>
              <a:rPr lang="en-US" dirty="0"/>
              <a:t>Client Side Load Balancing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2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21A7-FF2B-3446-B515-3EBA9ABA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69E1-6C11-7745-9467-60BFCF69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Microservices are a set of applications designed for </a:t>
            </a:r>
            <a:r>
              <a:rPr lang="en-IN" sz="2400" u="sng" dirty="0"/>
              <a:t>limited scope </a:t>
            </a:r>
            <a:r>
              <a:rPr lang="en-IN" sz="2400" dirty="0"/>
              <a:t>that work with </a:t>
            </a:r>
            <a:r>
              <a:rPr lang="en-IN" sz="2400" u="sng" dirty="0"/>
              <a:t>each other</a:t>
            </a:r>
            <a:r>
              <a:rPr lang="en-IN" sz="2400" dirty="0"/>
              <a:t> to form a bigger solution</a:t>
            </a:r>
          </a:p>
          <a:p>
            <a:r>
              <a:rPr lang="en-IN" sz="2400" dirty="0"/>
              <a:t>Each microservice has minimal capabilities that creates highly modularized overall architecture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C0026-0A89-BE46-B554-6F5EC525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6" y="3420364"/>
            <a:ext cx="8377428" cy="30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7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BEBF-F460-9742-8EE3-BBBAF0AD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76CF-44F6-4F4A-B84E-C44148B0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to build and enhance</a:t>
            </a:r>
          </a:p>
          <a:p>
            <a:r>
              <a:rPr lang="en-US" dirty="0"/>
              <a:t>Easier to deploy</a:t>
            </a:r>
          </a:p>
          <a:p>
            <a:r>
              <a:rPr lang="en-US" dirty="0"/>
              <a:t>Easier to maintain, troubleshoot &amp; extend</a:t>
            </a:r>
          </a:p>
          <a:p>
            <a:r>
              <a:rPr lang="en-US" dirty="0"/>
              <a:t>Simplifies cross team collaboration</a:t>
            </a:r>
          </a:p>
          <a:p>
            <a:r>
              <a:rPr lang="en-US" dirty="0"/>
              <a:t>Deliver performance and scale</a:t>
            </a:r>
          </a:p>
          <a:p>
            <a:r>
              <a:rPr lang="en-US" dirty="0"/>
              <a:t>Simplifies real time processing</a:t>
            </a:r>
          </a:p>
          <a:p>
            <a:r>
              <a:rPr lang="en-US" dirty="0"/>
              <a:t>Optimizes cost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89840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C7F4-D779-BE4C-9368-E3A23CC2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Micronaut’s Support for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DEF6-43A8-F74F-A1CF-60BD31C5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Configuration: Configurations shared by multiple microservices</a:t>
            </a:r>
          </a:p>
          <a:p>
            <a:r>
              <a:rPr lang="en-US" dirty="0"/>
              <a:t>Service Discovery: Facilitates inter-microservice communication</a:t>
            </a:r>
          </a:p>
          <a:p>
            <a:r>
              <a:rPr lang="en-US" dirty="0"/>
              <a:t>Client Side Load Balancing: Load distribution across multiple instances of a microservice</a:t>
            </a:r>
          </a:p>
          <a:p>
            <a:r>
              <a:rPr lang="en-US" dirty="0"/>
              <a:t>Distributed Tracing: Trace a transaction flowing through multiple microservices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CD56-CC30-DF48-A3D9-5FB0B53A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85CA-2A7F-B74F-AD92-AF3918F7F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300" dirty="0"/>
              <a:t>Service Discovery enables microservices to find each other without knowing the physical location or IP address of associated services.</a:t>
            </a:r>
            <a:endParaRPr lang="en-IN" dirty="0"/>
          </a:p>
          <a:p>
            <a:endParaRPr lang="en-IN" dirty="0"/>
          </a:p>
          <a:p>
            <a:r>
              <a:rPr lang="en-IN" sz="3500" dirty="0"/>
              <a:t>Discovery Service</a:t>
            </a:r>
          </a:p>
          <a:p>
            <a:pPr lvl="1"/>
            <a:r>
              <a:rPr lang="en-IN" sz="3000" dirty="0" err="1"/>
              <a:t>HashiCorp</a:t>
            </a:r>
            <a:r>
              <a:rPr lang="en-IN" sz="3000" dirty="0"/>
              <a:t> Consul</a:t>
            </a:r>
          </a:p>
          <a:p>
            <a:pPr lvl="1"/>
            <a:r>
              <a:rPr lang="en-IN" sz="3000" dirty="0"/>
              <a:t>Netflix Eureka</a:t>
            </a:r>
          </a:p>
          <a:p>
            <a:pPr lvl="1"/>
            <a:r>
              <a:rPr lang="en-IN" sz="3000" dirty="0"/>
              <a:t>Kubernetes</a:t>
            </a:r>
          </a:p>
          <a:p>
            <a:pPr lvl="1"/>
            <a:r>
              <a:rPr lang="en-IN" sz="3000" dirty="0"/>
              <a:t>AWS Route 53</a:t>
            </a:r>
          </a:p>
          <a:p>
            <a:pPr lvl="1"/>
            <a:r>
              <a:rPr lang="en-IN" sz="3000" dirty="0"/>
              <a:t>Manual Service Discovery Configuration</a:t>
            </a:r>
          </a:p>
          <a:p>
            <a:pPr lvl="1"/>
            <a:endParaRPr lang="en-IN" dirty="0"/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2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3936-9D6F-D849-8622-C7EE7381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Discovery…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4D2F6E7-BE1C-D948-A932-E314F02B1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781" y="2378490"/>
            <a:ext cx="3698003" cy="293011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405589-442A-6744-8600-57ABEBE77347}"/>
              </a:ext>
            </a:extLst>
          </p:cNvPr>
          <p:cNvSpPr txBox="1"/>
          <p:nvPr/>
        </p:nvSpPr>
        <p:spPr>
          <a:xfrm>
            <a:off x="838200" y="1950720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 microservice communication without service discovery requires each microservice to know others’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Difficult to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Difficult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25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9C9A-885A-F44E-B071-09C4AFDD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6B9F-51E8-404D-AF9D-F78124EE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" y="1596674"/>
            <a:ext cx="5897285" cy="2438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1D75-E3A1-254F-A516-D2B0DBFA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86" y="3656329"/>
            <a:ext cx="4786630" cy="2676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A742D-1F9D-D041-936F-6788F1D43F41}"/>
              </a:ext>
            </a:extLst>
          </p:cNvPr>
          <p:cNvSpPr txBox="1"/>
          <p:nvPr/>
        </p:nvSpPr>
        <p:spPr>
          <a:xfrm>
            <a:off x="582168" y="4657344"/>
            <a:ext cx="5013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Service Discovery, location of microservices are abstracted away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scale with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468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A46D-0FEC-024F-8131-CBFC03E5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Consul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8850-4BC5-2045-8FAA-96E4A613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Consul is a centralized registry that discovers, tracks, and monitors services</a:t>
            </a:r>
            <a:endParaRPr lang="en-US" dirty="0"/>
          </a:p>
          <a:p>
            <a:r>
              <a:rPr lang="en-US" dirty="0"/>
              <a:t>Pre-requisites: Docker</a:t>
            </a:r>
          </a:p>
          <a:p>
            <a:r>
              <a:rPr lang="en-US" dirty="0"/>
              <a:t>Run Consul in Docker: </a:t>
            </a:r>
            <a:r>
              <a:rPr lang="en-IN" i="1" dirty="0"/>
              <a:t>docker run -p 8500:8500 consul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1327D-F686-154D-B4D9-C26AF75E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3883030"/>
            <a:ext cx="8266176" cy="21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8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390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Micronaut</vt:lpstr>
      <vt:lpstr>Agenda</vt:lpstr>
      <vt:lpstr>Microservices Architecture</vt:lpstr>
      <vt:lpstr>Advantages of Microservice Architecture</vt:lpstr>
      <vt:lpstr>Micronaut’s Support for Microservices</vt:lpstr>
      <vt:lpstr>Service Discovery</vt:lpstr>
      <vt:lpstr>Service Discovery…</vt:lpstr>
      <vt:lpstr>Service Discovery …</vt:lpstr>
      <vt:lpstr>Running Consul Locally</vt:lpstr>
      <vt:lpstr>Enabling Micronaut Consul Support</vt:lpstr>
      <vt:lpstr>Http Client</vt:lpstr>
      <vt:lpstr>Discovery Client Health</vt:lpstr>
      <vt:lpstr>Client Side Load Balancing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45</cp:revision>
  <dcterms:created xsi:type="dcterms:W3CDTF">2023-02-24T12:25:42Z</dcterms:created>
  <dcterms:modified xsi:type="dcterms:W3CDTF">2023-02-24T14:09:56Z</dcterms:modified>
</cp:coreProperties>
</file>