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8272-8C07-F64F-83C1-6D6D794A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11438-898C-5B48-B8C8-9ADB82F4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A97C-ACD1-844D-BBED-47869F28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2A50-1D59-FA44-884B-DD231ECE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499B-C160-B94C-8960-E5F8E50D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C961-9640-254B-91FC-0DECD671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0EBB-B5AD-F741-AABC-10AEF3082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1321-A405-0542-9FDB-D9456F86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142E-EFA4-B942-B48C-10CBC7F7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F743-5CFB-0945-BD20-E9B84086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960CB-D008-1140-A7BB-060E3591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A08E6-7D31-714D-AC2F-E203C1C7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BF54-85F9-7F41-8195-7A35BEA4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81BE8-586E-CF41-9E45-C204EECE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48E9-0F0E-7B46-8956-B93B35C5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258B-72CB-F946-9765-1FD5A8E3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90-4E20-6541-912D-642A38CE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7CA5-9184-B944-9D5D-27CC2B83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1688-F16D-9443-A7BF-032F0889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2F12-4211-C04E-BDB8-A1FA669C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BDDD-E8AC-3947-AFED-830E5B1B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69E0-F5E5-F24D-8076-B651B981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B801-5A7F-FC4A-9870-5D937BD1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948A-A6D6-9B4D-9002-6A24EEC8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85F0-1A95-A540-8ADD-F4F43E83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BB0A-6445-8A4C-A8E6-D81AD61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019E-B814-8A44-9FF0-F10BF181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26D9-C212-9C41-9798-8FFEB08A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D7D5-9A99-C244-B964-3FEFF65C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58B9-C45D-734D-AE3A-47F5CB0F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4FB2C-B8AB-894F-B3BF-B3CADC30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CDD7-8AAB-424C-878E-57D27DE0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1EFEB-E603-CA4D-9EA7-1E060184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4B02-AE82-8E46-9C4D-6A6CFFA7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008CA-672B-8B42-BD62-63B73F16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C3535-C9F5-A14A-AFEB-D3C1558EA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02273-A5E2-E142-ABE7-D6775C3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EF31D-67EE-8A4F-B727-1A7E0921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46599-5182-AC41-AC64-263FA04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7583-FD93-E441-835A-7345288F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F19AF-29C8-6346-83D5-D5397060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56D89-82EB-624A-94B2-686CCE4C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76B36-6B2D-5448-957D-1FD17832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C8D93-B25D-8D4C-92A6-03C22D29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6D153-CFCD-2542-8150-7B783C6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3B7B-7DD7-E84A-A46A-BE46F21B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D200-EB26-1240-A0E8-73AAAC3B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EA39-F57F-CF45-968A-74E5B565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2376-8567-B549-B21A-2513F3C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460F-DBED-FE4F-90FF-9E91A61E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88D73-DB3F-0F41-A4B0-B9AD6E26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5D134-B89E-0A4E-BAF5-E188C094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92CC-F530-D94F-B4B4-94746BE8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19EB1-CD12-754B-B308-7C011B549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4367-B90A-1948-808B-4D11E27A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9CF1-8A26-4249-91EF-E3A78A0E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5A5E-88D8-C64A-BCBB-F7C918D0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E198-1D70-854B-9610-D8B9C6E4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72C59-7DA8-AE41-8D04-8CE81322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9441-23BC-C64F-8234-9535E565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ADE8-2580-1142-B13D-DD30C86BE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18F4-2584-994C-9FE7-2FCC078470B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999F-2BA8-D548-B335-D76579C6C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BC63-B9B2-E24D-8EC1-2142B0447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D828-9B9D-1446-B0C4-AC53A770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AF89-E727-1F44-94F8-FA06C6A50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F239-E140-3E4F-9B40-385B8D450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 – Application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95593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E13-F3B4-D046-9667-7ED1584E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363A-1EE6-274D-93B4-FA49410B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and Reading Config Values</a:t>
            </a:r>
          </a:p>
          <a:p>
            <a:r>
              <a:rPr lang="en-US" sz="3200" dirty="0"/>
              <a:t>Configuration Property Sources</a:t>
            </a:r>
          </a:p>
          <a:p>
            <a:r>
              <a:rPr lang="en-US" sz="3200" dirty="0"/>
              <a:t>Environment Specific Configuration</a:t>
            </a:r>
          </a:p>
          <a:p>
            <a:r>
              <a:rPr lang="en-US" sz="3200" dirty="0"/>
              <a:t>Binding &amp; Injecting Configuration</a:t>
            </a:r>
          </a:p>
          <a:p>
            <a:r>
              <a:rPr lang="en-US" sz="3200" dirty="0"/>
              <a:t>Immutable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818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3AF2-4B4A-DD45-9EDC-8029F752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&amp; Reading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61F4-F313-E842-AD20-27F3ABEC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6300" cy="4765675"/>
          </a:xfrm>
        </p:spPr>
        <p:txBody>
          <a:bodyPr>
            <a:normAutofit/>
          </a:bodyPr>
          <a:lstStyle/>
          <a:p>
            <a:r>
              <a:rPr lang="en-US" sz="2400" dirty="0"/>
              <a:t>By default config values are loaded from </a:t>
            </a:r>
            <a:r>
              <a:rPr lang="en-US" sz="2400" dirty="0" err="1"/>
              <a:t>application.properties</a:t>
            </a:r>
            <a:r>
              <a:rPr lang="en-US" sz="2400" dirty="0"/>
              <a:t>/.</a:t>
            </a:r>
            <a:r>
              <a:rPr lang="en-US" sz="2400" dirty="0" err="1"/>
              <a:t>yaml</a:t>
            </a:r>
            <a:r>
              <a:rPr lang="en-US" sz="2400" dirty="0"/>
              <a:t>/.</a:t>
            </a:r>
            <a:r>
              <a:rPr lang="en-US" sz="2400" dirty="0" err="1"/>
              <a:t>json</a:t>
            </a:r>
            <a:r>
              <a:rPr lang="en-US" sz="2400" dirty="0"/>
              <a:t> file</a:t>
            </a:r>
            <a:endParaRPr lang="en-US" dirty="0"/>
          </a:p>
          <a:p>
            <a:r>
              <a:rPr lang="en-US" sz="2400" dirty="0"/>
              <a:t>Defining config value in </a:t>
            </a:r>
            <a:r>
              <a:rPr lang="en-US" sz="2400" dirty="0" err="1"/>
              <a:t>application.yaml</a:t>
            </a:r>
            <a:r>
              <a:rPr lang="en-US" sz="2400" dirty="0"/>
              <a:t> 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Reading config value</a:t>
            </a:r>
            <a:endParaRPr lang="en-US" sz="1400" dirty="0"/>
          </a:p>
          <a:p>
            <a:pPr marL="457200" lvl="1" indent="0">
              <a:buNone/>
            </a:pPr>
            <a:r>
              <a:rPr lang="en-IN" sz="1400" dirty="0">
                <a:solidFill>
                  <a:srgbClr val="646464"/>
                </a:solidFill>
                <a:latin typeface="Menlo" panose="020B0609030804020204" pitchFamily="49" charset="0"/>
              </a:rPr>
              <a:t>@Inject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Environment </a:t>
            </a:r>
            <a:r>
              <a:rPr lang="en-IN" sz="1400" dirty="0">
                <a:solidFill>
                  <a:srgbClr val="0000C0"/>
                </a:solidFill>
                <a:latin typeface="Menlo" panose="020B0609030804020204" pitchFamily="49" charset="0"/>
              </a:rPr>
              <a:t>environment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Optional&lt;String&gt; </a:t>
            </a:r>
            <a:r>
              <a:rPr lang="en-IN" sz="1400" dirty="0" err="1">
                <a:solidFill>
                  <a:srgbClr val="6A3E3E"/>
                </a:solidFill>
                <a:latin typeface="Menlo" panose="020B0609030804020204" pitchFamily="49" charset="0"/>
              </a:rPr>
              <a:t>configValueOptional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latin typeface="Menlo" panose="020B0609030804020204" pitchFamily="49" charset="0"/>
              </a:rPr>
              <a:t>environment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.getProperty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latin typeface="Menlo" panose="020B0609030804020204" pitchFamily="49" charset="0"/>
              </a:rPr>
              <a:t>"to-</a:t>
            </a:r>
            <a:r>
              <a:rPr lang="en-IN" sz="1400" dirty="0" err="1">
                <a:solidFill>
                  <a:srgbClr val="2A00FF"/>
                </a:solidFill>
                <a:latin typeface="Menlo" panose="020B0609030804020204" pitchFamily="49" charset="0"/>
              </a:rPr>
              <a:t>do.prop</a:t>
            </a:r>
            <a:r>
              <a:rPr lang="en-IN" sz="1400" dirty="0">
                <a:solidFill>
                  <a:srgbClr val="2A00FF"/>
                </a:solidFill>
                <a:latin typeface="Menlo" panose="020B0609030804020204" pitchFamily="49" charset="0"/>
              </a:rPr>
              <a:t>-a"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String.</a:t>
            </a:r>
            <a:r>
              <a:rPr lang="en-IN" sz="1400" b="1" dirty="0" err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/>
              <a:t>Property values can use placeholder &amp; default values e.g. </a:t>
            </a:r>
            <a:r>
              <a:rPr lang="en-IN" sz="1400" b="1" dirty="0">
                <a:solidFill>
                  <a:srgbClr val="004080"/>
                </a:solidFill>
                <a:latin typeface="Menlo" panose="020B0609030804020204" pitchFamily="49" charset="0"/>
              </a:rPr>
              <a:t>prop-c: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${to-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do.prop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-a},${to-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do.prop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-b}</a:t>
            </a:r>
            <a:endParaRPr lang="en-I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/>
              <a:t>Property references should use kebab case: all lower case, words separated by hyphen (e.g. to-</a:t>
            </a:r>
            <a:r>
              <a:rPr lang="en-IN" sz="2400" dirty="0" err="1"/>
              <a:t>do.prop</a:t>
            </a:r>
            <a:r>
              <a:rPr lang="en-IN" sz="2400" dirty="0"/>
              <a:t>-a)</a:t>
            </a:r>
          </a:p>
          <a:p>
            <a:pPr marL="457200" lvl="1" indent="0">
              <a:buNone/>
            </a:pP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2C9CD-B969-7846-B05D-3F83A9BD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46361"/>
            <a:ext cx="1917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027-C8F7-1E4E-B048-A0A9EDEF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Property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1773-4036-3B49-991B-7B61204D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Micronaut combines config values from multiple property sources</a:t>
            </a:r>
            <a:endParaRPr lang="en-US" dirty="0"/>
          </a:p>
          <a:p>
            <a:r>
              <a:rPr lang="en-US" sz="2600" dirty="0"/>
              <a:t>Built-in property sources in order of priority:</a:t>
            </a:r>
            <a:endParaRPr lang="en-US" dirty="0"/>
          </a:p>
          <a:p>
            <a:pPr lvl="1"/>
            <a:r>
              <a:rPr lang="en-US" sz="1800" dirty="0"/>
              <a:t>Command line arguments </a:t>
            </a:r>
          </a:p>
          <a:p>
            <a:pPr lvl="1"/>
            <a:r>
              <a:rPr lang="en-US" sz="1800" dirty="0"/>
              <a:t>Properties from SPRING_APPLICATION_JSON (for Spring compatibility) </a:t>
            </a:r>
          </a:p>
          <a:p>
            <a:pPr lvl="1"/>
            <a:r>
              <a:rPr lang="en-US" sz="1800" dirty="0"/>
              <a:t>Properties from MICRONAUT_APPLICATION_JSON </a:t>
            </a:r>
          </a:p>
          <a:p>
            <a:pPr lvl="1"/>
            <a:r>
              <a:rPr lang="en-US" sz="1800" dirty="0"/>
              <a:t>Java System Properties </a:t>
            </a:r>
          </a:p>
          <a:p>
            <a:pPr lvl="1"/>
            <a:r>
              <a:rPr lang="en-US" sz="1800" dirty="0"/>
              <a:t>OS environment variables </a:t>
            </a:r>
          </a:p>
          <a:p>
            <a:pPr lvl="1"/>
            <a:r>
              <a:rPr lang="en-US" sz="1800" dirty="0"/>
              <a:t>Configuration files from the system property '</a:t>
            </a:r>
            <a:r>
              <a:rPr lang="en-US" sz="1800" dirty="0" err="1"/>
              <a:t>micronaut.config.files</a:t>
            </a:r>
            <a:r>
              <a:rPr lang="en-US" sz="1800" dirty="0"/>
              <a:t>'.</a:t>
            </a:r>
          </a:p>
          <a:p>
            <a:pPr lvl="1"/>
            <a:r>
              <a:rPr lang="en-US" sz="1800" dirty="0"/>
              <a:t>Environment-specific properties from application-{environment}.{extension} </a:t>
            </a:r>
          </a:p>
          <a:p>
            <a:pPr lvl="1"/>
            <a:r>
              <a:rPr lang="en-US" sz="1800" dirty="0"/>
              <a:t>Application-specific properties from application.{extension}</a:t>
            </a:r>
          </a:p>
          <a:p>
            <a:pPr lvl="1"/>
            <a:endParaRPr lang="en-US" sz="1800" dirty="0"/>
          </a:p>
          <a:p>
            <a:r>
              <a:rPr lang="en-US" sz="2000" dirty="0"/>
              <a:t>Custom config property source can also be implemented</a:t>
            </a:r>
          </a:p>
          <a:p>
            <a:r>
              <a:rPr lang="en-US" sz="2000" dirty="0"/>
              <a:t>Sensitive configuration like secrets, password etc. should be maintained in Vaults/Secret Store and NOT in configs</a:t>
            </a:r>
          </a:p>
        </p:txBody>
      </p:sp>
    </p:spTree>
    <p:extLst>
      <p:ext uri="{BB962C8B-B14F-4D97-AF65-F5344CB8AC3E}">
        <p14:creationId xmlns:p14="http://schemas.microsoft.com/office/powerpoint/2010/main" val="26226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0F8-895B-444B-A38E-C506396D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Specific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B10D-C479-CF4F-8097-71EBE58D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support defining </a:t>
            </a:r>
            <a:r>
              <a:rPr lang="en-US" i="1" dirty="0"/>
              <a:t>Environment(s) </a:t>
            </a:r>
            <a:r>
              <a:rPr lang="en-US" dirty="0"/>
              <a:t>while starting the application e.g. dev, test, prod etc.</a:t>
            </a:r>
          </a:p>
          <a:p>
            <a:pPr lvl="1"/>
            <a:r>
              <a:rPr lang="en-US" dirty="0"/>
              <a:t>Through code using </a:t>
            </a:r>
            <a:r>
              <a:rPr lang="en-US" i="1" dirty="0" err="1"/>
              <a:t>ApplicationContextBuilder</a:t>
            </a:r>
            <a:endParaRPr lang="en-US" i="1" dirty="0"/>
          </a:p>
          <a:p>
            <a:pPr lvl="1"/>
            <a:r>
              <a:rPr lang="en-US" dirty="0"/>
              <a:t>Via JVM argument </a:t>
            </a:r>
            <a:r>
              <a:rPr lang="en-US" i="1" dirty="0"/>
              <a:t>-</a:t>
            </a:r>
            <a:r>
              <a:rPr lang="en-US" i="1" dirty="0" err="1"/>
              <a:t>Dmicronaut.environments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active environment allows loading that environment specific configuration values from environment specific config file e.g.</a:t>
            </a:r>
          </a:p>
          <a:p>
            <a:pPr lvl="1"/>
            <a:r>
              <a:rPr lang="en-US" dirty="0" err="1"/>
              <a:t>application.yaml</a:t>
            </a:r>
            <a:r>
              <a:rPr lang="en-US" dirty="0"/>
              <a:t> (default, when no environment is specified)</a:t>
            </a:r>
          </a:p>
          <a:p>
            <a:pPr lvl="1"/>
            <a:r>
              <a:rPr lang="en-US" dirty="0"/>
              <a:t>application-</a:t>
            </a:r>
            <a:r>
              <a:rPr lang="en-US" i="1" dirty="0" err="1"/>
              <a:t>dev</a:t>
            </a:r>
            <a:r>
              <a:rPr lang="en-US" dirty="0" err="1"/>
              <a:t>.yaml</a:t>
            </a:r>
            <a:endParaRPr lang="en-US" dirty="0"/>
          </a:p>
          <a:p>
            <a:pPr lvl="1"/>
            <a:r>
              <a:rPr lang="en-US" dirty="0"/>
              <a:t>application-</a:t>
            </a:r>
            <a:r>
              <a:rPr lang="en-US" i="1" dirty="0" err="1"/>
              <a:t>prod</a:t>
            </a:r>
            <a:r>
              <a:rPr lang="en-US" dirty="0" err="1"/>
              <a:t>.yaml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32D0-9D05-614E-8A03-1FE9AA5C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&amp; Injecting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531D-A51B-0E40-9D64-02EA41A5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Configuration properties can be bound to fields using </a:t>
            </a:r>
            <a:endParaRPr lang="en-US" dirty="0"/>
          </a:p>
          <a:p>
            <a:pPr lvl="1"/>
            <a:r>
              <a:rPr lang="en-US" dirty="0"/>
              <a:t>@Value annotation: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@Property(name=&lt;name&gt;) annotation: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Type-safe bean instances can be initialized from configuration using @</a:t>
            </a:r>
            <a:r>
              <a:rPr lang="en-US" sz="2400" dirty="0" err="1"/>
              <a:t>ConfigurationProperties</a:t>
            </a:r>
            <a:r>
              <a:rPr lang="en-US" sz="2400" dirty="0"/>
              <a:t> annotation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9405F-E528-9D47-B8CC-3420811C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717800"/>
            <a:ext cx="2902618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32208-8E88-C04C-988B-B6E6B001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18" y="3902472"/>
            <a:ext cx="3376652" cy="558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3477D-F7E8-F64C-99F8-55669F25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36" y="5355035"/>
            <a:ext cx="46101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C64C7-CE10-6741-A18C-F5F07D705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68" y="5431235"/>
            <a:ext cx="295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5D3D-EF2C-6747-A0B0-100B3239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2EEB-5CBE-B744-96B2-5BDCF205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Immutable configurations values can only be set from config property sources (and not from application code)</a:t>
            </a:r>
            <a:endParaRPr lang="en-US" dirty="0"/>
          </a:p>
          <a:p>
            <a:r>
              <a:rPr lang="en-US" sz="2400" dirty="0"/>
              <a:t>Immutable configuration can be defined in following ways:</a:t>
            </a:r>
            <a:endParaRPr lang="en-US" dirty="0"/>
          </a:p>
          <a:p>
            <a:pPr lvl="1"/>
            <a:r>
              <a:rPr lang="en-US" sz="2000" dirty="0"/>
              <a:t>Using @</a:t>
            </a:r>
            <a:r>
              <a:rPr lang="en-US" sz="2000" dirty="0" err="1"/>
              <a:t>ConfigurationProperties</a:t>
            </a:r>
            <a:r>
              <a:rPr lang="en-US" sz="2000" dirty="0"/>
              <a:t> annotation on an </a:t>
            </a:r>
            <a:r>
              <a:rPr lang="en-US" sz="2000" i="1" dirty="0"/>
              <a:t>Interface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Using @</a:t>
            </a:r>
            <a:r>
              <a:rPr lang="en-US" sz="2000" dirty="0" err="1"/>
              <a:t>ConfigurationProperties</a:t>
            </a:r>
            <a:r>
              <a:rPr lang="en-US" sz="2000" dirty="0"/>
              <a:t> annotation on a class and using @</a:t>
            </a:r>
            <a:r>
              <a:rPr lang="en-US" sz="2000" dirty="0" err="1"/>
              <a:t>ConfigurationInject</a:t>
            </a:r>
            <a:r>
              <a:rPr lang="en-US" sz="2000" dirty="0"/>
              <a:t> annotation on constructor to inject config values</a:t>
            </a:r>
            <a:endParaRPr lang="en-US" sz="2000" i="1" dirty="0"/>
          </a:p>
          <a:p>
            <a:pPr lvl="1"/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356DB-3C7B-0847-B280-86FDAFFA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3386191"/>
            <a:ext cx="3054350" cy="102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A5DBD-8E18-1941-A550-07129E00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49" y="5115986"/>
            <a:ext cx="5016423" cy="17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52D3-9D05-C74F-8EF4-F9C00BC4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493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403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Micronaut</vt:lpstr>
      <vt:lpstr>Agenda</vt:lpstr>
      <vt:lpstr>Defining &amp; Reading Configuration</vt:lpstr>
      <vt:lpstr>Configuration Property Sources</vt:lpstr>
      <vt:lpstr>Environment Specific Configuration</vt:lpstr>
      <vt:lpstr>Binding &amp; Injecting Configuration</vt:lpstr>
      <vt:lpstr>Immutable Configuration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45</cp:revision>
  <dcterms:created xsi:type="dcterms:W3CDTF">2023-02-08T13:23:53Z</dcterms:created>
  <dcterms:modified xsi:type="dcterms:W3CDTF">2023-02-10T15:35:52Z</dcterms:modified>
</cp:coreProperties>
</file>