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94640"/>
  </p:normalViewPr>
  <p:slideViewPr>
    <p:cSldViewPr snapToGrid="0" snapToObjects="1">
      <p:cViewPr>
        <p:scale>
          <a:sx n="120" d="100"/>
          <a:sy n="120" d="100"/>
        </p:scale>
        <p:origin x="20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041C-4D92-2E46-A3EF-C10DE444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D4D4-4B6F-A546-B600-41B59A20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B8F3-834B-4247-A887-CCEC759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25C6-9AC4-0D48-96EA-979A40A1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70A0-F042-7A4C-83C2-92A04B37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B880-089A-2F42-B0F1-3D01036A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3800E-630E-BD4A-9287-3A027ADAD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DD2A-6734-9B41-93CC-6BE2B64C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A85D-6B40-664F-B1A1-53D46A4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AB3D-0D96-B74D-8596-7963BAB7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1A6D3-CF91-7F4B-8D3A-2BA402EA6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71030-1B0C-7C4B-9524-261E0337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6396-FBC3-B145-BB80-3B490E8B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18D7-7C07-2445-B635-03C7DC20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8150-315D-3E4C-B747-44D3E917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C11-DDDE-5E4D-97E2-C46301E4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1459-C198-8548-9429-BB8EF857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D8D2-5ABA-334B-AAE0-4FC1C6B1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A020-ADED-1F40-B305-A6ABC76A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D5E7-CB80-8742-AEF6-7D62267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562B-A13B-7346-AABB-6020934D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DCFE-C9A6-FC44-B580-F8C1B607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0F4D-2F05-644E-9BC1-135507CD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F859-3668-D344-B25C-B87E9CBC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2FA9-604B-2748-82D8-AA305924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10C4-5D7A-5F40-BE8C-33D34AA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A1D6-03D6-0645-9968-AD9309227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0CD3-5F51-4A48-BF48-9B05E7827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FA8A-ED0E-884E-9D2B-AAA13BF4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429A-F018-F04B-8516-258E9D5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45447-FF02-CF49-B6C7-C6AA7CEF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F46F-1565-8342-B966-0562D23D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6DC13-5C14-534F-802F-35135BE6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D2EF5-1905-D142-A4F2-69DC4140E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2F1F6-9401-D544-B922-53D47D598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DE8F0-D278-C847-BDBD-702100891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031E1-7B85-6645-9CD4-306394A4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FF30C-AAA2-E048-A009-62C0A8AC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12447-D6BF-7441-88F2-E23C240D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DF-E4B8-8942-A0C8-A15E3CC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FB7B-92FD-FA45-911A-F8BAB5A4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0B527-07E4-944A-B166-4C397CB5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51E0-1C0C-0543-93A2-19E48A7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63493-719F-FF42-B5D4-C1B4044F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FB02-949B-CA49-8D9B-B83FA80A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A5BE6-4BC8-C143-B3BE-8422769A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DD2F-558C-9F48-8545-DED2E905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2C2E-5451-6643-B46F-02E91861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23DDE-DBF3-1B47-A727-BF0F948F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7D19-37B9-5247-9A81-F7541570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2A621-6821-4B41-9AAD-C3683388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671F-0205-364A-8E0D-149956AC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8DED-F0A6-4C4D-978C-5AFAE780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9F1C5-D629-D34D-80DF-9B0C9A4F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1442-B608-F94C-9D4E-CC528D38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3F09D-B21F-5441-B4E1-A28B5838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2B929-6221-FB4F-82D7-A0717DE3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80E9-0D0F-FC4C-9985-1A0069E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7F8D9-DF1A-DA4E-BDF2-FEC36338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E2EC-1073-9B41-9FB4-2E75D6D7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583B-E8D4-444D-A56E-5A3FF88D8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57D8-C69D-B742-A94A-0AC92B14CB5F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C454-6CB2-EC4F-92D8-B4C9FED0A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195B-5210-584A-870C-C5300FC4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80CD-CED4-884C-8224-98CDEE2E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cle/graal/tree/master/compil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naut.io/latest/api/io/micronaut/core/graal/GraalReflectionConfigur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D862-7200-C541-ACAC-2186B77BB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36AC-1D18-9649-B1AF-7149A57CD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14 - </a:t>
            </a:r>
            <a:r>
              <a:rPr lang="en-US" dirty="0" err="1"/>
              <a:t>GraalVM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C5FE-3580-974C-AB4C-01F04630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6F9B-2FCF-3140-956B-BD86E6296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GraalVM</a:t>
            </a:r>
            <a:endParaRPr lang="en-US" dirty="0"/>
          </a:p>
          <a:p>
            <a:r>
              <a:rPr lang="en-US" dirty="0" err="1"/>
              <a:t>GraalVM</a:t>
            </a:r>
            <a:r>
              <a:rPr lang="en-US" dirty="0"/>
              <a:t> Architecture</a:t>
            </a:r>
          </a:p>
          <a:p>
            <a:r>
              <a:rPr lang="en-US" dirty="0"/>
              <a:t>Its Advantages</a:t>
            </a:r>
          </a:p>
          <a:p>
            <a:r>
              <a:rPr lang="en-US" dirty="0"/>
              <a:t>Micronaut Support for </a:t>
            </a:r>
            <a:r>
              <a:rPr lang="en-US" dirty="0" err="1"/>
              <a:t>GraalVM</a:t>
            </a:r>
            <a:endParaRPr lang="en-US" dirty="0"/>
          </a:p>
          <a:p>
            <a:r>
              <a:rPr lang="en-US" dirty="0"/>
              <a:t>Micronaut App in </a:t>
            </a:r>
            <a:r>
              <a:rPr lang="en-US" dirty="0" err="1"/>
              <a:t>GraalVM</a:t>
            </a:r>
            <a:r>
              <a:rPr lang="en-US" dirty="0"/>
              <a:t> - Demo</a:t>
            </a:r>
          </a:p>
        </p:txBody>
      </p:sp>
    </p:spTree>
    <p:extLst>
      <p:ext uri="{BB962C8B-B14F-4D97-AF65-F5344CB8AC3E}">
        <p14:creationId xmlns:p14="http://schemas.microsoft.com/office/powerpoint/2010/main" val="18594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C6B5-C1B9-B14A-BBD6-C8099D2A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GraalVM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5A43-33BA-464D-BA7E-F39EDCE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GraalVM</a:t>
            </a:r>
            <a:r>
              <a:rPr lang="en-IN" sz="2400" dirty="0"/>
              <a:t> is a high-performance JDK designed to accelerate Java application performance while consuming fewer resources</a:t>
            </a:r>
          </a:p>
          <a:p>
            <a:r>
              <a:rPr lang="en-IN" sz="2400" dirty="0"/>
              <a:t>It is developed and supported by Oracle Corporation</a:t>
            </a:r>
          </a:p>
          <a:p>
            <a:r>
              <a:rPr lang="en-US" sz="2400" dirty="0"/>
              <a:t>It compiles Java application into native machine code</a:t>
            </a:r>
          </a:p>
          <a:p>
            <a:r>
              <a:rPr lang="en-IN" sz="2400" dirty="0"/>
              <a:t>It offers two ways to run Java applications: on the </a:t>
            </a:r>
            <a:r>
              <a:rPr lang="en-IN" sz="2400" dirty="0" err="1"/>
              <a:t>HotSpot</a:t>
            </a:r>
            <a:r>
              <a:rPr lang="en-IN" sz="2400" dirty="0"/>
              <a:t> JVM with </a:t>
            </a:r>
            <a:r>
              <a:rPr lang="en-IN" sz="2400" dirty="0" err="1"/>
              <a:t>Graal</a:t>
            </a:r>
            <a:r>
              <a:rPr lang="en-IN" sz="2400" dirty="0"/>
              <a:t> just-in-time (JIT) compiler or as an ahead-of-time (AOT) compiled native executable</a:t>
            </a:r>
          </a:p>
          <a:p>
            <a:r>
              <a:rPr lang="en-IN" sz="2400" dirty="0"/>
              <a:t>Apart from Java, it provides runtime for JavaScript, Ruby, Python, R and few other languages</a:t>
            </a:r>
          </a:p>
          <a:p>
            <a:r>
              <a:rPr lang="en-US" sz="2400" dirty="0"/>
              <a:t>It makes it possible to mix programming languages in a single application while eliminating any foreign language call costs</a:t>
            </a:r>
          </a:p>
        </p:txBody>
      </p:sp>
    </p:spTree>
    <p:extLst>
      <p:ext uri="{BB962C8B-B14F-4D97-AF65-F5344CB8AC3E}">
        <p14:creationId xmlns:p14="http://schemas.microsoft.com/office/powerpoint/2010/main" val="25872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1DBE-0903-8845-BA23-3895DFC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7E2AC-C89A-CC41-A8D8-553F7B24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8" y="1690688"/>
            <a:ext cx="10141527" cy="4060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4F61B-FE7C-1042-AAF6-17158E8FCF96}"/>
              </a:ext>
            </a:extLst>
          </p:cNvPr>
          <p:cNvSpPr txBox="1"/>
          <p:nvPr/>
        </p:nvSpPr>
        <p:spPr>
          <a:xfrm>
            <a:off x="413657" y="5780782"/>
            <a:ext cx="1136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GraalVM</a:t>
            </a:r>
            <a:r>
              <a:rPr lang="en-IN" sz="1600" dirty="0"/>
              <a:t> adds an </a:t>
            </a:r>
            <a:r>
              <a:rPr lang="en-IN" sz="1600" dirty="0">
                <a:hlinkClick r:id="rId3"/>
              </a:rPr>
              <a:t>advanced just-in-time (JIT) optimizing compiler</a:t>
            </a:r>
            <a:r>
              <a:rPr lang="en-IN" sz="1600" dirty="0"/>
              <a:t>, to the </a:t>
            </a:r>
            <a:r>
              <a:rPr lang="en-IN" sz="1600" dirty="0" err="1"/>
              <a:t>HotSpot</a:t>
            </a:r>
            <a:r>
              <a:rPr lang="en-IN" sz="1600" dirty="0"/>
              <a:t> Java Virtual Machine.</a:t>
            </a:r>
          </a:p>
          <a:p>
            <a:r>
              <a:rPr lang="en-IN" sz="1600" dirty="0"/>
              <a:t>With </a:t>
            </a:r>
            <a:r>
              <a:rPr lang="en-IN" sz="1600" dirty="0" err="1"/>
              <a:t>GraalVM</a:t>
            </a:r>
            <a:r>
              <a:rPr lang="en-IN" sz="1600" dirty="0"/>
              <a:t> Truffle, Java and other supported languages can directly interoperate with each other and pass data back and forth in the same memory space.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86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C32-15D5-B849-84E8-6AB9BA94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GraalVM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2C9F-511E-7E49-9829-DEC2190D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Performance</a:t>
            </a:r>
            <a:r>
              <a:rPr lang="en-US" dirty="0"/>
              <a:t>: Uses advanced optimized compiler that generates leaner and faster code requiring fewer computing resource</a:t>
            </a:r>
          </a:p>
          <a:p>
            <a:r>
              <a:rPr lang="en-US" b="1" dirty="0"/>
              <a:t>Polyglot Programming</a:t>
            </a:r>
            <a:r>
              <a:rPr lang="en-US" dirty="0"/>
              <a:t>: Supports best features and libraries of multiple languages in a single app</a:t>
            </a:r>
          </a:p>
          <a:p>
            <a:r>
              <a:rPr lang="en-US" b="1" dirty="0"/>
              <a:t>Ahead of Time Native Image Compilation</a:t>
            </a:r>
            <a:r>
              <a:rPr lang="en-US" dirty="0"/>
              <a:t>: Compiles Java application ahead of time in native machine code that start up instantly without any warm up time</a:t>
            </a:r>
          </a:p>
          <a:p>
            <a:r>
              <a:rPr lang="en-US" b="1" dirty="0"/>
              <a:t>Advanced Tools: </a:t>
            </a:r>
            <a:r>
              <a:rPr lang="en-US" dirty="0"/>
              <a:t>Easier debugging, monitoring, profiling and optimizing resource consumption in Java and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3F96-8953-F94D-B42A-7355520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Support for </a:t>
            </a:r>
            <a:r>
              <a:rPr lang="en-US" dirty="0" err="1"/>
              <a:t>GraalVM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EA1D-37CD-3441-B6FD-B4B0E4E4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Micronaut supports running Micronaut applications using </a:t>
            </a:r>
            <a:r>
              <a:rPr lang="en-US" sz="2400" dirty="0" err="1"/>
              <a:t>GraalVM’s</a:t>
            </a:r>
            <a:r>
              <a:rPr lang="en-US" sz="2400" dirty="0"/>
              <a:t> native-image tool.</a:t>
            </a:r>
          </a:p>
          <a:p>
            <a:r>
              <a:rPr lang="en-US" sz="2400" dirty="0"/>
              <a:t>Micronaut application can be </a:t>
            </a:r>
            <a:r>
              <a:rPr lang="en-IN" sz="2400" dirty="0"/>
              <a:t>built into a </a:t>
            </a:r>
            <a:r>
              <a:rPr lang="en-IN" sz="2400" dirty="0" err="1"/>
              <a:t>GraalVM</a:t>
            </a:r>
            <a:r>
              <a:rPr lang="en-IN" sz="2400" dirty="0"/>
              <a:t> native image using the Micronaut Gradle or Maven plugins.</a:t>
            </a:r>
          </a:p>
          <a:p>
            <a:r>
              <a:rPr lang="en-IN" sz="2400" dirty="0"/>
              <a:t>Micronaut does not use reflection or dynamic </a:t>
            </a:r>
            <a:r>
              <a:rPr lang="en-IN" sz="2400" dirty="0" err="1"/>
              <a:t>classloading</a:t>
            </a:r>
            <a:r>
              <a:rPr lang="en-IN" sz="2400" dirty="0"/>
              <a:t>, so it works automatically with </a:t>
            </a:r>
            <a:r>
              <a:rPr lang="en-IN" sz="2400" dirty="0" err="1"/>
              <a:t>GraalVM</a:t>
            </a:r>
            <a:r>
              <a:rPr lang="en-IN" sz="2400" dirty="0"/>
              <a:t> native, certain 3</a:t>
            </a:r>
            <a:r>
              <a:rPr lang="en-IN" sz="2400" baseline="30000" dirty="0"/>
              <a:t>rd</a:t>
            </a:r>
            <a:r>
              <a:rPr lang="en-IN" sz="2400" dirty="0"/>
              <a:t> party libraries may require additional input about usage of reflection.</a:t>
            </a:r>
          </a:p>
          <a:p>
            <a:r>
              <a:rPr lang="en-US" sz="2400" dirty="0"/>
              <a:t>Micronaut includes an annotation processor that helps to generate reflection configuration that is automatically picked up by the native-image 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9F2F8-DF1D-F945-B695-47BB3EE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97" y="5311631"/>
            <a:ext cx="4738047" cy="8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E901-CE42-9C4F-9123-573C2703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Support for </a:t>
            </a:r>
            <a:r>
              <a:rPr lang="en-US" dirty="0" err="1"/>
              <a:t>GraalVM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B795-E24F-DC42-9CE3-795AB637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This processor generates additional classes that implement the </a:t>
            </a:r>
            <a:r>
              <a:rPr lang="en-IN" sz="2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GraalReflectionConfigurer</a:t>
            </a:r>
            <a:r>
              <a:rPr lang="en-IN" sz="2400" dirty="0"/>
              <a:t> interface and programmatically register reflection configuration.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It results in the public methods, declared fields and declared constructors of </a:t>
            </a:r>
            <a:r>
              <a:rPr lang="en-US" sz="2400" dirty="0" err="1"/>
              <a:t>example.Test</a:t>
            </a:r>
            <a:r>
              <a:rPr lang="en-US" sz="2400" dirty="0"/>
              <a:t> being registered for reflective access.</a:t>
            </a:r>
          </a:p>
          <a:p>
            <a:r>
              <a:rPr lang="en-US" sz="2400" dirty="0"/>
              <a:t>Other Annotations for reflective access: @</a:t>
            </a:r>
            <a:r>
              <a:rPr lang="en-US" sz="2400" dirty="0" err="1"/>
              <a:t>TypeHint</a:t>
            </a:r>
            <a:r>
              <a:rPr lang="en-US" sz="2400" dirty="0"/>
              <a:t>, @</a:t>
            </a:r>
            <a:r>
              <a:rPr lang="en-US" sz="2400" dirty="0" err="1"/>
              <a:t>ReflectionConfiguration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A1413-C030-E541-BAEF-09B4A77F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48" y="2938317"/>
            <a:ext cx="4027219" cy="15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58E-DA06-664E-85F0-A53D62B1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 App in </a:t>
            </a:r>
            <a:r>
              <a:rPr lang="en-US" dirty="0" err="1"/>
              <a:t>GraalVM</a:t>
            </a:r>
            <a:r>
              <a:rPr lang="en-US" dirty="0"/>
              <a:t>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0F59-4034-424E-8C94-8BF4E40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GraalVM</a:t>
            </a:r>
            <a:r>
              <a:rPr lang="en-US" dirty="0"/>
              <a:t> installation</a:t>
            </a:r>
          </a:p>
          <a:p>
            <a:pPr lvl="1"/>
            <a:r>
              <a:rPr lang="en-IN" i="1" dirty="0" err="1"/>
              <a:t>sdk</a:t>
            </a:r>
            <a:r>
              <a:rPr lang="en-IN" i="1" dirty="0"/>
              <a:t> install java 22.3.r17-grl: </a:t>
            </a:r>
            <a:r>
              <a:rPr lang="en-IN" dirty="0"/>
              <a:t>Install </a:t>
            </a:r>
            <a:r>
              <a:rPr lang="en-IN" dirty="0" err="1"/>
              <a:t>GraalVM</a:t>
            </a:r>
            <a:r>
              <a:rPr lang="en-IN" dirty="0"/>
              <a:t> JDK 17</a:t>
            </a:r>
            <a:endParaRPr lang="en-IN" i="1" dirty="0"/>
          </a:p>
          <a:p>
            <a:pPr lvl="1"/>
            <a:r>
              <a:rPr lang="en-IN" i="1" dirty="0" err="1"/>
              <a:t>gu</a:t>
            </a:r>
            <a:r>
              <a:rPr lang="en-IN" i="1" dirty="0"/>
              <a:t> install native-image: </a:t>
            </a:r>
            <a:r>
              <a:rPr lang="en-IN" dirty="0"/>
              <a:t>Install </a:t>
            </a:r>
            <a:r>
              <a:rPr lang="en-IN" dirty="0" err="1"/>
              <a:t>GraalVm</a:t>
            </a:r>
            <a:r>
              <a:rPr lang="en-IN" dirty="0"/>
              <a:t> Native Image</a:t>
            </a:r>
          </a:p>
          <a:p>
            <a:r>
              <a:rPr lang="en-IN" dirty="0"/>
              <a:t>Create a Micronaut Application using Micronaut Launch – include </a:t>
            </a:r>
            <a:r>
              <a:rPr lang="en-IN" dirty="0" err="1"/>
              <a:t>GraalVM</a:t>
            </a:r>
            <a:r>
              <a:rPr lang="en-IN" dirty="0"/>
              <a:t> &amp; Jackson serialization as features</a:t>
            </a:r>
          </a:p>
          <a:p>
            <a:r>
              <a:rPr lang="en-IN" dirty="0"/>
              <a:t>Create native executable inside Docker</a:t>
            </a:r>
          </a:p>
          <a:p>
            <a:pPr marL="457200" lvl="1" indent="0">
              <a:buNone/>
            </a:pPr>
            <a:r>
              <a:rPr lang="en-IN" i="1" dirty="0"/>
              <a:t>./</a:t>
            </a:r>
            <a:r>
              <a:rPr lang="en-IN" i="1" dirty="0" err="1"/>
              <a:t>mvnw</a:t>
            </a:r>
            <a:r>
              <a:rPr lang="en-IN" i="1" dirty="0"/>
              <a:t> package -</a:t>
            </a:r>
            <a:r>
              <a:rPr lang="en-IN" i="1" dirty="0" err="1"/>
              <a:t>Dpackaging</a:t>
            </a:r>
            <a:r>
              <a:rPr lang="en-IN" i="1" dirty="0"/>
              <a:t>=docker-native</a:t>
            </a:r>
          </a:p>
          <a:p>
            <a:r>
              <a:rPr lang="en-IN" dirty="0"/>
              <a:t>Start the application in docker</a:t>
            </a:r>
          </a:p>
          <a:p>
            <a:pPr marL="457200" lvl="1" indent="0">
              <a:buNone/>
            </a:pPr>
            <a:r>
              <a:rPr lang="en-IN" i="1" dirty="0"/>
              <a:t>docker run -p 8080:8080 </a:t>
            </a:r>
            <a:r>
              <a:rPr lang="en-IN" i="1" dirty="0" err="1"/>
              <a:t>conference-app-graalvm:latest</a:t>
            </a:r>
            <a:endParaRPr lang="en-IN" i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8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5E19-ABF9-9B44-B438-13A793D9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248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461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Micronaut</vt:lpstr>
      <vt:lpstr>Agenda</vt:lpstr>
      <vt:lpstr>Introduction to GraalVM</vt:lpstr>
      <vt:lpstr>GraalVM Architecture</vt:lpstr>
      <vt:lpstr>GraalVM Advantages</vt:lpstr>
      <vt:lpstr>Micronaut Support for GraalVM</vt:lpstr>
      <vt:lpstr>Micronaut Support for GraalVM…</vt:lpstr>
      <vt:lpstr>Micronaut App in GraalVM - Demo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56</cp:revision>
  <dcterms:created xsi:type="dcterms:W3CDTF">2023-02-25T04:31:30Z</dcterms:created>
  <dcterms:modified xsi:type="dcterms:W3CDTF">2023-02-25T07:08:51Z</dcterms:modified>
</cp:coreProperties>
</file>