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71" r:id="rId15"/>
    <p:sldId id="272" r:id="rId16"/>
    <p:sldId id="273" r:id="rId17"/>
    <p:sldId id="270" r:id="rId18"/>
    <p:sldId id="274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7"/>
  </p:normalViewPr>
  <p:slideViewPr>
    <p:cSldViewPr snapToGrid="0" snapToObjects="1">
      <p:cViewPr varScale="1">
        <p:scale>
          <a:sx n="103" d="100"/>
          <a:sy n="103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B9298-0873-9A40-9DA2-B6A02D4D73DF}" type="datetimeFigureOut">
              <a:rPr lang="en-US" smtClean="0"/>
              <a:t>3/18/23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DF218-772B-524B-A007-0F85DFEE6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8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DF218-772B-524B-A007-0F85DFEE63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4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Mutable jar contains Quarkus build time information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done via an HTTP based long polling transport, that will synchronize your local workspace and the remote application via HTTP calls.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DF218-772B-524B-A007-0F85DFEE63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54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Building for cloud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DF218-772B-524B-A007-0F85DFEE63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0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08A8-C8B7-954D-BCB2-325D40786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EBEFA-BF75-5944-8B7B-3388633F5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51F5-DBDF-1C4F-8A8B-D98A9807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6AAE-4C45-1149-8805-35916C5EEBA0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C7EB-96AF-B948-992B-D15387E9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1EE3-0B04-6340-A8E3-01ECB2F1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42EF-54C6-5B42-AE48-E4829C57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CAFC-3DB2-A540-8E1C-6FD71DB5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8F623-6772-6B48-9C08-DA29C4321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5710C-6802-3D4A-BA67-156EE1C8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6AAE-4C45-1149-8805-35916C5EEBA0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867FB-789B-7A46-8227-62BE76EA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BF8B-09E1-DD43-9F43-604B5B67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42EF-54C6-5B42-AE48-E4829C57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7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FC121-F04F-734B-8C9E-800943694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9DD85-1A62-3944-B240-9A9286E27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39242-29E8-7647-B704-740DE0DA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6AAE-4C45-1149-8805-35916C5EEBA0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7AF60-7000-CD4A-A47F-591A17DE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4C13D-5943-F849-903B-EEEDC67B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42EF-54C6-5B42-AE48-E4829C57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F278C-E671-5A45-AFC6-394F589D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ECDB-ABF4-FF45-B1CA-72135E6C7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2DED8-8DFB-BF46-B1DA-9C61454A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6AAE-4C45-1149-8805-35916C5EEBA0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058CE-DBC3-9547-8E7E-EBAF51F1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29FFA-684D-B441-B0AF-FD4D5A80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42EF-54C6-5B42-AE48-E4829C57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166D-026D-DC48-9030-54613FD3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F59F1-412F-EA4C-8809-516555666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E39C6-73AD-8549-B2DE-2DF8CC1D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6AAE-4C45-1149-8805-35916C5EEBA0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099AE-2081-F141-A3BC-7A0913F4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EAB25-FE4A-FC4F-B601-74D19DAC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42EF-54C6-5B42-AE48-E4829C57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3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9150-6A8A-4842-B0F6-6A465124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B5C6-BE70-A34D-93F7-55B665DED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75FA1-33DA-8D48-BB70-32E65B251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3D37F-F9FA-F04F-91C8-858B0A64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6AAE-4C45-1149-8805-35916C5EEBA0}" type="datetimeFigureOut">
              <a:rPr lang="en-US" smtClean="0"/>
              <a:t>3/18/23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8D4FB-A6E9-6B4B-A590-A92CCAA4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58869-B66D-1548-9757-5030C3E8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42EF-54C6-5B42-AE48-E4829C57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D70A-0F9C-4046-AA29-88839C71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B3557-1508-B948-A031-D69A5091A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3C999-2A9C-A140-9187-04EF7D71A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44333-EC80-1848-9DAD-73978EB9C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C7483-2BB2-6D40-AFC7-A87DACC60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31A2B-BDA0-F149-B65F-61FCF3EB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6AAE-4C45-1149-8805-35916C5EEBA0}" type="datetimeFigureOut">
              <a:rPr lang="en-US" smtClean="0"/>
              <a:t>3/18/23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FA773-7298-FB41-9D6F-327DC371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65789-172B-044A-871D-CFAAAA76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42EF-54C6-5B42-AE48-E4829C57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D516-EE8D-C649-809D-4A4B2319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45977A-DB92-2543-BF54-AFB0431E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6AAE-4C45-1149-8805-35916C5EEBA0}" type="datetimeFigureOut">
              <a:rPr lang="en-US" smtClean="0"/>
              <a:t>3/18/23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2F01C-125C-0E4B-9991-C5DA4B19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1EEF3-BF5C-5E4D-BFF5-00B4A858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42EF-54C6-5B42-AE48-E4829C57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6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BEC0D-E43D-294B-9BB8-ACF8F894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6AAE-4C45-1149-8805-35916C5EEBA0}" type="datetimeFigureOut">
              <a:rPr lang="en-US" smtClean="0"/>
              <a:t>3/18/23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91DDD-714C-BD4C-93C5-FF86EA05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735C8-1E82-894F-B251-E1D3F0B6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42EF-54C6-5B42-AE48-E4829C57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4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4124-E66C-DB4D-A9F6-D2E976F6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5CCE0-93D6-8D48-8F4D-F3263C69F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23EAD-B158-1A4E-B48C-6DC48261C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C7C58-7000-3F4F-92CE-E2FA4EAD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6AAE-4C45-1149-8805-35916C5EEBA0}" type="datetimeFigureOut">
              <a:rPr lang="en-US" smtClean="0"/>
              <a:t>3/18/23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500BD-121B-6245-9607-F9716741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69B7F-4BA2-3F42-B2CA-4BCD75E1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42EF-54C6-5B42-AE48-E4829C57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3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F3F4-0AC2-2044-83B3-0EF28B92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BF07F-7071-8842-886B-B6C7FAE83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A2727-6308-2A4D-ADDB-1533C307B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FD918-E52A-7C47-BA8A-41304CB9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6AAE-4C45-1149-8805-35916C5EEBA0}" type="datetimeFigureOut">
              <a:rPr lang="en-US" smtClean="0"/>
              <a:t>3/18/23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186CE-2C21-0748-BF96-F9C60C8A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07356-C213-DE48-A005-E6A5239C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42EF-54C6-5B42-AE48-E4829C57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6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4E71E-CFAC-EF40-8B93-EA53D355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233D5-383A-FE40-956C-F772E0C5C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555A2-171C-C844-8DA8-AC562E1EE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6AAE-4C45-1149-8805-35916C5EEBA0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BDC33-E15A-CE44-81F3-BA3DF69F7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9326B-BF93-4D43-814B-8DD2C6C14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42EF-54C6-5B42-AE48-E4829C57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0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9F1F-2731-8643-A50D-6D48FAB57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Quarkus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9D900-4795-6E43-9844-2BECBBCA8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02 – Set up</a:t>
            </a:r>
          </a:p>
        </p:txBody>
      </p:sp>
    </p:spTree>
    <p:extLst>
      <p:ext uri="{BB962C8B-B14F-4D97-AF65-F5344CB8AC3E}">
        <p14:creationId xmlns:p14="http://schemas.microsoft.com/office/powerpoint/2010/main" val="3306586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5E3B-C57D-044D-8211-63D0CDC7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Development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40AD1-046C-394E-AEE7-A65F19456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Remote development mode allows to run </a:t>
            </a:r>
            <a:r>
              <a:rPr lang="en-IN" sz="2400" dirty="0"/>
              <a:t>Quarkus application in a container environment and have changes made to local files become immediately visible</a:t>
            </a:r>
          </a:p>
          <a:p>
            <a:r>
              <a:rPr lang="en-IN" sz="2400" dirty="0"/>
              <a:t>Maven command - </a:t>
            </a:r>
            <a:r>
              <a:rPr lang="en-IN" sz="2000" i="1" dirty="0" err="1"/>
              <a:t>quarkus:remote-dev</a:t>
            </a:r>
            <a:endParaRPr lang="en-IN" sz="2400" i="1" dirty="0"/>
          </a:p>
          <a:p>
            <a:r>
              <a:rPr lang="en-IN" sz="2400" dirty="0"/>
              <a:t>Application properties to enable mutable-jar</a:t>
            </a:r>
          </a:p>
          <a:p>
            <a:pPr marL="457200" lvl="1" indent="0">
              <a:buNone/>
            </a:pPr>
            <a:r>
              <a:rPr lang="en-IN" sz="2000" i="1" dirty="0" err="1"/>
              <a:t>quarkus.package.type</a:t>
            </a:r>
            <a:r>
              <a:rPr lang="en-IN" sz="2000" i="1" dirty="0"/>
              <a:t>=mutable-jar </a:t>
            </a:r>
          </a:p>
          <a:p>
            <a:pPr marL="457200" lvl="1" indent="0">
              <a:buNone/>
            </a:pPr>
            <a:r>
              <a:rPr lang="en-IN" sz="2000" i="1" dirty="0" err="1"/>
              <a:t>quarkus.live-reload.password</a:t>
            </a:r>
            <a:r>
              <a:rPr lang="en-IN" sz="2000" i="1" dirty="0"/>
              <a:t>=</a:t>
            </a:r>
            <a:r>
              <a:rPr lang="en-IN" sz="2000" i="1" dirty="0" err="1"/>
              <a:t>changeit</a:t>
            </a:r>
            <a:r>
              <a:rPr lang="en-IN" sz="2000" i="1" dirty="0"/>
              <a:t> </a:t>
            </a:r>
          </a:p>
          <a:p>
            <a:pPr marL="457200" lvl="1" indent="0">
              <a:buNone/>
            </a:pPr>
            <a:r>
              <a:rPr lang="en-IN" sz="2000" i="1" dirty="0" err="1"/>
              <a:t>quarkus.live-reload.url</a:t>
            </a:r>
            <a:r>
              <a:rPr lang="en-IN" sz="2000" i="1" dirty="0"/>
              <a:t>=http://my.cluster.host.com:8080</a:t>
            </a:r>
          </a:p>
          <a:p>
            <a:pPr marL="457200" lvl="1" indent="0">
              <a:buNone/>
            </a:pPr>
            <a:endParaRPr lang="en-IN" sz="2000" i="1" dirty="0"/>
          </a:p>
          <a:p>
            <a:r>
              <a:rPr lang="en-IN" sz="2400" i="1" dirty="0"/>
              <a:t> </a:t>
            </a:r>
            <a:r>
              <a:rPr lang="en-IN" sz="2400" dirty="0"/>
              <a:t>In remote, set environment variable QUARKUS_LAUNCH_DEVMODE=true and start app</a:t>
            </a:r>
          </a:p>
          <a:p>
            <a:r>
              <a:rPr lang="en-IN" sz="2400" dirty="0"/>
              <a:t>In local</a:t>
            </a:r>
            <a:r>
              <a:rPr lang="en-IN" sz="2000" i="1" dirty="0"/>
              <a:t> ./</a:t>
            </a:r>
            <a:r>
              <a:rPr lang="en-IN" sz="2000" i="1" dirty="0" err="1"/>
              <a:t>mvnw</a:t>
            </a:r>
            <a:r>
              <a:rPr lang="en-IN" sz="2000" i="1" dirty="0"/>
              <a:t> </a:t>
            </a:r>
            <a:r>
              <a:rPr lang="en-IN" sz="2000" i="1" dirty="0" err="1"/>
              <a:t>quarkus:remote-dev</a:t>
            </a:r>
            <a:r>
              <a:rPr lang="en-IN" sz="2000" i="1" dirty="0"/>
              <a:t> -</a:t>
            </a:r>
            <a:r>
              <a:rPr lang="en-IN" sz="2000" i="1" dirty="0" err="1"/>
              <a:t>Dquarkus.live-reload.url</a:t>
            </a:r>
            <a:r>
              <a:rPr lang="en-IN" sz="2000" i="1" dirty="0"/>
              <a:t>=http://</a:t>
            </a:r>
            <a:r>
              <a:rPr lang="en-IN" sz="2000" i="1" dirty="0" err="1"/>
              <a:t>my.cluster.host.com</a:t>
            </a:r>
            <a:r>
              <a:rPr lang="en-IN" sz="2000" i="1" dirty="0"/>
              <a:t> :8080</a:t>
            </a:r>
          </a:p>
          <a:p>
            <a:pPr marL="457200" lvl="1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4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A2DF-043E-4442-AA09-651BBA16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82DC-4837-CE40-84AD-C30B92466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Building artifact with specific configuration profile according to the target environment</a:t>
            </a:r>
          </a:p>
          <a:p>
            <a:pPr marL="457200" lvl="1" indent="0">
              <a:buNone/>
            </a:pPr>
            <a:r>
              <a:rPr lang="en-IN" i="1" dirty="0"/>
              <a:t>./</a:t>
            </a:r>
            <a:r>
              <a:rPr lang="en-IN" i="1" dirty="0" err="1"/>
              <a:t>mvnw</a:t>
            </a:r>
            <a:r>
              <a:rPr lang="en-IN" i="1" dirty="0"/>
              <a:t> install -</a:t>
            </a:r>
            <a:r>
              <a:rPr lang="en-IN" i="1" dirty="0" err="1"/>
              <a:t>Dquarkus.profile</a:t>
            </a:r>
            <a:r>
              <a:rPr lang="en-IN" i="1" dirty="0"/>
              <a:t>=&lt;profile-name-here&gt;</a:t>
            </a:r>
          </a:p>
          <a:p>
            <a:pPr marL="457200" lvl="1" indent="0">
              <a:buNone/>
            </a:pPr>
            <a:endParaRPr lang="en-IN" i="1" dirty="0"/>
          </a:p>
          <a:p>
            <a:r>
              <a:rPr lang="en-IN" dirty="0"/>
              <a:t>Building multiple artifacts from a single module</a:t>
            </a:r>
          </a:p>
          <a:p>
            <a:pPr lvl="1"/>
            <a:r>
              <a:rPr lang="en-IN" dirty="0"/>
              <a:t>Example – building application with different configuration profile</a:t>
            </a:r>
          </a:p>
          <a:p>
            <a:pPr lvl="1"/>
            <a:r>
              <a:rPr lang="en-IN" dirty="0"/>
              <a:t>Possible through multiple executions in the Quarkus Maven plugin configuration</a:t>
            </a:r>
          </a:p>
          <a:p>
            <a:pPr lvl="1"/>
            <a:endParaRPr lang="en-IN" dirty="0"/>
          </a:p>
          <a:p>
            <a:r>
              <a:rPr lang="en-IN" dirty="0"/>
              <a:t>Configuring project output via </a:t>
            </a:r>
            <a:r>
              <a:rPr lang="en-IN" dirty="0" err="1"/>
              <a:t>application.properties</a:t>
            </a:r>
            <a:r>
              <a:rPr lang="en-IN" dirty="0"/>
              <a:t> like package type, main class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72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60D2-9627-7144-A9BA-A80DEC26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B94C-0260-5340-A8BF-D54CA9B2D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Extensions</a:t>
            </a:r>
          </a:p>
          <a:p>
            <a:pPr lvl="1"/>
            <a:r>
              <a:rPr lang="en-IN" i="1" dirty="0" err="1"/>
              <a:t>quarkus</a:t>
            </a:r>
            <a:r>
              <a:rPr lang="en-IN" i="1" dirty="0"/>
              <a:t> extension</a:t>
            </a:r>
          </a:p>
          <a:p>
            <a:pPr lvl="1"/>
            <a:r>
              <a:rPr lang="en-IN" i="1" dirty="0" err="1"/>
              <a:t>quarkus</a:t>
            </a:r>
            <a:r>
              <a:rPr lang="en-IN" i="1" dirty="0"/>
              <a:t> extension add 'hibernate-validator’</a:t>
            </a:r>
          </a:p>
          <a:p>
            <a:r>
              <a:rPr lang="en-IN" sz="2400" dirty="0"/>
              <a:t>Build</a:t>
            </a:r>
            <a:endParaRPr lang="en-IN" dirty="0"/>
          </a:p>
          <a:p>
            <a:pPr lvl="1"/>
            <a:r>
              <a:rPr lang="en-IN" i="1" dirty="0" err="1"/>
              <a:t>quarkus</a:t>
            </a:r>
            <a:r>
              <a:rPr lang="en-IN" i="1" dirty="0"/>
              <a:t> build</a:t>
            </a:r>
          </a:p>
          <a:p>
            <a:pPr lvl="1"/>
            <a:r>
              <a:rPr lang="en-IN" i="1" dirty="0" err="1"/>
              <a:t>quarkus</a:t>
            </a:r>
            <a:r>
              <a:rPr lang="en-IN" i="1" dirty="0"/>
              <a:t> build –native</a:t>
            </a:r>
          </a:p>
          <a:p>
            <a:pPr lvl="1"/>
            <a:r>
              <a:rPr lang="en-IN" i="1" dirty="0" err="1"/>
              <a:t>quarkus</a:t>
            </a:r>
            <a:r>
              <a:rPr lang="en-IN" i="1" dirty="0"/>
              <a:t> build -</a:t>
            </a:r>
            <a:r>
              <a:rPr lang="en-IN" i="1" dirty="0" err="1"/>
              <a:t>Dquarkus.package.type</a:t>
            </a:r>
            <a:r>
              <a:rPr lang="en-IN" i="1" dirty="0"/>
              <a:t>=uber-jar</a:t>
            </a:r>
          </a:p>
          <a:p>
            <a:r>
              <a:rPr lang="en-US" sz="2400" dirty="0">
                <a:solidFill>
                  <a:prstClr val="black"/>
                </a:solidFill>
              </a:rPr>
              <a:t>Development mode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lvl="1"/>
            <a:r>
              <a:rPr lang="en-IN" i="1" dirty="0" err="1">
                <a:solidFill>
                  <a:prstClr val="black"/>
                </a:solidFill>
              </a:rPr>
              <a:t>quarkus</a:t>
            </a:r>
            <a:r>
              <a:rPr lang="en-IN" i="1" dirty="0">
                <a:solidFill>
                  <a:prstClr val="black"/>
                </a:solidFill>
              </a:rPr>
              <a:t> dev</a:t>
            </a:r>
          </a:p>
          <a:p>
            <a:pPr lvl="1"/>
            <a:r>
              <a:rPr lang="en-US" i="1" dirty="0"/>
              <a:t>./</a:t>
            </a:r>
            <a:r>
              <a:rPr lang="en-US" i="1" dirty="0" err="1"/>
              <a:t>gradlew</a:t>
            </a:r>
            <a:r>
              <a:rPr lang="en-US" i="1" dirty="0"/>
              <a:t> </a:t>
            </a:r>
            <a:r>
              <a:rPr lang="en-US" i="1" dirty="0" err="1"/>
              <a:t>quarkusRemoteDev</a:t>
            </a:r>
            <a:r>
              <a:rPr lang="en-US" i="1" dirty="0"/>
              <a:t> -</a:t>
            </a:r>
            <a:r>
              <a:rPr lang="en-US" i="1" dirty="0" err="1"/>
              <a:t>Dquarkus.live-reload.url</a:t>
            </a:r>
            <a:r>
              <a:rPr lang="en-US" i="1" dirty="0"/>
              <a:t>=http://my-remote-host:8080</a:t>
            </a:r>
          </a:p>
        </p:txBody>
      </p:sp>
    </p:spTree>
    <p:extLst>
      <p:ext uri="{BB962C8B-B14F-4D97-AF65-F5344CB8AC3E}">
        <p14:creationId xmlns:p14="http://schemas.microsoft.com/office/powerpoint/2010/main" val="152993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95341-BCAB-3C40-8BD7-874E34AA2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82187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0D5F1-1F82-7340-9208-9F352116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3DC1D-CE65-2E46-8C44-CCE92AF3C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 Support</a:t>
            </a:r>
          </a:p>
        </p:txBody>
      </p:sp>
    </p:spTree>
    <p:extLst>
      <p:ext uri="{BB962C8B-B14F-4D97-AF65-F5344CB8AC3E}">
        <p14:creationId xmlns:p14="http://schemas.microsoft.com/office/powerpoint/2010/main" val="414114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2FB0-9BF3-3042-A785-0439032C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D9D0E-3589-2D4E-86AD-280AE1232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Quarkus Supported IDE</a:t>
            </a:r>
          </a:p>
          <a:p>
            <a:r>
              <a:rPr lang="en-US" dirty="0"/>
              <a:t>Quarkus IDE Plugin Features</a:t>
            </a:r>
          </a:p>
          <a:p>
            <a:r>
              <a:rPr lang="en-US" dirty="0"/>
              <a:t>Creating and Running Quarkus App – Eclipse</a:t>
            </a:r>
          </a:p>
          <a:p>
            <a:r>
              <a:rPr lang="en-US" dirty="0"/>
              <a:t>Creating and Running Quarkus App – Intellij IDEA CE</a:t>
            </a:r>
          </a:p>
          <a:p>
            <a:r>
              <a:rPr lang="en-US" dirty="0"/>
              <a:t>Creating Quarkus App – Visual Studio Code</a:t>
            </a:r>
          </a:p>
          <a:p>
            <a:r>
              <a:rPr lang="en-US" dirty="0"/>
              <a:t>Other IDE - Intellij IDEA Ultimate, Eclipse Che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5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ACE4-0BB0-7344-AC94-50729ED6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Quarkus Supported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78ABD-AE05-654E-AA4E-62933997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</a:t>
            </a:r>
          </a:p>
          <a:p>
            <a:r>
              <a:rPr lang="en-US" dirty="0"/>
              <a:t>Intellij IDEA Community Edition (CE)</a:t>
            </a:r>
          </a:p>
          <a:p>
            <a:r>
              <a:rPr lang="en-US" dirty="0"/>
              <a:t>Visual Studio Code (VS Code)</a:t>
            </a:r>
          </a:p>
          <a:p>
            <a:endParaRPr lang="en-US" dirty="0"/>
          </a:p>
          <a:p>
            <a:r>
              <a:rPr lang="en-US" dirty="0"/>
              <a:t>Intellij IDEA Ultimate Edition</a:t>
            </a:r>
          </a:p>
          <a:p>
            <a:r>
              <a:rPr lang="en-US" dirty="0"/>
              <a:t>Eclipse Che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17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556B82-5FAE-A84F-B87B-DF7309CB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Quarkus IDE Plugin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453B26-A95C-DD4C-A46C-9992519F7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723" y="1470454"/>
            <a:ext cx="6495503" cy="53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39DA-DACB-0547-8D6D-EEECF5EB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Quarkus Tools Plugin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C9AE2-C8D3-CD45-972F-CDD085C18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94" y="1507524"/>
            <a:ext cx="7429500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D6B07E-75EA-4A41-9DA4-88D7C0A76AE3}"/>
              </a:ext>
            </a:extLst>
          </p:cNvPr>
          <p:cNvSpPr txBox="1"/>
          <p:nvPr/>
        </p:nvSpPr>
        <p:spPr>
          <a:xfrm>
            <a:off x="997294" y="6079524"/>
            <a:ext cx="807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 -  https://</a:t>
            </a:r>
            <a:r>
              <a:rPr lang="en-US" dirty="0" err="1"/>
              <a:t>marketplace.eclipse.org</a:t>
            </a:r>
            <a:r>
              <a:rPr lang="en-US" dirty="0"/>
              <a:t>/content/</a:t>
            </a:r>
            <a:r>
              <a:rPr lang="en-US" dirty="0" err="1"/>
              <a:t>quarkus</a:t>
            </a:r>
            <a:r>
              <a:rPr lang="en-US" dirty="0"/>
              <a:t>-tools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B399F-3061-8E48-BC59-10F32DC51259}"/>
              </a:ext>
            </a:extLst>
          </p:cNvPr>
          <p:cNvSpPr txBox="1"/>
          <p:nvPr/>
        </p:nvSpPr>
        <p:spPr>
          <a:xfrm>
            <a:off x="8585889" y="1594022"/>
            <a:ext cx="3606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Quarkus app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 </a:t>
            </a:r>
            <a:r>
              <a:rPr lang="en-US" sz="2400" dirty="0" err="1"/>
              <a:t>intellisense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698311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39DA-DACB-0547-8D6D-EEECF5EB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IDEA CE Quarkus Tools Plugin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6B07E-75EA-4A41-9DA4-88D7C0A76AE3}"/>
              </a:ext>
            </a:extLst>
          </p:cNvPr>
          <p:cNvSpPr txBox="1"/>
          <p:nvPr/>
        </p:nvSpPr>
        <p:spPr>
          <a:xfrm>
            <a:off x="507999" y="6042454"/>
            <a:ext cx="807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 - https://</a:t>
            </a:r>
            <a:r>
              <a:rPr lang="en-US" dirty="0" err="1"/>
              <a:t>plugins.jetbrains.com</a:t>
            </a:r>
            <a:r>
              <a:rPr lang="en-US" dirty="0"/>
              <a:t>/plugin/13234-quarkus-tools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B399F-3061-8E48-BC59-10F32DC51259}"/>
              </a:ext>
            </a:extLst>
          </p:cNvPr>
          <p:cNvSpPr txBox="1"/>
          <p:nvPr/>
        </p:nvSpPr>
        <p:spPr>
          <a:xfrm>
            <a:off x="507999" y="4715365"/>
            <a:ext cx="3606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Quarkus app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 </a:t>
            </a:r>
            <a:r>
              <a:rPr lang="en-US" sz="2400" dirty="0" err="1"/>
              <a:t>intellisense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 configuration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81D824-D52A-DE4F-91EF-754E9256C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9" y="1594022"/>
            <a:ext cx="9167341" cy="293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8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C45ECE-EFEB-F94B-804A-4304BFD5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113BD-C7ED-4C44-BEAD-74DAE20AD9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Platform and Built Tools</a:t>
            </a:r>
          </a:p>
        </p:txBody>
      </p:sp>
    </p:spTree>
    <p:extLst>
      <p:ext uri="{BB962C8B-B14F-4D97-AF65-F5344CB8AC3E}">
        <p14:creationId xmlns:p14="http://schemas.microsoft.com/office/powerpoint/2010/main" val="4074413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39DA-DACB-0547-8D6D-EEECF5EB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Code CE Quarkus Tools Extension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3F3E2-97E6-C344-938B-D7A66FB47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21" y="1567120"/>
            <a:ext cx="6814067" cy="4513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1B07D9-3FDF-4640-BC3E-8819D4EB7F14}"/>
              </a:ext>
            </a:extLst>
          </p:cNvPr>
          <p:cNvSpPr txBox="1"/>
          <p:nvPr/>
        </p:nvSpPr>
        <p:spPr>
          <a:xfrm>
            <a:off x="8585888" y="1690688"/>
            <a:ext cx="3606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Quarkus app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 </a:t>
            </a:r>
            <a:r>
              <a:rPr lang="en-US" sz="2400" dirty="0" err="1"/>
              <a:t>intellisense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 &amp; Debug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Deploy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64C7C6-59DA-6D40-BD93-7CC66ECC4069}"/>
              </a:ext>
            </a:extLst>
          </p:cNvPr>
          <p:cNvSpPr/>
          <p:nvPr/>
        </p:nvSpPr>
        <p:spPr>
          <a:xfrm>
            <a:off x="838200" y="6151088"/>
            <a:ext cx="9380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Website https://</a:t>
            </a:r>
            <a:r>
              <a:rPr lang="en-US" dirty="0" err="1"/>
              <a:t>marketplace.visualstudio.com</a:t>
            </a:r>
            <a:r>
              <a:rPr lang="en-US" dirty="0"/>
              <a:t>/</a:t>
            </a:r>
            <a:r>
              <a:rPr lang="en-US" dirty="0" err="1"/>
              <a:t>items?itemName</a:t>
            </a:r>
            <a:r>
              <a:rPr lang="en-US" dirty="0"/>
              <a:t>=</a:t>
            </a:r>
            <a:r>
              <a:rPr lang="en-US" dirty="0" err="1"/>
              <a:t>redhat.vscode-quarkus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0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E7ED-C3CE-A045-9BB9-4CA1A1BD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IDE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23A83-ED25-314F-9065-DCC1A4AEF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382" y="1083386"/>
            <a:ext cx="3579390" cy="56757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A213BE-55DE-C74B-98FD-41348134D4BE}"/>
              </a:ext>
            </a:extLst>
          </p:cNvPr>
          <p:cNvSpPr txBox="1"/>
          <p:nvPr/>
        </p:nvSpPr>
        <p:spPr>
          <a:xfrm>
            <a:off x="333632" y="2026508"/>
            <a:ext cx="46214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Intellij IDEA Ultimate Edition – Licensed version of Intellij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Eclipse Che - </a:t>
            </a:r>
            <a:r>
              <a:rPr lang="en-IN" sz="2400" dirty="0"/>
              <a:t>open-source, Java-based developer workspace server and Online 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Flexible RESTful webservice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SDK for creating plugins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3844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2A2CF-4470-0E47-AB6F-3B44EBD99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1940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8FD68F-1AC5-384C-B345-40D1167E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68DFB3-B21F-B843-B0DD-85B965105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Platform &amp; JDK Version</a:t>
            </a:r>
          </a:p>
          <a:p>
            <a:r>
              <a:rPr lang="en-US" dirty="0"/>
              <a:t>Maven Plugin Configuration</a:t>
            </a:r>
          </a:p>
          <a:p>
            <a:r>
              <a:rPr lang="en-US" dirty="0"/>
              <a:t>Maven Plugin Goals</a:t>
            </a:r>
          </a:p>
          <a:p>
            <a:r>
              <a:rPr lang="en-US" dirty="0"/>
              <a:t>Creating, Building &amp; Running with Maven</a:t>
            </a:r>
          </a:p>
          <a:p>
            <a:r>
              <a:rPr lang="en-US" dirty="0"/>
              <a:t>Executable Jars</a:t>
            </a:r>
          </a:p>
          <a:p>
            <a:r>
              <a:rPr lang="en-US" dirty="0"/>
              <a:t>Remote Development Mode</a:t>
            </a:r>
          </a:p>
          <a:p>
            <a:r>
              <a:rPr lang="en-US" dirty="0"/>
              <a:t>Build Configuration</a:t>
            </a:r>
          </a:p>
          <a:p>
            <a:r>
              <a:rPr lang="en-US" dirty="0"/>
              <a:t>Gradle Support 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3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032C-0FDE-8E4E-B8B5-62822322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Platform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40938-535B-AF4A-BC12-A57670DE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minimum Java version required is JDK 11</a:t>
            </a:r>
          </a:p>
          <a:p>
            <a:endParaRPr lang="en-US" dirty="0"/>
          </a:p>
          <a:p>
            <a:r>
              <a:rPr lang="en-US" dirty="0"/>
              <a:t>Starting with Quarkus version 2.x the minimum JDK requirement is JDK 11+</a:t>
            </a:r>
          </a:p>
          <a:p>
            <a:r>
              <a:rPr lang="en-US" dirty="0"/>
              <a:t>Quarkus has been tested with JDK 11 and 17</a:t>
            </a:r>
          </a:p>
          <a:p>
            <a:pPr lvl="1"/>
            <a:r>
              <a:rPr lang="en-US" dirty="0"/>
              <a:t>JDK &gt; 17 has not been actively tested, but should work</a:t>
            </a:r>
          </a:p>
          <a:p>
            <a:pPr lvl="1"/>
            <a:endParaRPr lang="en-US" dirty="0"/>
          </a:p>
          <a:p>
            <a:r>
              <a:rPr lang="en-US" dirty="0"/>
              <a:t>Quarkus applications can be compiled as a jar to run within a JVM or can be compiled as native executables </a:t>
            </a:r>
          </a:p>
        </p:txBody>
      </p:sp>
    </p:spTree>
    <p:extLst>
      <p:ext uri="{BB962C8B-B14F-4D97-AF65-F5344CB8AC3E}">
        <p14:creationId xmlns:p14="http://schemas.microsoft.com/office/powerpoint/2010/main" val="352042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1BB9-AD18-B04A-9535-0891BDE3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Quarkus Build Tools -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70E03-3028-414A-A742-B5E15BD88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Quarkus supports both Maven and Gradle as build tools</a:t>
            </a:r>
          </a:p>
          <a:p>
            <a:r>
              <a:rPr lang="en-US" dirty="0"/>
              <a:t>Quarkus Maven plug in</a:t>
            </a:r>
          </a:p>
          <a:p>
            <a:pPr lvl="1"/>
            <a:r>
              <a:rPr lang="en-US" dirty="0"/>
              <a:t>Builds Quarkus application</a:t>
            </a:r>
          </a:p>
          <a:p>
            <a:pPr lvl="1"/>
            <a:r>
              <a:rPr lang="en-US" dirty="0"/>
              <a:t>Launches application in </a:t>
            </a:r>
            <a:r>
              <a:rPr lang="en-US" i="1" dirty="0"/>
              <a:t>dev</a:t>
            </a:r>
            <a:r>
              <a:rPr lang="en-US" dirty="0"/>
              <a:t> mode</a:t>
            </a:r>
          </a:p>
          <a:p>
            <a:pPr lvl="1"/>
            <a:r>
              <a:rPr lang="en-US" dirty="0"/>
              <a:t>Builds native executable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CAA63-FBF3-7E42-8094-EC46C3AB5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369" y="4147068"/>
            <a:ext cx="4098787" cy="232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2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6C90-9DFB-E54A-A558-779C05F6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Quarkus Maven Plug in Goals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AD086F-B8CB-954E-8DCF-572C41AAEA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486886"/>
              </p:ext>
            </p:extLst>
          </p:nvPr>
        </p:nvGraphicFramePr>
        <p:xfrm>
          <a:off x="838200" y="1825625"/>
          <a:ext cx="10515600" cy="488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8183">
                  <a:extLst>
                    <a:ext uri="{9D8B030D-6E8A-4147-A177-3AD203B41FA5}">
                      <a16:colId xmlns:a16="http://schemas.microsoft.com/office/drawing/2014/main" val="1023817430"/>
                    </a:ext>
                  </a:extLst>
                </a:gridCol>
                <a:gridCol w="7497417">
                  <a:extLst>
                    <a:ext uri="{9D8B030D-6E8A-4147-A177-3AD203B41FA5}">
                      <a16:colId xmlns:a16="http://schemas.microsoft.com/office/drawing/2014/main" val="3501785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79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err="1">
                          <a:effectLst/>
                        </a:rPr>
                        <a:t>quarkus:create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new Quarkus application with sensible defaults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39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err="1">
                          <a:effectLst/>
                        </a:rPr>
                        <a:t>quarkus:build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Builds the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5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err="1">
                          <a:effectLst/>
                        </a:rPr>
                        <a:t>quarkus:dev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Runs  Quarkus application in dev mode i.e. any change in code is automatically reflected in the application without needing explicit compilation or restart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94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err="1">
                          <a:effectLst/>
                        </a:rPr>
                        <a:t>quarkus:info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Log Quarkus-specific project information - Quarkus platform BOMs, Quarkus extensions etc. Also highlight misaligned versions.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err="1">
                          <a:effectLst/>
                        </a:rPr>
                        <a:t>quarkus:image-build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Builds a container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23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err="1">
                          <a:effectLst/>
                        </a:rPr>
                        <a:t>quarkus:generate-code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code from metadata artifacts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1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err="1">
                          <a:effectLst/>
                        </a:rPr>
                        <a:t>quarkus:test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Starts continuous testing outside of dev mode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44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err="1">
                          <a:effectLst/>
                        </a:rPr>
                        <a:t>quarkus:update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Log Quarkus-related recommended updates – platform BOM and extensions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45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err="1">
                          <a:effectLst/>
                        </a:rPr>
                        <a:t>quarkus:add-extension</a:t>
                      </a:r>
                      <a:endParaRPr lang="en-IN" sz="1800" kern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err="1">
                          <a:effectLst/>
                        </a:rPr>
                        <a:t>quarkus:add-extensions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one or more Quarkus extensions to the Quarkus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49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quarkus:list-extensions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all available Quarkus extensions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40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14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CAE2-6884-C942-B638-947BA07F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Creating, Building and Running with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5B82F-B78E-7B49-ADB6-DBEC7467B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application</a:t>
            </a:r>
          </a:p>
          <a:p>
            <a:pPr marL="0" indent="0">
              <a:buNone/>
            </a:pPr>
            <a:r>
              <a:rPr lang="en-IN" sz="2400" i="1" dirty="0" err="1"/>
              <a:t>mvn</a:t>
            </a:r>
            <a:r>
              <a:rPr lang="en-IN" sz="2400" i="1" dirty="0"/>
              <a:t> io.quarkus.platform:quarkus-maven-plugin:2.16.4.Final:create \ -</a:t>
            </a:r>
            <a:r>
              <a:rPr lang="en-IN" sz="2400" i="1" dirty="0" err="1"/>
              <a:t>DprojectGroupId</a:t>
            </a:r>
            <a:r>
              <a:rPr lang="en-IN" sz="2400" i="1" dirty="0"/>
              <a:t>=my-</a:t>
            </a:r>
            <a:r>
              <a:rPr lang="en-IN" sz="2400" i="1" dirty="0" err="1"/>
              <a:t>groupId</a:t>
            </a:r>
            <a:r>
              <a:rPr lang="en-IN" sz="2400" i="1" dirty="0"/>
              <a:t> \ -</a:t>
            </a:r>
            <a:r>
              <a:rPr lang="en-IN" sz="2400" i="1" dirty="0" err="1"/>
              <a:t>DprojectArtifactId</a:t>
            </a:r>
            <a:r>
              <a:rPr lang="en-IN" sz="2400" i="1" dirty="0"/>
              <a:t>=my-</a:t>
            </a:r>
            <a:r>
              <a:rPr lang="en-IN" sz="2400" i="1" dirty="0" err="1"/>
              <a:t>artifactId</a:t>
            </a:r>
            <a:endParaRPr lang="en-IN" sz="2400" i="1" dirty="0"/>
          </a:p>
          <a:p>
            <a:pPr marL="0" indent="0">
              <a:buNone/>
            </a:pPr>
            <a:endParaRPr lang="en-IN" sz="2400" i="1" dirty="0"/>
          </a:p>
          <a:p>
            <a:r>
              <a:rPr lang="en-IN" dirty="0"/>
              <a:t>List extensions - </a:t>
            </a:r>
            <a:r>
              <a:rPr lang="en-US" sz="2400" i="1" dirty="0"/>
              <a:t>./</a:t>
            </a:r>
            <a:r>
              <a:rPr lang="en-US" sz="2400" i="1" dirty="0" err="1"/>
              <a:t>mvnw</a:t>
            </a:r>
            <a:r>
              <a:rPr lang="en-US" sz="2400" i="1" dirty="0"/>
              <a:t> </a:t>
            </a:r>
            <a:r>
              <a:rPr lang="en-US" sz="2400" i="1" dirty="0" err="1"/>
              <a:t>quarkus:list-extensions</a:t>
            </a:r>
            <a:endParaRPr lang="en-US" sz="2400" i="1" dirty="0"/>
          </a:p>
          <a:p>
            <a:r>
              <a:rPr lang="en-US" dirty="0"/>
              <a:t>Add extension – </a:t>
            </a:r>
          </a:p>
          <a:p>
            <a:pPr marL="0" indent="0">
              <a:buNone/>
            </a:pPr>
            <a:r>
              <a:rPr lang="en-US" sz="2400" i="1" dirty="0"/>
              <a:t>./</a:t>
            </a:r>
            <a:r>
              <a:rPr lang="en-US" sz="2400" i="1" dirty="0" err="1"/>
              <a:t>mvnw</a:t>
            </a:r>
            <a:r>
              <a:rPr lang="en-US" sz="2400" i="1" dirty="0"/>
              <a:t> </a:t>
            </a:r>
            <a:r>
              <a:rPr lang="en-US" sz="2400" i="1" dirty="0" err="1"/>
              <a:t>quarkus:add-extension</a:t>
            </a:r>
            <a:r>
              <a:rPr lang="en-US" sz="2400" i="1" dirty="0"/>
              <a:t> -</a:t>
            </a:r>
            <a:r>
              <a:rPr lang="en-US" sz="2400" i="1" dirty="0" err="1"/>
              <a:t>Dextensions</a:t>
            </a:r>
            <a:r>
              <a:rPr lang="en-US" sz="2400" i="1" dirty="0"/>
              <a:t>="</a:t>
            </a:r>
            <a:r>
              <a:rPr lang="en-US" sz="2400" i="1" dirty="0" err="1"/>
              <a:t>io.quarkus:quarkus-resteasy-reactive</a:t>
            </a:r>
            <a:r>
              <a:rPr lang="en-US" sz="2400" i="1" dirty="0"/>
              <a:t>”</a:t>
            </a:r>
          </a:p>
          <a:p>
            <a:r>
              <a:rPr lang="en-US" dirty="0"/>
              <a:t>Run application - </a:t>
            </a:r>
            <a:r>
              <a:rPr lang="en-IN" sz="2400" i="1" dirty="0"/>
              <a:t>./</a:t>
            </a:r>
            <a:r>
              <a:rPr lang="en-IN" sz="2400" i="1" dirty="0" err="1"/>
              <a:t>mvnw</a:t>
            </a:r>
            <a:r>
              <a:rPr lang="en-IN" sz="2400" i="1" dirty="0"/>
              <a:t> </a:t>
            </a:r>
            <a:r>
              <a:rPr lang="en-IN" sz="2400" i="1" dirty="0" err="1"/>
              <a:t>quarkus:dev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3734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4E78-6193-DF4C-896B-38DF6871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 Jars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0D75-F676-1242-AFCB-82DB5F601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fast-jar – default package type</a:t>
            </a:r>
          </a:p>
          <a:p>
            <a:pPr lvl="1"/>
            <a:r>
              <a:rPr lang="en-IN" dirty="0"/>
              <a:t>The result of the build is a directory under </a:t>
            </a:r>
            <a:r>
              <a:rPr lang="en-IN" i="1" dirty="0"/>
              <a:t>target</a:t>
            </a:r>
            <a:r>
              <a:rPr lang="en-IN" dirty="0"/>
              <a:t> directory under the project directory</a:t>
            </a:r>
          </a:p>
          <a:p>
            <a:pPr lvl="1"/>
            <a:r>
              <a:rPr lang="en-IN" dirty="0"/>
              <a:t>Executing this jar requires all the class files to be present in </a:t>
            </a:r>
            <a:r>
              <a:rPr lang="en-IN" i="1" dirty="0"/>
              <a:t>target </a:t>
            </a:r>
            <a:r>
              <a:rPr lang="en-IN" dirty="0"/>
              <a:t>directory</a:t>
            </a:r>
            <a:endParaRPr lang="en-IN" i="1" dirty="0"/>
          </a:p>
          <a:p>
            <a:pPr lvl="1"/>
            <a:r>
              <a:rPr lang="en-IN" dirty="0"/>
              <a:t>The jar can be executed using standard </a:t>
            </a:r>
            <a:r>
              <a:rPr lang="en-IN" i="1" dirty="0"/>
              <a:t>java –jar &lt;jar full path&gt;</a:t>
            </a:r>
            <a:r>
              <a:rPr lang="en-IN" dirty="0"/>
              <a:t> command</a:t>
            </a:r>
          </a:p>
          <a:p>
            <a:pPr lvl="1"/>
            <a:endParaRPr lang="en-IN" dirty="0"/>
          </a:p>
          <a:p>
            <a:r>
              <a:rPr lang="en-IN" dirty="0"/>
              <a:t>uber-jar – resulting jar contains all the dependencies </a:t>
            </a:r>
          </a:p>
          <a:p>
            <a:pPr lvl="1"/>
            <a:r>
              <a:rPr lang="en-IN" dirty="0"/>
              <a:t>Requires </a:t>
            </a:r>
            <a:r>
              <a:rPr lang="en-IN" i="1" dirty="0"/>
              <a:t>&lt;</a:t>
            </a:r>
            <a:r>
              <a:rPr lang="en-IN" i="1" dirty="0" err="1"/>
              <a:t>quarkus.package.type</a:t>
            </a:r>
            <a:r>
              <a:rPr lang="en-IN" i="1" dirty="0"/>
              <a:t>&gt;uber-jar&lt;/</a:t>
            </a:r>
            <a:r>
              <a:rPr lang="en-IN" i="1" dirty="0" err="1"/>
              <a:t>quarkus.package.type</a:t>
            </a:r>
            <a:r>
              <a:rPr lang="en-IN" i="1" dirty="0"/>
              <a:t>&gt; </a:t>
            </a:r>
            <a:r>
              <a:rPr lang="en-IN" dirty="0"/>
              <a:t>in </a:t>
            </a:r>
            <a:r>
              <a:rPr lang="en-IN" dirty="0" err="1"/>
              <a:t>pom.xml</a:t>
            </a:r>
            <a:endParaRPr lang="en-IN" dirty="0"/>
          </a:p>
          <a:p>
            <a:pPr lvl="1"/>
            <a:r>
              <a:rPr lang="en-IN" dirty="0"/>
              <a:t>Resulting jar name will have –runner prefix by default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3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8770-F789-FC43-9FB8-4BAB3320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Multi-Module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4C0EE-C6B4-5342-87C4-D2DB6B693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default, Quarkus does not discover CDI beans inside another module</a:t>
            </a:r>
          </a:p>
          <a:p>
            <a:pPr lvl="1"/>
            <a:r>
              <a:rPr lang="en-IN" dirty="0"/>
              <a:t>This can be enabled using </a:t>
            </a:r>
            <a:r>
              <a:rPr lang="en-IN" i="1" dirty="0" err="1"/>
              <a:t>jandex</a:t>
            </a:r>
            <a:r>
              <a:rPr lang="en-IN" i="1" dirty="0"/>
              <a:t>-maven-plugin</a:t>
            </a:r>
            <a:endParaRPr lang="en-IN" sz="2000" i="1" dirty="0"/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C2352-7070-C74B-8E7F-F5F0B5C20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3313042"/>
            <a:ext cx="3996818" cy="340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5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897</Words>
  <Application>Microsoft Macintosh PowerPoint</Application>
  <PresentationFormat>Widescreen</PresentationFormat>
  <Paragraphs>148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Quarkus</vt:lpstr>
      <vt:lpstr>Part 1</vt:lpstr>
      <vt:lpstr>Agenda</vt:lpstr>
      <vt:lpstr>Java Platform Requirements</vt:lpstr>
      <vt:lpstr>Quarkus Build Tools - Maven</vt:lpstr>
      <vt:lpstr>Quarkus Maven Plug in Goals</vt:lpstr>
      <vt:lpstr>Creating, Building and Running with Maven</vt:lpstr>
      <vt:lpstr>Executable Jars</vt:lpstr>
      <vt:lpstr>Multi-Module Projects</vt:lpstr>
      <vt:lpstr>Remote Development Mode</vt:lpstr>
      <vt:lpstr>Build Configuration</vt:lpstr>
      <vt:lpstr>Gradle Support</vt:lpstr>
      <vt:lpstr>PowerPoint Presentation</vt:lpstr>
      <vt:lpstr>Part 2</vt:lpstr>
      <vt:lpstr>Agenda</vt:lpstr>
      <vt:lpstr>Quarkus Supported IDE</vt:lpstr>
      <vt:lpstr>Quarkus IDE Plugin Features</vt:lpstr>
      <vt:lpstr>Eclipse Quarkus Tools Plugin</vt:lpstr>
      <vt:lpstr>Intellij IDEA CE Quarkus Tools Plugin</vt:lpstr>
      <vt:lpstr>VS Code CE Quarkus Tools Extension</vt:lpstr>
      <vt:lpstr>Other IDE Support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Quarkus</dc:title>
  <dc:creator>Rajeswar Majumdar</dc:creator>
  <cp:lastModifiedBy>Rajeswar Majumdar</cp:lastModifiedBy>
  <cp:revision>93</cp:revision>
  <dcterms:created xsi:type="dcterms:W3CDTF">2023-03-18T09:13:24Z</dcterms:created>
  <dcterms:modified xsi:type="dcterms:W3CDTF">2023-03-18T13:31:29Z</dcterms:modified>
</cp:coreProperties>
</file>