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2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/>
    <p:restoredTop sz="95694"/>
  </p:normalViewPr>
  <p:slideViewPr>
    <p:cSldViewPr snapToGrid="0">
      <p:cViewPr varScale="1">
        <p:scale>
          <a:sx n="108" d="100"/>
          <a:sy n="108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BB1EA-CFC2-4144-A049-97CD49DFF0B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F8F8-AA2A-8848-A335-3209FB5A3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Bean discovery annotations include @</a:t>
            </a:r>
            <a:r>
              <a:rPr lang="en-US" dirty="0" err="1"/>
              <a:t>ApplicationScoped</a:t>
            </a:r>
            <a:r>
              <a:rPr lang="en-US" dirty="0"/>
              <a:t>, @Dependent, @</a:t>
            </a:r>
            <a:r>
              <a:rPr lang="en-US" dirty="0" err="1"/>
              <a:t>RequestScoped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CDI Behavior: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IN" b="1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normal scoped bean</a:t>
            </a: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 (@</a:t>
            </a:r>
            <a:r>
              <a:rPr lang="en-IN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ApplicationScoped</a:t>
            </a: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, @</a:t>
            </a:r>
            <a:r>
              <a:rPr lang="en-IN" b="0" i="0" dirty="0" err="1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RequestScoped</a:t>
            </a: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, etc.) is needed when a method is invoked upon an injected instance (contextual reference per the specification).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In other words, injecting a normal scoped bean will not suffice because a </a:t>
            </a:r>
            <a:r>
              <a:rPr lang="en-IN" b="0" i="1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client proxy</a:t>
            </a: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 is injected instead of a contextual instance of the bean.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IN" b="1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bean with a pseudo-scope</a:t>
            </a:r>
            <a:r>
              <a:rPr lang="en-IN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 (@Dependent and @Singleton ) is created when injected.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8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3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F8F8-AA2A-8848-A335-3209FB5A32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44D-0ED3-C550-329F-443516B3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C8F49-D73A-66B8-9EF1-463F3832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0D52-CD0A-57A3-D8B9-82DF49F4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0997-D5C5-DA2A-2B01-F7B73DB9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805A0-9F1C-9C98-FF87-4A4ADE6C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1915-EE41-8955-C339-3D23BBB6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6345D-0B88-339D-BAB4-2F481158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128B-16F9-9207-28B4-A3BA0C7B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50007-06E1-22DB-8954-9BEF83B7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C41B7-F10B-0C41-A303-94175B9B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851AB-17B0-F187-5079-277CD5266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F6648-6C63-7363-D123-D2925D82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D09D-3546-44A5-D2AF-E551580E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6343-279F-64B3-BB4D-F492950F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CCD3-B290-F703-5F1D-F06E5AD9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2A1F-84FA-0A0C-5DB8-3B3B4005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46CA-9DCB-E36C-3582-78485846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120B-FA1E-5914-CD41-EF17F5C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1311-FA14-2B89-4CCE-D7F0715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8550-B9D8-C1C7-1D73-8C36C536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69B4-D691-CE8A-5D58-24AA31E5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0494-7A90-D21E-F6E3-7CA4F809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F29D-FBBB-98BD-73FC-2FA040E8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8F83-B05E-B7D8-F12A-CB35002D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5EC1-03FF-1A7C-2F22-0A0CFC22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7C62-18F5-0117-C4DC-9A965D59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FE9-267B-4893-B955-A9D71B8CA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4B89-F460-0256-EF56-FF81E9373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64B5-FDAB-D3BA-761B-BA10FD22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E2F1-D490-8209-A911-FD765C60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880C-B0F0-9970-7A0F-C34B89BE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2041-2C5C-6071-795B-46C3749B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DA05-ACAE-E222-5450-A4EC22A8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0647-2E54-FC05-8C43-72371101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7D361-E6AE-E0D2-2C7F-405E55D3C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99B57-D110-C896-0F7C-DB81C1708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02D3C-AE26-D951-A049-AE19D448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8F495-FA04-1038-261A-C8AD0D0D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F2C2A-0FD5-F06E-66EC-A66404EE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ED2E-DC64-B89A-D733-D29CEE67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660FB-FBA9-20F9-7F36-D2D3CE76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96C4-CF42-A2B4-E501-4427A17D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B3E1-4B52-49E7-CA2F-F0C94E74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E8C00-5793-4F7B-CA33-5FD00367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0AD17-12E9-BC3A-1865-8AF135A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29930-60B3-C12B-413C-5B4B2BF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2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A3F6-9D68-AFFD-3A53-A8B32A43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1EAB-C099-9D32-DD11-1656D317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AE5B-B39F-3876-C26D-0794AF78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A0BDE-A538-9CEA-1179-A89138A1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3CF6A-B1B1-2753-C506-414AFA86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739E-2B12-A4E1-95F3-F4915698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1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E538-8CB5-8FFF-71AA-BC69561A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FE622-D9C5-2FAC-A4CE-7041C5A3C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1B35-EE32-9629-52C1-677D12D5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C934A-E1E4-C0DA-D54D-D55CFC9F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DDF7-47EB-5501-89F2-DC398B22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8965-FCBF-C89E-3E4C-CFAEC22C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96BA4-F8AE-C912-4C4C-A4A2D5F0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19A5-6A7D-F227-0C7E-82D49470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A906-CEC3-54A1-C5AB-3C77095A3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1CD6-396F-E94B-9B8A-52CB874D29CA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5CF5-94DC-4550-18AF-6037C4CD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5B22-F4F1-F47E-396B-3A6529387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9F9E-4C4B-EE45-9601-32F674FB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F8E3-214D-4432-1854-69D91181E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Quarkus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A61B-86BB-4D11-A548-A6CDBE52B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03 - Context and Dependency Injection (CDI)</a:t>
            </a:r>
          </a:p>
        </p:txBody>
      </p:sp>
    </p:spTree>
    <p:extLst>
      <p:ext uri="{BB962C8B-B14F-4D97-AF65-F5344CB8AC3E}">
        <p14:creationId xmlns:p14="http://schemas.microsoft.com/office/powerpoint/2010/main" val="288156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17F5-1BF9-96EA-3170-1F4E0F16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C4A8-0959-2242-7364-EB7853C6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9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Scope determines the lifecycle of Bean instances i.e., when and where an instance should be created and destroyed</a:t>
            </a:r>
          </a:p>
          <a:p>
            <a:r>
              <a:rPr lang="en-US" sz="2400" dirty="0"/>
              <a:t>A Bean can have exactly one scope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E310FF-B3A3-4112-94AE-82D114EC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82692"/>
              </p:ext>
            </p:extLst>
          </p:nvPr>
        </p:nvGraphicFramePr>
        <p:xfrm>
          <a:off x="928757" y="3313779"/>
          <a:ext cx="10789478" cy="32893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9695">
                  <a:extLst>
                    <a:ext uri="{9D8B030D-6E8A-4147-A177-3AD203B41FA5}">
                      <a16:colId xmlns:a16="http://schemas.microsoft.com/office/drawing/2014/main" val="2188584221"/>
                    </a:ext>
                  </a:extLst>
                </a:gridCol>
                <a:gridCol w="8199783">
                  <a:extLst>
                    <a:ext uri="{9D8B030D-6E8A-4147-A177-3AD203B41FA5}">
                      <a16:colId xmlns:a16="http://schemas.microsoft.com/office/drawing/2014/main" val="2866099766"/>
                    </a:ext>
                  </a:extLst>
                </a:gridCol>
              </a:tblGrid>
              <a:tr h="529849"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53285"/>
                  </a:ext>
                </a:extLst>
              </a:tr>
              <a:tr h="529849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ApplicationScoped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Single</a:t>
                      </a:r>
                      <a:r>
                        <a:rPr lang="en-US" dirty="0"/>
                        <a:t> Bean instance used for whole application &amp; created </a:t>
                      </a:r>
                      <a:r>
                        <a:rPr lang="en-US" b="1" dirty="0"/>
                        <a:t>lazily</a:t>
                      </a:r>
                      <a:r>
                        <a:rPr lang="en-US" b="0" dirty="0"/>
                        <a:t> (via client proxy)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6026"/>
                  </a:ext>
                </a:extLst>
              </a:tr>
              <a:tr h="529849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javax.inject.Singleton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Single</a:t>
                      </a:r>
                      <a:r>
                        <a:rPr lang="en-US" dirty="0"/>
                        <a:t> Bean instance used for whole application but without client 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5215"/>
                  </a:ext>
                </a:extLst>
              </a:tr>
              <a:tr h="529849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RequestScoped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Bean instance associated with each 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68441"/>
                  </a:ext>
                </a:extLst>
              </a:tr>
              <a:tr h="529849">
                <a:tc>
                  <a:txBody>
                    <a:bodyPr/>
                    <a:lstStyle/>
                    <a:p>
                      <a:r>
                        <a:rPr lang="en-US" dirty="0"/>
                        <a:t>@Dependent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injection point creates new instance. Lifecycle is tied with the same of the Bean injecting this Bean.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98114"/>
                  </a:ext>
                </a:extLst>
              </a:tr>
              <a:tr h="529849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SessionScoped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Bean instance associated with each Http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5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D9F1-684F-96FD-A670-429D4442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A94B-DD21-79CB-895C-F4B2AB97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client proxy is an object that delegates all method invocations to a target bean instance</a:t>
            </a:r>
          </a:p>
          <a:p>
            <a:r>
              <a:rPr lang="en-US" sz="2400" dirty="0"/>
              <a:t>In Quarkus, client proxies are created by the Container</a:t>
            </a:r>
          </a:p>
          <a:p>
            <a:pPr lvl="1"/>
            <a:r>
              <a:rPr lang="en-US" sz="2000" dirty="0"/>
              <a:t>Implements </a:t>
            </a:r>
            <a:r>
              <a:rPr lang="en-US" sz="2000" i="1" dirty="0" err="1"/>
              <a:t>io.quarkus.arc.ClientProxy</a:t>
            </a:r>
            <a:r>
              <a:rPr lang="en-US" sz="2000" i="1" dirty="0"/>
              <a:t> </a:t>
            </a:r>
            <a:r>
              <a:rPr lang="en-US" sz="2000" dirty="0"/>
              <a:t>interface</a:t>
            </a:r>
          </a:p>
          <a:p>
            <a:pPr lvl="1"/>
            <a:r>
              <a:rPr lang="en-US" sz="2000" dirty="0"/>
              <a:t>Extends the target Bean class</a:t>
            </a:r>
          </a:p>
          <a:p>
            <a:r>
              <a:rPr lang="en-US" sz="2400" dirty="0"/>
              <a:t>A client proxy is always injected instead of the actual Bean instance</a:t>
            </a:r>
          </a:p>
          <a:p>
            <a:r>
              <a:rPr lang="en-US" sz="2400" dirty="0"/>
              <a:t>Client proxy allows:</a:t>
            </a:r>
          </a:p>
          <a:p>
            <a:pPr lvl="1"/>
            <a:r>
              <a:rPr lang="en-US" sz="2000" dirty="0"/>
              <a:t>Lazy instantiation of the target Bean</a:t>
            </a:r>
          </a:p>
          <a:p>
            <a:pPr lvl="1"/>
            <a:r>
              <a:rPr lang="en-US" sz="2000" dirty="0"/>
              <a:t>Inject Bean with "narrower" scope to a bean with "wider" scope</a:t>
            </a:r>
          </a:p>
          <a:p>
            <a:pPr lvl="1"/>
            <a:r>
              <a:rPr lang="en-US" sz="2000" dirty="0"/>
              <a:t>Circular dependencies in the dependency graph</a:t>
            </a:r>
          </a:p>
          <a:p>
            <a:pPr lvl="1"/>
            <a:r>
              <a:rPr lang="en-US" sz="2000" dirty="0"/>
              <a:t>Manual destruction &amp; recreation of target Bean instance</a:t>
            </a:r>
          </a:p>
        </p:txBody>
      </p:sp>
    </p:spTree>
    <p:extLst>
      <p:ext uri="{BB962C8B-B14F-4D97-AF65-F5344CB8AC3E}">
        <p14:creationId xmlns:p14="http://schemas.microsoft.com/office/powerpoint/2010/main" val="41557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0865-22AC-7299-3D79-B35E5C9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ApplicationScoped</a:t>
            </a:r>
            <a:r>
              <a:rPr lang="en-US" dirty="0"/>
              <a:t> vs. @Singleton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856771-BB29-55F3-A277-57736C44D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890301"/>
              </p:ext>
            </p:extLst>
          </p:nvPr>
        </p:nvGraphicFramePr>
        <p:xfrm>
          <a:off x="838200" y="1825625"/>
          <a:ext cx="10363200" cy="377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317464524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783023678"/>
                    </a:ext>
                  </a:extLst>
                </a:gridCol>
              </a:tblGrid>
              <a:tr h="406377">
                <a:tc>
                  <a:txBody>
                    <a:bodyPr/>
                    <a:lstStyle/>
                    <a:p>
                      <a:r>
                        <a:rPr lang="en-US" dirty="0" err="1"/>
                        <a:t>ApplicationScoped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711174"/>
                  </a:ext>
                </a:extLst>
              </a:tr>
              <a:tr h="406377">
                <a:tc>
                  <a:txBody>
                    <a:bodyPr/>
                    <a:lstStyle/>
                    <a:p>
                      <a:r>
                        <a:rPr lang="en-US" dirty="0"/>
                        <a:t>Uses client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use client 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11179"/>
                  </a:ext>
                </a:extLst>
              </a:tr>
              <a:tr h="406377">
                <a:tc>
                  <a:txBody>
                    <a:bodyPr/>
                    <a:lstStyle/>
                    <a:p>
                      <a:r>
                        <a:rPr lang="en-US" dirty="0"/>
                        <a:t>Lazily instantiated – on first method invocation on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Eagerly instantiated – on Bean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6643"/>
                  </a:ext>
                </a:extLst>
              </a:tr>
              <a:tr h="406377">
                <a:tc>
                  <a:txBody>
                    <a:bodyPr/>
                    <a:lstStyle/>
                    <a:p>
                      <a:r>
                        <a:rPr lang="en-US" dirty="0"/>
                        <a:t>Should not read/write Bean fields directly – use getter/setter instead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read/write Bean fields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83767"/>
                  </a:ext>
                </a:extLst>
              </a:tr>
              <a:tr h="406377">
                <a:tc>
                  <a:txBody>
                    <a:bodyPr/>
                    <a:lstStyle/>
                    <a:p>
                      <a:r>
                        <a:rPr lang="en-US" dirty="0"/>
                        <a:t>Slightly less performant because of indirection via client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impact on performance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65150"/>
                  </a:ext>
                </a:extLst>
              </a:tr>
              <a:tr h="406377">
                <a:tc>
                  <a:txBody>
                    <a:bodyPr/>
                    <a:lstStyle/>
                    <a:p>
                      <a:r>
                        <a:rPr lang="en-US" dirty="0"/>
                        <a:t>Can be mocked using </a:t>
                      </a:r>
                      <a:r>
                        <a:rPr lang="en-US" dirty="0" err="1"/>
                        <a:t>QuarkusMock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mocked with </a:t>
                      </a:r>
                      <a:r>
                        <a:rPr lang="en-US" dirty="0" err="1"/>
                        <a:t>QuarkusMock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98763"/>
                  </a:ext>
                </a:extLst>
              </a:tr>
              <a:tr h="406377">
                <a:tc>
                  <a:txBody>
                    <a:bodyPr/>
                    <a:lstStyle/>
                    <a:p>
                      <a:r>
                        <a:rPr lang="en-US" dirty="0"/>
                        <a:t>Original Bean instance can be destroyed and recreated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Bean destruction will result in stale Bean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665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F05D4-568B-512B-07FC-BF20559FD793}"/>
              </a:ext>
            </a:extLst>
          </p:cNvPr>
          <p:cNvSpPr txBox="1"/>
          <p:nvPr/>
        </p:nvSpPr>
        <p:spPr>
          <a:xfrm>
            <a:off x="705678" y="6033052"/>
            <a:ext cx="104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Quarkus recommends usage of @</a:t>
            </a:r>
            <a:r>
              <a:rPr lang="en-US" dirty="0" err="1"/>
              <a:t>ApplicationScoped</a:t>
            </a:r>
            <a:r>
              <a:rPr lang="en-US" dirty="0"/>
              <a:t> instead of @Singleton</a:t>
            </a:r>
          </a:p>
        </p:txBody>
      </p:sp>
    </p:spTree>
    <p:extLst>
      <p:ext uri="{BB962C8B-B14F-4D97-AF65-F5344CB8AC3E}">
        <p14:creationId xmlns:p14="http://schemas.microsoft.com/office/powerpoint/2010/main" val="41124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82E6-E05F-B06F-CC38-86355CD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192B-17A6-D3A5-58BE-6296727D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3391" cy="4351338"/>
          </a:xfrm>
        </p:spPr>
        <p:txBody>
          <a:bodyPr/>
          <a:lstStyle/>
          <a:p>
            <a:r>
              <a:rPr lang="en-US" sz="2400" dirty="0"/>
              <a:t>Class Beans – most common</a:t>
            </a:r>
          </a:p>
          <a:p>
            <a:r>
              <a:rPr lang="en-US" sz="2400" dirty="0"/>
              <a:t>Producer Methods – useful for integrating 3</a:t>
            </a:r>
            <a:r>
              <a:rPr lang="en-US" sz="2400" baseline="30000" dirty="0"/>
              <a:t>rd</a:t>
            </a:r>
            <a:r>
              <a:rPr lang="en-US" sz="2400" dirty="0"/>
              <a:t> party libraries</a:t>
            </a:r>
          </a:p>
          <a:p>
            <a:r>
              <a:rPr lang="en-US" sz="2400" dirty="0"/>
              <a:t>Producer Fields – similar to producer methods</a:t>
            </a:r>
          </a:p>
          <a:p>
            <a:r>
              <a:rPr lang="en-US" sz="2400" dirty="0"/>
              <a:t>Synthetic Beans – provided by extensions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75DB5-4B4E-4FE3-48F9-CC2709F8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1825625"/>
            <a:ext cx="49911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2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5E5E-F737-3A75-CA49-F98AB436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3550-0BC2-0DD5-B5E5-BDD911EA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Interceptors are used to separate cross-cutting concerns from business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E453E-0901-67F5-8767-EEFC9495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6661"/>
            <a:ext cx="3754822" cy="1676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5FC14-97D8-56D1-0294-8A00240C7279}"/>
              </a:ext>
            </a:extLst>
          </p:cNvPr>
          <p:cNvSpPr txBox="1"/>
          <p:nvPr/>
        </p:nvSpPr>
        <p:spPr>
          <a:xfrm>
            <a:off x="838200" y="5510085"/>
            <a:ext cx="1070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Instances of interceptors are dependent objects of the bean instance they intercept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C99EF-F7EA-4712-8210-8914661B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96" y="2716661"/>
            <a:ext cx="6665992" cy="22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33F8-86F6-D46F-729D-007E9D7C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9333-CFEF-1D80-724F-A25F3021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271"/>
          </a:xfrm>
        </p:spPr>
        <p:txBody>
          <a:bodyPr>
            <a:normAutofit/>
          </a:bodyPr>
          <a:lstStyle/>
          <a:p>
            <a:r>
              <a:rPr lang="en-US" sz="2400" dirty="0"/>
              <a:t>Decorators are like interceptors, but they can implement business logic</a:t>
            </a:r>
          </a:p>
          <a:p>
            <a:r>
              <a:rPr lang="en-US" sz="2400" dirty="0"/>
              <a:t>Instances of decorators are dependent objects of the bean instance they decorate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663DD-1257-1D91-1DA8-E3DA78C6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44" y="2892287"/>
            <a:ext cx="5411731" cy="30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A145-1CA3-EA7A-7340-1C0AF070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454F-6BC1-CBB3-D2E9-191B9311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Bean lifecycle events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PostConstruct</a:t>
            </a:r>
            <a:r>
              <a:rPr lang="en-US" sz="2000" dirty="0"/>
              <a:t> - initialization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PreDestroy</a:t>
            </a:r>
            <a:r>
              <a:rPr lang="en-US" sz="2000" dirty="0"/>
              <a:t> – cleanup</a:t>
            </a:r>
          </a:p>
          <a:p>
            <a:pPr lvl="1"/>
            <a:endParaRPr lang="en-US" sz="2000" dirty="0"/>
          </a:p>
          <a:p>
            <a:r>
              <a:rPr lang="en-US" sz="2400" dirty="0"/>
              <a:t>Events and Observers</a:t>
            </a:r>
          </a:p>
          <a:p>
            <a:pPr lvl="1"/>
            <a:r>
              <a:rPr lang="en-US" sz="2000" dirty="0"/>
              <a:t>Beans may also produce and consume events to interact in a completely decoupled fashion</a:t>
            </a:r>
          </a:p>
          <a:p>
            <a:pPr lvl="1"/>
            <a:r>
              <a:rPr lang="en-US" sz="2000" dirty="0"/>
              <a:t>Any Java object can be an event payload</a:t>
            </a:r>
          </a:p>
          <a:p>
            <a:pPr lvl="1"/>
            <a:r>
              <a:rPr lang="en-US" sz="2000" dirty="0"/>
              <a:t>The optional qualifiers act as topic selectors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9EB95-4B27-4D01-EFC4-57DD91C5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03560"/>
            <a:ext cx="5056807" cy="1508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27496-DBC6-0F68-2834-4C366A2B4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93" y="4803560"/>
            <a:ext cx="4847686" cy="17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9276-2BA8-4C35-F6DC-530A9966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8133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92E501-076F-8831-D8DE-5C81E91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42192-307E-5141-A9B3-B835004BC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Quarkus Specific CDI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0328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059B4F-B14F-21D4-A48C-006A1161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Discovery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C1E541-AA4B-55E2-5BB1-DC02112C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Quarkus used simplified bean discovery with bean discovery mode as </a:t>
            </a:r>
            <a:r>
              <a:rPr lang="en-US" sz="2400" i="1" dirty="0"/>
              <a:t>annotated</a:t>
            </a:r>
          </a:p>
          <a:p>
            <a:r>
              <a:rPr lang="en-US" sz="2400" dirty="0"/>
              <a:t>Beans are discovered from:</a:t>
            </a:r>
          </a:p>
          <a:p>
            <a:pPr lvl="1"/>
            <a:r>
              <a:rPr lang="en-US" sz="1800" dirty="0"/>
              <a:t>Application classes</a:t>
            </a:r>
          </a:p>
          <a:p>
            <a:pPr lvl="1"/>
            <a:r>
              <a:rPr lang="en-US" sz="1800" dirty="0"/>
              <a:t>Dependencies with  </a:t>
            </a:r>
            <a:r>
              <a:rPr lang="en-US" sz="1800" dirty="0" err="1"/>
              <a:t>beans.xml</a:t>
            </a:r>
            <a:r>
              <a:rPr lang="en-US" sz="1800" dirty="0"/>
              <a:t> descriptor</a:t>
            </a:r>
          </a:p>
          <a:p>
            <a:pPr lvl="1"/>
            <a:r>
              <a:rPr lang="en-US" sz="1800" dirty="0"/>
              <a:t>Dependencies with </a:t>
            </a:r>
            <a:r>
              <a:rPr lang="en-US" sz="1800" dirty="0" err="1"/>
              <a:t>Jandex</a:t>
            </a:r>
            <a:r>
              <a:rPr lang="en-US" sz="1800" dirty="0"/>
              <a:t> index - META-INF/</a:t>
            </a:r>
            <a:r>
              <a:rPr lang="en-US" sz="1800" dirty="0" err="1"/>
              <a:t>jandex.idx</a:t>
            </a:r>
            <a:endParaRPr lang="en-US" sz="1800" dirty="0"/>
          </a:p>
          <a:p>
            <a:pPr lvl="1"/>
            <a:r>
              <a:rPr lang="en-US" sz="1800" dirty="0"/>
              <a:t>Dependencies referenced by </a:t>
            </a:r>
            <a:r>
              <a:rPr lang="en-US" sz="1800" dirty="0" err="1"/>
              <a:t>quarkus.index</a:t>
            </a:r>
            <a:r>
              <a:rPr lang="en-US" sz="1800" dirty="0"/>
              <a:t>-dependency in </a:t>
            </a:r>
            <a:r>
              <a:rPr lang="en-US" sz="1800" dirty="0" err="1"/>
              <a:t>application.properties</a:t>
            </a:r>
            <a:endParaRPr lang="en-US" sz="1800" dirty="0"/>
          </a:p>
          <a:p>
            <a:pPr lvl="1"/>
            <a:r>
              <a:rPr lang="en-US" sz="1800" dirty="0"/>
              <a:t>Quarkus integration code</a:t>
            </a:r>
          </a:p>
          <a:p>
            <a:pPr lvl="1"/>
            <a:endParaRPr lang="en-US" sz="1800" dirty="0"/>
          </a:p>
          <a:p>
            <a:r>
              <a:rPr lang="en-US" sz="2400" dirty="0"/>
              <a:t>Different from CDI: Producer methods and fields and observer methods are discovered even if the </a:t>
            </a:r>
            <a:r>
              <a:rPr lang="en-US" sz="2400" i="1" dirty="0"/>
              <a:t>declaring class</a:t>
            </a:r>
            <a:r>
              <a:rPr lang="en-US" sz="2400" dirty="0"/>
              <a:t> is not annotated with a bean defining annotation</a:t>
            </a:r>
          </a:p>
          <a:p>
            <a:pPr lvl="1"/>
            <a:r>
              <a:rPr lang="en-US" sz="2000" dirty="0"/>
              <a:t>The declaring classes are considered to have @Dependent annotation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7694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778EF-3435-2107-36EC-1CAB3AED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57269-38B0-35AB-0E00-276772315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CDI Basics</a:t>
            </a:r>
          </a:p>
        </p:txBody>
      </p:sp>
    </p:spTree>
    <p:extLst>
      <p:ext uri="{BB962C8B-B14F-4D97-AF65-F5344CB8AC3E}">
        <p14:creationId xmlns:p14="http://schemas.microsoft.com/office/powerpoint/2010/main" val="16653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F6CA-A52A-5A9C-07B1-3E997129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Discovery…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006D-6D7F-4B1F-5488-3FA5C7C3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Generating </a:t>
            </a:r>
            <a:r>
              <a:rPr lang="en-US" sz="2400" dirty="0" err="1"/>
              <a:t>Jandex</a:t>
            </a:r>
            <a:r>
              <a:rPr lang="en-US" sz="2400" dirty="0"/>
              <a:t> index file</a:t>
            </a:r>
          </a:p>
          <a:p>
            <a:pPr lvl="1"/>
            <a:r>
              <a:rPr lang="en-US" sz="2000" dirty="0"/>
              <a:t>Using </a:t>
            </a:r>
            <a:r>
              <a:rPr lang="en-US" sz="2000" i="1" dirty="0" err="1"/>
              <a:t>io.smallrye:jandex-maven-plugin</a:t>
            </a:r>
            <a:r>
              <a:rPr lang="en-US" sz="2000" dirty="0"/>
              <a:t> maven plug in with execution goal </a:t>
            </a:r>
            <a:r>
              <a:rPr lang="en-US" sz="2000" i="1" dirty="0" err="1"/>
              <a:t>jandex</a:t>
            </a:r>
            <a:endParaRPr lang="en-US" sz="2000" i="1" dirty="0"/>
          </a:p>
          <a:p>
            <a:pPr lvl="1"/>
            <a:r>
              <a:rPr lang="en-US" sz="2000" dirty="0"/>
              <a:t>Adding </a:t>
            </a:r>
            <a:r>
              <a:rPr lang="en-US" sz="2000" i="1" dirty="0" err="1"/>
              <a:t>quarkus.index</a:t>
            </a:r>
            <a:r>
              <a:rPr lang="en-US" sz="2000" i="1" dirty="0"/>
              <a:t>-dependency</a:t>
            </a:r>
            <a:r>
              <a:rPr lang="en-US" sz="2000" dirty="0"/>
              <a:t> entries to </a:t>
            </a:r>
            <a:r>
              <a:rPr lang="en-US" sz="2000" dirty="0" err="1"/>
              <a:t>application.properties</a:t>
            </a:r>
            <a:endParaRPr lang="en-US" sz="2000" dirty="0"/>
          </a:p>
          <a:p>
            <a:pPr marL="914400" lvl="2" indent="0">
              <a:buNone/>
            </a:pPr>
            <a:r>
              <a:rPr lang="en-IN" sz="1600" b="0" dirty="0" err="1">
                <a:effectLst/>
                <a:latin typeface="+mj-lt"/>
              </a:rPr>
              <a:t>quarkus.index</a:t>
            </a:r>
            <a:r>
              <a:rPr lang="en-IN" sz="1600" b="0" dirty="0">
                <a:effectLst/>
                <a:latin typeface="+mj-lt"/>
              </a:rPr>
              <a:t>-</a:t>
            </a:r>
            <a:r>
              <a:rPr lang="en-IN" sz="1600" b="0" dirty="0" err="1">
                <a:effectLst/>
                <a:latin typeface="+mj-lt"/>
              </a:rPr>
              <a:t>dependency.acme.group</a:t>
            </a:r>
            <a:r>
              <a:rPr lang="en-IN" sz="1600" b="0" dirty="0">
                <a:effectLst/>
                <a:latin typeface="+mj-lt"/>
              </a:rPr>
              <a:t>-id</a:t>
            </a:r>
            <a:r>
              <a:rPr lang="en-IN" sz="1600" dirty="0">
                <a:latin typeface="+mj-lt"/>
              </a:rPr>
              <a:t>=</a:t>
            </a:r>
            <a:r>
              <a:rPr lang="en-IN" sz="1600" b="0" dirty="0" err="1">
                <a:effectLst/>
                <a:latin typeface="+mj-lt"/>
              </a:rPr>
              <a:t>org.acme</a:t>
            </a:r>
            <a:r>
              <a:rPr lang="en-IN" sz="1600" b="0" dirty="0">
                <a:effectLst/>
                <a:latin typeface="+mj-lt"/>
              </a:rPr>
              <a:t> </a:t>
            </a:r>
          </a:p>
          <a:p>
            <a:pPr marL="914400" lvl="2" indent="0">
              <a:buNone/>
            </a:pPr>
            <a:r>
              <a:rPr lang="en-IN" sz="1600" b="0" dirty="0" err="1">
                <a:effectLst/>
                <a:latin typeface="+mj-lt"/>
              </a:rPr>
              <a:t>quarkus.index</a:t>
            </a:r>
            <a:r>
              <a:rPr lang="en-IN" sz="1600" b="0" dirty="0">
                <a:effectLst/>
                <a:latin typeface="+mj-lt"/>
              </a:rPr>
              <a:t>-</a:t>
            </a:r>
            <a:r>
              <a:rPr lang="en-IN" sz="1600" b="0" dirty="0" err="1">
                <a:effectLst/>
                <a:latin typeface="+mj-lt"/>
              </a:rPr>
              <a:t>dependency.acme.artifact</a:t>
            </a:r>
            <a:r>
              <a:rPr lang="en-IN" sz="1600" b="0" dirty="0">
                <a:effectLst/>
                <a:latin typeface="+mj-lt"/>
              </a:rPr>
              <a:t>-id</a:t>
            </a:r>
            <a:r>
              <a:rPr lang="en-IN" sz="1600" dirty="0">
                <a:latin typeface="+mj-lt"/>
              </a:rPr>
              <a:t>=</a:t>
            </a:r>
            <a:r>
              <a:rPr lang="en-IN" sz="1600" b="0" dirty="0">
                <a:effectLst/>
                <a:latin typeface="+mj-lt"/>
              </a:rPr>
              <a:t>acme-</a:t>
            </a:r>
            <a:r>
              <a:rPr lang="en-IN" sz="1600" b="0" dirty="0" err="1">
                <a:effectLst/>
                <a:latin typeface="+mj-lt"/>
              </a:rPr>
              <a:t>api</a:t>
            </a:r>
            <a:endParaRPr lang="en-IN" sz="1600" b="0" dirty="0">
              <a:effectLst/>
              <a:latin typeface="+mj-lt"/>
            </a:endParaRPr>
          </a:p>
          <a:p>
            <a:pPr marL="914400" lvl="2" indent="0">
              <a:buNone/>
            </a:pPr>
            <a:endParaRPr lang="en-IN" sz="1600" dirty="0">
              <a:latin typeface="+mj-lt"/>
            </a:endParaRPr>
          </a:p>
          <a:p>
            <a:r>
              <a:rPr lang="en-IN" sz="2400" dirty="0"/>
              <a:t>Excluding types &amp; dependencies from discovery</a:t>
            </a:r>
          </a:p>
          <a:p>
            <a:pPr lvl="1"/>
            <a:r>
              <a:rPr lang="en-IN" sz="2000" dirty="0"/>
              <a:t>Adding </a:t>
            </a:r>
            <a:r>
              <a:rPr lang="en-IN" sz="2000" i="1" dirty="0" err="1"/>
              <a:t>quarkus.arc.exclude</a:t>
            </a:r>
            <a:r>
              <a:rPr lang="en-IN" sz="2000" i="1" dirty="0"/>
              <a:t>-types</a:t>
            </a:r>
            <a:r>
              <a:rPr lang="en-IN" sz="2000" dirty="0"/>
              <a:t> entries in </a:t>
            </a:r>
            <a:r>
              <a:rPr lang="en-IN" sz="2000" dirty="0" err="1"/>
              <a:t>application.properties</a:t>
            </a:r>
            <a:endParaRPr lang="en-IN" sz="2000" dirty="0"/>
          </a:p>
          <a:p>
            <a:pPr marL="914400" lvl="2" indent="0">
              <a:buNone/>
            </a:pPr>
            <a:r>
              <a:rPr lang="en-IN" sz="1600" dirty="0" err="1">
                <a:latin typeface="+mj-lt"/>
              </a:rPr>
              <a:t>quarkus.arc.exclude</a:t>
            </a:r>
            <a:r>
              <a:rPr lang="en-IN" sz="1600" dirty="0">
                <a:latin typeface="+mj-lt"/>
              </a:rPr>
              <a:t>-types=</a:t>
            </a:r>
            <a:r>
              <a:rPr lang="en-IN" sz="1600" dirty="0" err="1">
                <a:latin typeface="+mj-lt"/>
              </a:rPr>
              <a:t>org.acme.Foo,org.acme</a:t>
            </a:r>
            <a:r>
              <a:rPr lang="en-IN" sz="1600" dirty="0">
                <a:latin typeface="+mj-lt"/>
              </a:rPr>
              <a:t>.*,Bar </a:t>
            </a:r>
          </a:p>
          <a:p>
            <a:pPr lvl="1"/>
            <a:r>
              <a:rPr lang="en-IN" sz="2000" dirty="0"/>
              <a:t>Adding </a:t>
            </a:r>
            <a:r>
              <a:rPr lang="en-IN" sz="2000" i="1" dirty="0" err="1"/>
              <a:t>quarkus.arc.exclude</a:t>
            </a:r>
            <a:r>
              <a:rPr lang="en-IN" sz="2000" i="1" dirty="0"/>
              <a:t>-dependency </a:t>
            </a:r>
            <a:r>
              <a:rPr lang="en-IN" sz="2000" dirty="0"/>
              <a:t>entries in </a:t>
            </a:r>
            <a:r>
              <a:rPr lang="en-IN" sz="2000" dirty="0" err="1"/>
              <a:t>application.properties</a:t>
            </a:r>
            <a:endParaRPr lang="en-IN" sz="2000" dirty="0"/>
          </a:p>
          <a:p>
            <a:pPr marL="914400" lvl="2" indent="0">
              <a:buNone/>
            </a:pPr>
            <a:r>
              <a:rPr lang="en-IN" sz="1600" dirty="0" err="1">
                <a:latin typeface="+mj-lt"/>
              </a:rPr>
              <a:t>quarkus.arc.exclude</a:t>
            </a:r>
            <a:r>
              <a:rPr lang="en-IN" sz="1600" dirty="0">
                <a:latin typeface="+mj-lt"/>
              </a:rPr>
              <a:t>-</a:t>
            </a:r>
            <a:r>
              <a:rPr lang="en-IN" sz="1600" dirty="0" err="1">
                <a:latin typeface="+mj-lt"/>
              </a:rPr>
              <a:t>dependency.acme.group</a:t>
            </a:r>
            <a:r>
              <a:rPr lang="en-IN" sz="1600" dirty="0">
                <a:latin typeface="+mj-lt"/>
              </a:rPr>
              <a:t>-id=</a:t>
            </a:r>
            <a:r>
              <a:rPr lang="en-IN" sz="1600" dirty="0" err="1">
                <a:latin typeface="+mj-lt"/>
              </a:rPr>
              <a:t>org.acme</a:t>
            </a:r>
            <a:r>
              <a:rPr lang="en-IN" sz="1600" dirty="0">
                <a:latin typeface="+mj-lt"/>
              </a:rPr>
              <a:t> </a:t>
            </a:r>
          </a:p>
          <a:p>
            <a:pPr marL="914400" lvl="2" indent="0">
              <a:buNone/>
            </a:pPr>
            <a:r>
              <a:rPr lang="en-IN" sz="1600" dirty="0" err="1">
                <a:latin typeface="+mj-lt"/>
              </a:rPr>
              <a:t>quarkus.arc.exclude</a:t>
            </a:r>
            <a:r>
              <a:rPr lang="en-IN" sz="1600" dirty="0">
                <a:latin typeface="+mj-lt"/>
              </a:rPr>
              <a:t>-</a:t>
            </a:r>
            <a:r>
              <a:rPr lang="en-IN" sz="1600" dirty="0" err="1">
                <a:latin typeface="+mj-lt"/>
              </a:rPr>
              <a:t>dependency.acme.artifact</a:t>
            </a:r>
            <a:r>
              <a:rPr lang="en-IN" sz="1600" dirty="0">
                <a:latin typeface="+mj-lt"/>
              </a:rPr>
              <a:t>-id=acme-services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00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8B2B-92E8-E9EA-BFB4-B0CE0374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FC9C-1367-CB24-4E05-07A24469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GraalVM</a:t>
            </a:r>
            <a:r>
              <a:rPr lang="en-US" sz="2400" dirty="0"/>
              <a:t> does not support reflection by default</a:t>
            </a:r>
          </a:p>
          <a:p>
            <a:pPr lvl="1"/>
            <a:r>
              <a:rPr lang="en-US" sz="2000" dirty="0"/>
              <a:t>For reflective operations, all relevant members need to be explicitly registered</a:t>
            </a:r>
          </a:p>
          <a:p>
            <a:pPr lvl="1"/>
            <a:r>
              <a:rPr lang="en-US" sz="2000" dirty="0"/>
              <a:t>This results in a bigger native executable file</a:t>
            </a:r>
          </a:p>
          <a:p>
            <a:r>
              <a:rPr lang="en-US" sz="2400" dirty="0"/>
              <a:t>Quarkus needs to use reflection to access </a:t>
            </a:r>
            <a:r>
              <a:rPr lang="en-US" sz="2400" b="1" dirty="0"/>
              <a:t>private members</a:t>
            </a:r>
          </a:p>
          <a:p>
            <a:pPr lvl="1"/>
            <a:r>
              <a:rPr lang="en-US" sz="2000" dirty="0"/>
              <a:t>Quarkus recommends not to use private Bean members</a:t>
            </a:r>
            <a:endParaRPr lang="en-US" dirty="0"/>
          </a:p>
          <a:p>
            <a:pPr lvl="2"/>
            <a:r>
              <a:rPr lang="en-US" sz="1800" dirty="0"/>
              <a:t>Injected fields, constructors, initializers</a:t>
            </a:r>
          </a:p>
          <a:p>
            <a:pPr lvl="2"/>
            <a:r>
              <a:rPr lang="en-US" sz="1800" dirty="0"/>
              <a:t>Interceptor, observer, producer methods &amp; fields</a:t>
            </a:r>
            <a:endParaRPr lang="en-US" dirty="0"/>
          </a:p>
          <a:p>
            <a:pPr lvl="1"/>
            <a:r>
              <a:rPr lang="en-US" sz="2000" dirty="0"/>
              <a:t>Alternative is to use</a:t>
            </a:r>
          </a:p>
          <a:p>
            <a:pPr lvl="2"/>
            <a:r>
              <a:rPr lang="en-US" sz="1800" dirty="0"/>
              <a:t>Package private members</a:t>
            </a:r>
          </a:p>
          <a:p>
            <a:pPr lvl="2"/>
            <a:r>
              <a:rPr lang="en-US" sz="1800" dirty="0"/>
              <a:t>Constructor injection (for fields)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14CF9-5977-A92D-6D93-BC6FC0ED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43" y="3830640"/>
            <a:ext cx="3808343" cy="28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0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1AB3-5B14-AA99-9083-6FE8E400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CDI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49AD-4FE3-478F-8605-BC6FD9C2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8000" b="0" i="0" dirty="0">
                <a:solidFill>
                  <a:srgbClr val="0D1C2C"/>
                </a:solidFill>
                <a:effectLst/>
              </a:rPr>
              <a:t>Programming model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Managed beans implemented by a Java class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@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PostConstruct</a:t>
            </a:r>
            <a:r>
              <a:rPr lang="en-IN" sz="5100" b="0" i="0" dirty="0">
                <a:solidFill>
                  <a:srgbClr val="0D1C2C"/>
                </a:solidFill>
                <a:effectLst/>
              </a:rPr>
              <a:t> and @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PreDestroy</a:t>
            </a:r>
            <a:r>
              <a:rPr lang="en-IN" sz="5100" b="0" i="0" dirty="0">
                <a:solidFill>
                  <a:srgbClr val="0D1C2C"/>
                </a:solidFill>
                <a:effectLst/>
              </a:rPr>
              <a:t> lifecycle 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callbacks</a:t>
            </a:r>
            <a:endParaRPr lang="en-IN" sz="5100" b="0" i="0" dirty="0">
              <a:solidFill>
                <a:srgbClr val="0D1C2C"/>
              </a:solidFill>
              <a:effectLst/>
            </a:endParaRP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Producer methods and fields, disposers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Qualifiers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Alternatives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Stereotypes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8000" b="0" i="0" dirty="0">
                <a:solidFill>
                  <a:srgbClr val="0D1C2C"/>
                </a:solidFill>
                <a:effectLst/>
              </a:rPr>
              <a:t>Dependency injection and lookup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Field, constructor and initializer/setter injection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Type-safe resolution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Programmatic lookup via 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javax.enterprise.inject.Instance</a:t>
            </a:r>
            <a:endParaRPr lang="en-IN" sz="5100" b="0" i="0" dirty="0">
              <a:solidFill>
                <a:srgbClr val="0D1C2C"/>
              </a:solidFill>
              <a:effectLst/>
            </a:endParaRP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Client proxies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Injection point 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8000" b="0" i="0" dirty="0">
                <a:solidFill>
                  <a:srgbClr val="0D1C2C"/>
                </a:solidFill>
                <a:effectLst/>
              </a:rPr>
              <a:t>Scopes and contexts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8000" b="0" i="0" dirty="0">
                <a:solidFill>
                  <a:srgbClr val="0D1C2C"/>
                </a:solidFill>
                <a:effectLst/>
              </a:rPr>
              <a:t>Interceptors &amp; Decorators</a:t>
            </a: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Business method interceptors: @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AroundInvoke</a:t>
            </a:r>
            <a:endParaRPr lang="en-IN" sz="5100" b="0" i="0" dirty="0">
              <a:solidFill>
                <a:srgbClr val="0D1C2C"/>
              </a:solidFill>
              <a:effectLst/>
            </a:endParaRPr>
          </a:p>
          <a:p>
            <a:pPr lvl="1"/>
            <a:r>
              <a:rPr lang="en-IN" sz="5100" b="0" i="0" dirty="0">
                <a:solidFill>
                  <a:srgbClr val="0D1C2C"/>
                </a:solidFill>
                <a:effectLst/>
              </a:rPr>
              <a:t>Interceptors for lifecycle event 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callbacks</a:t>
            </a:r>
            <a:r>
              <a:rPr lang="en-IN" sz="5100" b="0" i="0" dirty="0">
                <a:solidFill>
                  <a:srgbClr val="0D1C2C"/>
                </a:solidFill>
                <a:effectLst/>
              </a:rPr>
              <a:t>: @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PostConstruct</a:t>
            </a:r>
            <a:r>
              <a:rPr lang="en-IN" sz="5100" b="0" i="0" dirty="0">
                <a:solidFill>
                  <a:srgbClr val="0D1C2C"/>
                </a:solidFill>
                <a:effectLst/>
              </a:rPr>
              <a:t>, @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PreDestroy</a:t>
            </a:r>
            <a:r>
              <a:rPr lang="en-IN" sz="5100" b="0" i="0" dirty="0">
                <a:solidFill>
                  <a:srgbClr val="0D1C2C"/>
                </a:solidFill>
                <a:effectLst/>
              </a:rPr>
              <a:t>, @</a:t>
            </a:r>
            <a:r>
              <a:rPr lang="en-IN" sz="5100" b="0" i="0" dirty="0" err="1">
                <a:solidFill>
                  <a:srgbClr val="0D1C2C"/>
                </a:solidFill>
                <a:effectLst/>
              </a:rPr>
              <a:t>AroundConstruct</a:t>
            </a:r>
            <a:endParaRPr lang="en-IN" sz="5100" b="0" i="0" dirty="0">
              <a:solidFill>
                <a:srgbClr val="0D1C2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8000" b="0" i="0" dirty="0">
                <a:solidFill>
                  <a:srgbClr val="0D1C2C"/>
                </a:solidFill>
                <a:effectLst/>
              </a:rPr>
              <a:t>Events and observer methods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9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9536-5B70-4EE4-7DAB-447ACFEE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A85B-47C5-32C8-7069-397CFFCB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Eager Bean Instantiation</a:t>
            </a:r>
          </a:p>
          <a:p>
            <a:pPr lvl="1"/>
            <a:r>
              <a:rPr lang="en-US" sz="2000" dirty="0"/>
              <a:t>By default, CDI Beans are lazily instantiated when </a:t>
            </a:r>
            <a:r>
              <a:rPr lang="en-US" sz="2000" i="1" dirty="0"/>
              <a:t>needed</a:t>
            </a:r>
          </a:p>
          <a:p>
            <a:pPr lvl="1"/>
            <a:r>
              <a:rPr lang="en-US" sz="2000" dirty="0"/>
              <a:t>Quarkus allows eager instantiation by using @Startup annotation</a:t>
            </a:r>
          </a:p>
          <a:p>
            <a:pPr lvl="2"/>
            <a:r>
              <a:rPr lang="en-US" sz="1800" dirty="0"/>
              <a:t>This automatically creates a synthetic observer to </a:t>
            </a:r>
            <a:r>
              <a:rPr lang="en-US" sz="1800" dirty="0" err="1"/>
              <a:t>StartupEvent</a:t>
            </a:r>
            <a:endParaRPr lang="en-US" sz="1800" dirty="0"/>
          </a:p>
          <a:p>
            <a:pPr lvl="2"/>
            <a:endParaRPr lang="en-US" sz="1800" dirty="0"/>
          </a:p>
          <a:p>
            <a:r>
              <a:rPr lang="en-US" sz="2400" dirty="0"/>
              <a:t>Qualified Injected Fields</a:t>
            </a:r>
          </a:p>
          <a:p>
            <a:pPr lvl="1"/>
            <a:r>
              <a:rPr lang="en-US" sz="2000" dirty="0"/>
              <a:t>Unlike CDI, Quarkus does not require @Inject annotation on a field which declares one or more Bean Qualifier Annotation</a:t>
            </a:r>
          </a:p>
          <a:p>
            <a:pPr marL="457200" lvl="1" indent="0">
              <a:buNone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@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ConfigProperty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(name = "cool") String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coolProperty</a:t>
            </a:r>
            <a:endParaRPr lang="en-IN" sz="1600" dirty="0">
              <a:solidFill>
                <a:prstClr val="black"/>
              </a:solidFill>
              <a:latin typeface="Calibri Light" panose="020F0302020204030204"/>
            </a:endParaRPr>
          </a:p>
          <a:p>
            <a:pPr marL="457200" lvl="1" indent="0">
              <a:buNone/>
            </a:pPr>
            <a:endParaRPr lang="en-IN" sz="16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IN" sz="2400" dirty="0"/>
              <a:t>Simplified Constructor Injection</a:t>
            </a:r>
          </a:p>
          <a:p>
            <a:pPr lvl="1"/>
            <a:r>
              <a:rPr lang="en-IN" sz="2000" dirty="0"/>
              <a:t>Unlike CDI, Quarkus does not need a no-</a:t>
            </a:r>
            <a:r>
              <a:rPr lang="en-IN" sz="2000" dirty="0" err="1"/>
              <a:t>args</a:t>
            </a:r>
            <a:r>
              <a:rPr lang="en-IN" sz="2000" dirty="0"/>
              <a:t> Bean constructor</a:t>
            </a:r>
          </a:p>
          <a:p>
            <a:pPr lvl="1"/>
            <a:r>
              <a:rPr lang="en-IN" sz="2000" dirty="0"/>
              <a:t>@Inject annotation is also not required if there is only one Bean constructor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330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8E34-34F4-940E-3BC6-00764471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C603-DDB3-72B4-7B8B-BD226C51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Default Beans</a:t>
            </a:r>
          </a:p>
          <a:p>
            <a:pPr lvl="1"/>
            <a:r>
              <a:rPr lang="en-US" sz="2000" dirty="0"/>
              <a:t>Quarkus conditionally declare a Bean as </a:t>
            </a:r>
            <a:r>
              <a:rPr lang="en-US" sz="2000" i="1" dirty="0"/>
              <a:t>default </a:t>
            </a:r>
            <a:r>
              <a:rPr lang="en-US" sz="2000" dirty="0"/>
              <a:t>if no other Bean with equal type &amp; qualifiers is available</a:t>
            </a:r>
          </a:p>
          <a:p>
            <a:pPr lvl="1"/>
            <a:r>
              <a:rPr lang="en-US" sz="2000" dirty="0"/>
              <a:t>Uses </a:t>
            </a:r>
            <a:r>
              <a:rPr lang="en-US" sz="2000" i="1" dirty="0"/>
              <a:t>@</a:t>
            </a:r>
            <a:r>
              <a:rPr lang="en-US" sz="2000" i="1" dirty="0" err="1"/>
              <a:t>io.quarkus.arc.DefaultBean</a:t>
            </a:r>
            <a:r>
              <a:rPr lang="en-US" sz="2000" dirty="0"/>
              <a:t>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BED1A-6C19-483D-9ECB-9F4513F8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92" y="3290104"/>
            <a:ext cx="5174849" cy="33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AA72-3BAA-5E5E-3338-D31DA7D8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FDFA-1B89-50BF-4F85-0FE94E91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Conditional Beans based on Quarkus Build profiles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io.quarkus.arc.profile.IfBuildProfile</a:t>
            </a:r>
            <a:endParaRPr lang="en-US" sz="2000" dirty="0"/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io.quarkus.arc.profile.UnlessBuildProfile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A9844-DAF3-8DE5-DA82-AA063154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" y="3495552"/>
            <a:ext cx="5496108" cy="2600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EE6F0-1114-F0EB-9F8E-987FA26B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19" y="3588152"/>
            <a:ext cx="6320302" cy="24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1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AA72-3BAA-5E5E-3338-D31DA7D8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FDFA-1B89-50BF-4F85-0FE94E91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Conditional Beans based on Quarkus Build properties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io.quarkus.arc.profile.IfBuildProperty</a:t>
            </a:r>
            <a:endParaRPr lang="en-US" sz="2000" dirty="0"/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io.quarkus.arc.profile.UnlessBuildProperty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C8A2D-8C25-88A2-6FA7-40E82CD9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3" y="3287210"/>
            <a:ext cx="5556779" cy="2618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1F687-A645-6187-2F70-77022E486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147" y="3287210"/>
            <a:ext cx="5423624" cy="26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2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4A38-D6FA-49CB-435F-935ED224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E470-57EB-923B-DE43-9A23FBB7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Selected Bean Alternatives</a:t>
            </a:r>
          </a:p>
          <a:p>
            <a:pPr lvl="1"/>
            <a:r>
              <a:rPr lang="en-US" sz="2000" dirty="0"/>
              <a:t>Recommended to use @</a:t>
            </a:r>
            <a:r>
              <a:rPr lang="en-US" sz="2000" dirty="0" err="1"/>
              <a:t>io.quarkus.arc.Priority</a:t>
            </a:r>
            <a:r>
              <a:rPr lang="en-US" sz="2000" dirty="0"/>
              <a:t> for alternative Beans</a:t>
            </a:r>
          </a:p>
          <a:p>
            <a:pPr lvl="1"/>
            <a:r>
              <a:rPr lang="en-US" sz="2000" dirty="0"/>
              <a:t>Alternatives can be declared via </a:t>
            </a:r>
            <a:r>
              <a:rPr lang="en-US" sz="2000" dirty="0" err="1"/>
              <a:t>quarkus.arc.selected</a:t>
            </a:r>
            <a:r>
              <a:rPr lang="en-US" sz="2000" dirty="0"/>
              <a:t>-alternatives property in </a:t>
            </a:r>
            <a:r>
              <a:rPr lang="en-US" sz="2000" dirty="0" err="1"/>
              <a:t>application.properties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Simplified Producer method declaration</a:t>
            </a:r>
          </a:p>
          <a:p>
            <a:pPr lvl="1"/>
            <a:r>
              <a:rPr lang="en-US" sz="2000" dirty="0"/>
              <a:t>Quarkus does not require @Produces annotation if the method is annotated with either of </a:t>
            </a:r>
          </a:p>
          <a:p>
            <a:pPr lvl="2"/>
            <a:r>
              <a:rPr lang="en-US" sz="1600" dirty="0"/>
              <a:t>Scope annotation</a:t>
            </a:r>
          </a:p>
          <a:p>
            <a:pPr lvl="2"/>
            <a:r>
              <a:rPr lang="en-US" sz="1600" dirty="0"/>
              <a:t>Stereotypes</a:t>
            </a:r>
          </a:p>
          <a:p>
            <a:pPr lvl="2"/>
            <a:r>
              <a:rPr lang="en-US" sz="1600" dirty="0"/>
              <a:t>Bean Qualifiers</a:t>
            </a:r>
          </a:p>
          <a:p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8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EEF9-AEDF-90B8-28D9-DC7E6146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7E62-27B9-548E-E23D-2C554583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Static Method Interception</a:t>
            </a:r>
          </a:p>
          <a:p>
            <a:pPr lvl="1"/>
            <a:r>
              <a:rPr lang="en-US" sz="2200" dirty="0"/>
              <a:t>Since Quarkus processes CDI annotations at build time, it can invoke around-invoke interceptors for non-private static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200" dirty="0"/>
              <a:t>Only method level bindings are considered for static method interception</a:t>
            </a:r>
          </a:p>
          <a:p>
            <a:pPr lvl="1"/>
            <a:r>
              <a:rPr lang="en-US" sz="2200" dirty="0" err="1"/>
              <a:t>InvocationContext.getTarget</a:t>
            </a:r>
            <a:r>
              <a:rPr lang="en-US" sz="2200" dirty="0"/>
              <a:t>() returns null in the interceptor for static methods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2E361-AC98-3465-833E-636EF717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26" y="2899928"/>
            <a:ext cx="3009497" cy="20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EEF9-AEDF-90B8-28D9-DC7E6146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Non-Standard Features…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7E62-27B9-548E-E23D-2C554583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Final class and method handling</a:t>
            </a:r>
          </a:p>
          <a:p>
            <a:pPr lvl="1"/>
            <a:r>
              <a:rPr lang="en-US" sz="2000"/>
              <a:t>Unlike CDI, Quarkus can create client proxy and intercept final methods if application property </a:t>
            </a:r>
            <a:r>
              <a:rPr lang="en-US" sz="2000" i="1"/>
              <a:t>quarkus.arc.transform-unproxyable-classes</a:t>
            </a:r>
            <a:r>
              <a:rPr lang="en-US" sz="2000"/>
              <a:t> is set to true (default)</a:t>
            </a:r>
          </a:p>
          <a:p>
            <a:endParaRPr lang="en-US" sz="2400"/>
          </a:p>
          <a:p>
            <a:r>
              <a:rPr lang="en-US" sz="2400"/>
              <a:t>Concurrency management</a:t>
            </a:r>
          </a:p>
          <a:p>
            <a:pPr lvl="1"/>
            <a:r>
              <a:rPr lang="en-US" sz="2000"/>
              <a:t>Quarkus provides @io.quarkus.arc.Lock and a built-in interceptor to manage thread safe access to Beans with shared scopes like @ApplicationScoped &amp; @Singleton</a:t>
            </a:r>
          </a:p>
          <a:p>
            <a:endParaRPr lang="en-US" sz="2400"/>
          </a:p>
          <a:p>
            <a:r>
              <a:rPr lang="en-US" sz="2400"/>
              <a:t>Injecting multiple Bean instances</a:t>
            </a:r>
          </a:p>
          <a:p>
            <a:pPr lvl="1"/>
            <a:r>
              <a:rPr lang="en-US" sz="2000"/>
              <a:t>Using java.util.List annotated with the io.quarkus.arc.All qualifier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47CFF-0015-FFED-4006-B4065931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57" y="4943694"/>
            <a:ext cx="2431955" cy="15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DED0-A33D-2493-FD59-8C4EA3E1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86DE-A2F3-D21B-1F63-2956C54A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CDI Introduction</a:t>
            </a:r>
          </a:p>
          <a:p>
            <a:r>
              <a:rPr lang="en-US" dirty="0"/>
              <a:t>Beans Definition &amp; Example</a:t>
            </a:r>
          </a:p>
          <a:p>
            <a:r>
              <a:rPr lang="en-US" dirty="0"/>
              <a:t>Bean Injection Rules &amp; Methods</a:t>
            </a:r>
          </a:p>
          <a:p>
            <a:r>
              <a:rPr lang="en-US" dirty="0"/>
              <a:t>Bean Qualifiers</a:t>
            </a:r>
          </a:p>
          <a:p>
            <a:r>
              <a:rPr lang="en-US" dirty="0"/>
              <a:t>Bean Scopes</a:t>
            </a:r>
          </a:p>
          <a:p>
            <a:r>
              <a:rPr lang="en-US" dirty="0"/>
              <a:t>Client Proxy</a:t>
            </a:r>
          </a:p>
          <a:p>
            <a:r>
              <a:rPr lang="en-US" dirty="0"/>
              <a:t>Bean Types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Decorators</a:t>
            </a:r>
          </a:p>
          <a:p>
            <a:r>
              <a:rPr lang="en-US" dirty="0"/>
              <a:t>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B9A-AD27-9A9E-3283-46B9087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Unused Bean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DFF8-6CC5-43D9-BAA9-D142B4F8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Quarkus attempts to remove all </a:t>
            </a:r>
            <a:r>
              <a:rPr lang="en-US" sz="2400" i="1" dirty="0"/>
              <a:t>unused</a:t>
            </a:r>
            <a:r>
              <a:rPr lang="en-US" sz="2400" dirty="0"/>
              <a:t> beans, interceptors and decorators during build by default</a:t>
            </a:r>
          </a:p>
          <a:p>
            <a:pPr lvl="1"/>
            <a:r>
              <a:rPr lang="en-US" sz="2000" dirty="0"/>
              <a:t>This helps to minimize generated classes and reduced memory usage</a:t>
            </a:r>
          </a:p>
          <a:p>
            <a:r>
              <a:rPr lang="en-US" sz="2400" dirty="0"/>
              <a:t>Quarkus cannot detect dynamically looked up Beans via </a:t>
            </a:r>
            <a:r>
              <a:rPr lang="en-US" sz="2400" dirty="0" err="1"/>
              <a:t>CDI.current</a:t>
            </a:r>
            <a:r>
              <a:rPr lang="en-US" sz="2400" dirty="0"/>
              <a:t>() methods and may remove </a:t>
            </a:r>
            <a:r>
              <a:rPr lang="en-US" sz="2400" i="1" dirty="0"/>
              <a:t>used</a:t>
            </a:r>
            <a:r>
              <a:rPr lang="en-US" sz="2400" dirty="0"/>
              <a:t> Beans – false positives</a:t>
            </a:r>
          </a:p>
          <a:p>
            <a:r>
              <a:rPr lang="en-US" sz="2400" i="1" dirty="0"/>
              <a:t>@</a:t>
            </a:r>
            <a:r>
              <a:rPr lang="en-US" sz="2400" i="1" dirty="0" err="1"/>
              <a:t>io.quarkus.arc.Unremovable</a:t>
            </a:r>
            <a:r>
              <a:rPr lang="en-US" sz="2400" dirty="0"/>
              <a:t> annotation marks a Bean not be removed even if found unused</a:t>
            </a:r>
          </a:p>
          <a:p>
            <a:r>
              <a:rPr lang="en-US" sz="2400" dirty="0" err="1"/>
              <a:t>quarkus.arc.unremovable</a:t>
            </a:r>
            <a:r>
              <a:rPr lang="en-US" sz="2400" dirty="0"/>
              <a:t>-types application property can be used to indicate unremovable Beans</a:t>
            </a:r>
          </a:p>
          <a:p>
            <a:pPr marL="457200" lvl="1" indent="0">
              <a:buNone/>
            </a:pPr>
            <a:r>
              <a:rPr lang="en-US" sz="2000" dirty="0" err="1">
                <a:latin typeface="+mj-lt"/>
              </a:rPr>
              <a:t>quarkus.arc.unremovable</a:t>
            </a:r>
            <a:r>
              <a:rPr lang="en-US" sz="2000" dirty="0">
                <a:latin typeface="+mj-lt"/>
              </a:rPr>
              <a:t>-types=</a:t>
            </a:r>
            <a:r>
              <a:rPr lang="en-US" sz="2000" dirty="0" err="1">
                <a:latin typeface="+mj-lt"/>
              </a:rPr>
              <a:t>org.acme.Foo,org.acme</a:t>
            </a:r>
            <a:r>
              <a:rPr lang="en-US" sz="2000" dirty="0">
                <a:latin typeface="+mj-lt"/>
              </a:rPr>
              <a:t>.*,Bar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527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F280-6AEF-E7FE-E69A-5E3BE146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CDI Information in dev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4227-11CD-FF00-7076-AE211F3F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Special endpoints in </a:t>
            </a:r>
            <a:r>
              <a:rPr lang="en-US" sz="2400" i="1" dirty="0"/>
              <a:t>dev</a:t>
            </a:r>
            <a:r>
              <a:rPr lang="en-US" sz="2400" dirty="0"/>
              <a:t> mode</a:t>
            </a:r>
          </a:p>
          <a:p>
            <a:pPr lvl="1"/>
            <a:r>
              <a:rPr lang="en-US" sz="2000" dirty="0"/>
              <a:t>HTTP GET /q/arc - returns the summary; number of beans, config properties, etc.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HTTP GET /q/arc/beans - returns the list of all beans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HTTP GET /q/arc/removed-beans - returns the list of unused beans removed during build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HTTP GET /q/arc/observers - returns the list of all observer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2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C7B7-E003-29AE-EB81-B3A43F66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615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126D-9ECB-6C06-A92E-33BB2D9B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Dependency Injection (CDI)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7DA7-95FE-7336-04F1-F9D1F408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/>
              <a:t>Dependency Injection</a:t>
            </a:r>
            <a:r>
              <a:rPr lang="en-US" sz="2400" dirty="0"/>
              <a:t> is a design pattern in which an object or function receives other objects or functions that it depends on – rather than creating those objects or functions itself</a:t>
            </a:r>
          </a:p>
          <a:p>
            <a:r>
              <a:rPr lang="en-US" sz="2400" dirty="0"/>
              <a:t>It is a form of Inversion of Control (IoC) design pattern</a:t>
            </a:r>
          </a:p>
          <a:p>
            <a:r>
              <a:rPr lang="en-US" sz="2400" dirty="0"/>
              <a:t>It separates the following concerns </a:t>
            </a:r>
          </a:p>
          <a:p>
            <a:pPr lvl="1"/>
            <a:r>
              <a:rPr lang="en-US" sz="2000" dirty="0"/>
              <a:t>Object creation &amp; lifecycle management</a:t>
            </a:r>
          </a:p>
          <a:p>
            <a:pPr lvl="1"/>
            <a:r>
              <a:rPr lang="en-US" sz="2000" dirty="0"/>
              <a:t>Object usage</a:t>
            </a:r>
          </a:p>
          <a:p>
            <a:pPr lvl="1"/>
            <a:endParaRPr lang="en-US" sz="2000" dirty="0"/>
          </a:p>
          <a:p>
            <a:r>
              <a:rPr lang="en-US" sz="2400" dirty="0"/>
              <a:t>CDI is a standard dependency injection framework included in Java EE 6 and higher</a:t>
            </a:r>
          </a:p>
          <a:p>
            <a:r>
              <a:rPr lang="en-US" sz="2400" dirty="0"/>
              <a:t>It manages the lifecycle of stateful components via domain-specific lifecycle contexts and inject components into client objects in a type-safe way</a:t>
            </a:r>
          </a:p>
        </p:txBody>
      </p:sp>
    </p:spTree>
    <p:extLst>
      <p:ext uri="{BB962C8B-B14F-4D97-AF65-F5344CB8AC3E}">
        <p14:creationId xmlns:p14="http://schemas.microsoft.com/office/powerpoint/2010/main" val="340327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C8E57-0FCD-4B68-0995-1D1A1740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8C46F-41BF-156D-DA46-506D4AED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Bean is a </a:t>
            </a:r>
            <a:r>
              <a:rPr lang="en-US" sz="2400" i="1" dirty="0"/>
              <a:t>container managed</a:t>
            </a:r>
            <a:r>
              <a:rPr lang="en-US" sz="2400" dirty="0"/>
              <a:t> object. It supports</a:t>
            </a:r>
            <a:endParaRPr lang="en-US" dirty="0"/>
          </a:p>
          <a:p>
            <a:pPr lvl="1"/>
            <a:r>
              <a:rPr lang="en-US" sz="2000" dirty="0"/>
              <a:t>Dependency Injection</a:t>
            </a:r>
          </a:p>
          <a:p>
            <a:pPr lvl="1"/>
            <a:r>
              <a:rPr lang="en-US" sz="2000" dirty="0"/>
              <a:t>Lifecycle Events</a:t>
            </a:r>
          </a:p>
          <a:p>
            <a:pPr lvl="1"/>
            <a:r>
              <a:rPr lang="en-US" sz="2000" dirty="0"/>
              <a:t>Interceptors</a:t>
            </a:r>
          </a:p>
          <a:p>
            <a:r>
              <a:rPr lang="en-US" sz="2400" dirty="0"/>
              <a:t>Container is the </a:t>
            </a:r>
            <a:r>
              <a:rPr lang="en-US" sz="2400" i="1" dirty="0"/>
              <a:t>environment</a:t>
            </a:r>
            <a:r>
              <a:rPr lang="en-US" sz="2400" dirty="0"/>
              <a:t> where the application runs</a:t>
            </a:r>
          </a:p>
          <a:p>
            <a:r>
              <a:rPr lang="en-US" sz="2400" dirty="0"/>
              <a:t>Container manages bean lifecycle</a:t>
            </a:r>
          </a:p>
          <a:p>
            <a:pPr lvl="1"/>
            <a:r>
              <a:rPr lang="en-US" sz="2000" dirty="0"/>
              <a:t>Creation and destruction of bean instances</a:t>
            </a:r>
          </a:p>
          <a:p>
            <a:pPr lvl="1"/>
            <a:r>
              <a:rPr lang="en-US" sz="2000" dirty="0"/>
              <a:t>Associating instances with designated context</a:t>
            </a:r>
          </a:p>
          <a:p>
            <a:pPr lvl="1"/>
            <a:r>
              <a:rPr lang="en-US" sz="2000" dirty="0"/>
              <a:t>Injecting bean instances in other beans</a:t>
            </a:r>
          </a:p>
          <a:p>
            <a:endParaRPr lang="en-US" sz="2400" dirty="0"/>
          </a:p>
          <a:p>
            <a:r>
              <a:rPr lang="en-US" sz="2400" dirty="0"/>
              <a:t>Application developers don’t have to worry about obtaining a fully initialized object with all dependencies, it is handled by the container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FFF-2ACD-5659-822B-8D8CA44E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EB17-57D0-DB21-F1D5-9EDA9BB4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196" y="2382217"/>
            <a:ext cx="5774933" cy="2458140"/>
          </a:xfrm>
        </p:spPr>
        <p:txBody>
          <a:bodyPr>
            <a:norm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ApplicationScoped</a:t>
            </a:r>
            <a:r>
              <a:rPr lang="en-US" sz="2400" dirty="0"/>
              <a:t> – context association &amp; lifecycle</a:t>
            </a:r>
          </a:p>
          <a:p>
            <a:r>
              <a:rPr lang="en-US" sz="2400" dirty="0"/>
              <a:t>@Inject – other bean dependency</a:t>
            </a:r>
          </a:p>
          <a:p>
            <a:r>
              <a:rPr lang="en-US" sz="2400" dirty="0"/>
              <a:t>@Counted – </a:t>
            </a:r>
            <a:r>
              <a:rPr lang="en-US" sz="2400" dirty="0" err="1"/>
              <a:t>intercepter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D4C04-0F9D-C862-9CDC-5205A42B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499113" cy="41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2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B106-413C-64B3-3433-67A85DE6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Injection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4277-BBA2-E3D9-3F56-1C32FD79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Matching a bean to an injection point is type-safe</a:t>
            </a:r>
          </a:p>
          <a:p>
            <a:r>
              <a:rPr lang="en-US" sz="2800" dirty="0"/>
              <a:t>A bean is assignable to an injection point if the bean is of </a:t>
            </a:r>
            <a:r>
              <a:rPr lang="en-US" sz="2800" i="1" dirty="0"/>
              <a:t>matching type</a:t>
            </a:r>
            <a:r>
              <a:rPr lang="en-US" sz="2800" dirty="0"/>
              <a:t> and has the required </a:t>
            </a:r>
            <a:r>
              <a:rPr lang="en-US" sz="2800" i="1" dirty="0"/>
              <a:t>qualifiers</a:t>
            </a:r>
          </a:p>
          <a:p>
            <a:endParaRPr lang="en-US" i="1" dirty="0"/>
          </a:p>
          <a:p>
            <a:r>
              <a:rPr lang="en-US" sz="2800" dirty="0"/>
              <a:t>Exactly one bean must be assignable to an injection point, otherwise the build fails</a:t>
            </a:r>
          </a:p>
          <a:p>
            <a:pPr lvl="1"/>
            <a:r>
              <a:rPr lang="en-US" dirty="0"/>
              <a:t>No matching bean – </a:t>
            </a:r>
            <a:r>
              <a:rPr lang="en-US" i="1" dirty="0" err="1"/>
              <a:t>UnsatisfiedResolutionException</a:t>
            </a:r>
            <a:endParaRPr lang="en-US" i="1" dirty="0"/>
          </a:p>
          <a:p>
            <a:pPr lvl="1"/>
            <a:r>
              <a:rPr lang="en-US" dirty="0"/>
              <a:t>Multiple assignable beans - </a:t>
            </a:r>
            <a:r>
              <a:rPr lang="en-US" i="1" dirty="0" err="1"/>
              <a:t>AmbiguousResolutionException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53D5-413F-4ACC-AC4C-1DEFB0DD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Injection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37B8F-7588-C65B-5FAB-7DCC27FB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27" y="1461051"/>
            <a:ext cx="4412868" cy="488011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9EC73C-EA28-3BFA-85F9-ABE90B8A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4469"/>
            <a:ext cx="5774933" cy="2458140"/>
          </a:xfrm>
        </p:spPr>
        <p:txBody>
          <a:bodyPr>
            <a:normAutofit/>
          </a:bodyPr>
          <a:lstStyle/>
          <a:p>
            <a:r>
              <a:rPr lang="en-US" sz="2400" dirty="0"/>
              <a:t>Field injection</a:t>
            </a:r>
          </a:p>
          <a:p>
            <a:r>
              <a:rPr lang="en-US" sz="2400" dirty="0"/>
              <a:t>Constructor injection</a:t>
            </a:r>
          </a:p>
          <a:p>
            <a:r>
              <a:rPr lang="en-US" sz="2400" dirty="0"/>
              <a:t>Initializer Method injection</a:t>
            </a:r>
          </a:p>
        </p:txBody>
      </p:sp>
    </p:spTree>
    <p:extLst>
      <p:ext uri="{BB962C8B-B14F-4D97-AF65-F5344CB8AC3E}">
        <p14:creationId xmlns:p14="http://schemas.microsoft.com/office/powerpoint/2010/main" val="85626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EE9-15A0-2B91-50DE-BDA17273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3834-3D0E-DE56-4A77-135D90BF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800"/>
          </a:xfrm>
        </p:spPr>
        <p:txBody>
          <a:bodyPr>
            <a:normAutofit/>
          </a:bodyPr>
          <a:lstStyle/>
          <a:p>
            <a:r>
              <a:rPr lang="en-US" sz="2400" dirty="0"/>
              <a:t>Qualifiers are annotations that distinguish beans that implement the same type</a:t>
            </a:r>
          </a:p>
          <a:p>
            <a:r>
              <a:rPr lang="en-US" sz="2400" dirty="0"/>
              <a:t>If no qualifier is mentioned, @Default qualifier is assumed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59B6E-41D9-19FE-C0C8-33157E9B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2792897"/>
            <a:ext cx="4499113" cy="1420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66B6E-03F2-598D-A2CE-75222384E14D}"/>
              </a:ext>
            </a:extLst>
          </p:cNvPr>
          <p:cNvSpPr txBox="1"/>
          <p:nvPr/>
        </p:nvSpPr>
        <p:spPr>
          <a:xfrm>
            <a:off x="838200" y="4746967"/>
            <a:ext cx="4131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@Inject @Preferred </a:t>
            </a:r>
            <a:r>
              <a:rPr lang="en-US" dirty="0" err="1"/>
              <a:t>SurveyService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@Inject @Preferred </a:t>
            </a:r>
            <a:r>
              <a:rPr lang="en-US" dirty="0" err="1"/>
              <a:t>SurveyServiceImpl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0C2F4-E35D-9909-379D-CF074674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19" y="2964105"/>
            <a:ext cx="5475081" cy="790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BE521-B657-06F8-AE0E-CFE3D1573F9E}"/>
              </a:ext>
            </a:extLst>
          </p:cNvPr>
          <p:cNvSpPr txBox="1"/>
          <p:nvPr/>
        </p:nvSpPr>
        <p:spPr>
          <a:xfrm>
            <a:off x="5878719" y="4839732"/>
            <a:ext cx="4131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Assignable: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@Inject  </a:t>
            </a:r>
            <a:r>
              <a:rPr lang="en-US" dirty="0" err="1"/>
              <a:t>SurveyService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@Inject  </a:t>
            </a:r>
            <a:r>
              <a:rPr lang="en-US" dirty="0" err="1"/>
              <a:t>SurveyServiceImpl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1811</Words>
  <Application>Microsoft Macintosh PowerPoint</Application>
  <PresentationFormat>Widescreen</PresentationFormat>
  <Paragraphs>269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Open Sans</vt:lpstr>
      <vt:lpstr>Office Theme</vt:lpstr>
      <vt:lpstr>Quarkus</vt:lpstr>
      <vt:lpstr>Part 1</vt:lpstr>
      <vt:lpstr>Agenda</vt:lpstr>
      <vt:lpstr>Context &amp; Dependency Injection (CDI)</vt:lpstr>
      <vt:lpstr>Bean</vt:lpstr>
      <vt:lpstr>Bean Example</vt:lpstr>
      <vt:lpstr>Bean Injection Rules</vt:lpstr>
      <vt:lpstr>Bean Injection Methods</vt:lpstr>
      <vt:lpstr>Bean Qualifiers</vt:lpstr>
      <vt:lpstr>Bean Scope</vt:lpstr>
      <vt:lpstr>Client Proxy</vt:lpstr>
      <vt:lpstr>@ApplicationScoped vs. @Singleton</vt:lpstr>
      <vt:lpstr>Bean Types</vt:lpstr>
      <vt:lpstr>Interceptor</vt:lpstr>
      <vt:lpstr>Decorator</vt:lpstr>
      <vt:lpstr>Events</vt:lpstr>
      <vt:lpstr>PowerPoint Presentation</vt:lpstr>
      <vt:lpstr>Part 2</vt:lpstr>
      <vt:lpstr>Bean Discovery</vt:lpstr>
      <vt:lpstr>Bean Discovery…</vt:lpstr>
      <vt:lpstr>Reflection Usage</vt:lpstr>
      <vt:lpstr>Supported CDI Features</vt:lpstr>
      <vt:lpstr>Non-Standard Features</vt:lpstr>
      <vt:lpstr>Non-Standard Features…</vt:lpstr>
      <vt:lpstr>Non-Standard Features…</vt:lpstr>
      <vt:lpstr>Non-Standard Features…</vt:lpstr>
      <vt:lpstr>Non-Standard Features…</vt:lpstr>
      <vt:lpstr>Non-Standard Features…</vt:lpstr>
      <vt:lpstr>Non-Standard Features…</vt:lpstr>
      <vt:lpstr>Unused Bean Removal</vt:lpstr>
      <vt:lpstr>CDI Information in dev Mode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Rajeswar Majumdar</dc:creator>
  <cp:lastModifiedBy>Rajeswar Majumdar</cp:lastModifiedBy>
  <cp:revision>168</cp:revision>
  <dcterms:created xsi:type="dcterms:W3CDTF">2023-03-22T05:30:35Z</dcterms:created>
  <dcterms:modified xsi:type="dcterms:W3CDTF">2023-03-25T14:24:59Z</dcterms:modified>
</cp:coreProperties>
</file>