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8" r:id="rId8"/>
    <p:sldId id="265" r:id="rId9"/>
    <p:sldId id="264" r:id="rId10"/>
    <p:sldId id="272" r:id="rId11"/>
    <p:sldId id="258" r:id="rId12"/>
    <p:sldId id="273" r:id="rId13"/>
    <p:sldId id="266" r:id="rId14"/>
    <p:sldId id="267" r:id="rId15"/>
    <p:sldId id="269" r:id="rId16"/>
    <p:sldId id="270" r:id="rId17"/>
    <p:sldId id="271" r:id="rId18"/>
    <p:sldId id="259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7"/>
  </p:normalViewPr>
  <p:slideViewPr>
    <p:cSldViewPr snapToGrid="0" snapToObjects="1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4250E-3C94-8A4C-A29D-2DB3EA9F1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F8810-0C7A-A44D-ABB2-F96F0C6F1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23039-87CD-E34B-9AD6-58190549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FE97-2C16-BF48-8908-84CB0CC5335A}" type="datetimeFigureOut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988B2-4D17-8149-9AF9-B5C965DA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A36B8-3585-5742-B899-9E1A94C33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80FC-F8B5-594F-8D2F-FDE287F69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6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B532-666F-E942-9DE0-9ADC57DCB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F88F6-A4EA-CC4B-8268-B1220639F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86F27-2A9D-0D49-8756-D241AFF3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FE97-2C16-BF48-8908-84CB0CC5335A}" type="datetimeFigureOut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7536D-743F-B840-8655-5EE3495F9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1C565-D21D-D44B-83BB-B7C7B951A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80FC-F8B5-594F-8D2F-FDE287F69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9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22481B-BE4E-2D46-A715-A693BE467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4A1BC-13E3-8248-93A4-010957DAD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9CCF2-9F60-E542-8820-10735EEB3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FE97-2C16-BF48-8908-84CB0CC5335A}" type="datetimeFigureOut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163A5-E211-FB42-A691-35BF3106B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EB186-6668-EA41-BEEF-1DC678B2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80FC-F8B5-594F-8D2F-FDE287F69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9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58108-775F-694F-B29B-753BE22E5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A5342-62DF-CE4C-B2DE-5393248E1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4D141-05BD-DC43-B605-9DE405CEB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FE97-2C16-BF48-8908-84CB0CC5335A}" type="datetimeFigureOut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CF1DA-CAB3-6143-931F-FF080F6F5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21DD3-0B44-064D-A398-62494B9F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80FC-F8B5-594F-8D2F-FDE287F69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4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7BBED-8DCA-8340-A9EA-71FE06E22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0078C-E043-F748-8DF4-E6A3D6BE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234A7-6BCD-D44C-AA1C-1447557B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FE97-2C16-BF48-8908-84CB0CC5335A}" type="datetimeFigureOut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785A7-1569-DB49-BE2B-6017A269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7358A-B337-2B4D-8E2C-721210DFC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80FC-F8B5-594F-8D2F-FDE287F69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8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AC95D-5ADD-9741-92AD-C293B211D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233BC-9D61-1348-8D4C-722D35C877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7266D-6986-8E40-88A5-ED0B5A4B4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A39D4-9E6C-AA4B-A806-96B71638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FE97-2C16-BF48-8908-84CB0CC5335A}" type="datetimeFigureOut">
              <a:rPr lang="en-US" smtClean="0"/>
              <a:t>3/26/23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8B618-BA76-5244-977D-1CE95F8EC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DD6C4-395D-3340-A817-5915C0E1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80FC-F8B5-594F-8D2F-FDE287F69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9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DFB8D-6AB3-0D4A-ADFA-D6C458A4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D919A-8F5E-3D43-99AF-8E275CE09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B8B4C-DC66-6249-80A1-C830D0EE2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3E4586-C99C-DB44-B0B6-60800EFCC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700DB7-D4A8-9A4F-A662-17C98BD90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7A251B-9929-5642-9F2E-F4634A935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FE97-2C16-BF48-8908-84CB0CC5335A}" type="datetimeFigureOut">
              <a:rPr lang="en-US" smtClean="0"/>
              <a:t>3/26/23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8053AB-7574-9242-93AD-24D028A2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A49961-435B-D543-94DD-6BABEDA44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80FC-F8B5-594F-8D2F-FDE287F69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5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5F3D6-1FD2-614A-80FC-21B84C33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8878F0-1367-1B46-BCA5-91251DADB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FE97-2C16-BF48-8908-84CB0CC5335A}" type="datetimeFigureOut">
              <a:rPr lang="en-US" smtClean="0"/>
              <a:t>3/26/23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DD884-ABA9-D845-A6F1-629880BDF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97A9F-911D-A845-909F-5F81730D9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80FC-F8B5-594F-8D2F-FDE287F69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2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B1705F-C00C-7945-B8BE-564A12408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FE97-2C16-BF48-8908-84CB0CC5335A}" type="datetimeFigureOut">
              <a:rPr lang="en-US" smtClean="0"/>
              <a:t>3/26/23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773A5-5FCA-3C4C-BC20-7E7C10B01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D0971-ED3B-2A4D-AA98-8165F90CE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80FC-F8B5-594F-8D2F-FDE287F69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0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462AE-A929-B841-A08B-DEE9DCC06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FE0E4-6742-8644-A899-83EAA3907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39A6E-0EBD-CB44-B115-244532F04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6D858-FC0D-1241-A8DC-BC11251C2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FE97-2C16-BF48-8908-84CB0CC5335A}" type="datetimeFigureOut">
              <a:rPr lang="en-US" smtClean="0"/>
              <a:t>3/26/23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25D52-294D-634F-8C97-A47051A17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0D7ED-C8F4-A84C-80E0-8645F973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80FC-F8B5-594F-8D2F-FDE287F69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9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0219-E335-734E-A69A-8BA7BC9B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A2A27-B509-B246-A881-CEF03C735A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3F88C-47C0-9840-840D-1DF768011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DAA9C-D9DF-2C49-9927-B87683828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FE97-2C16-BF48-8908-84CB0CC5335A}" type="datetimeFigureOut">
              <a:rPr lang="en-US" smtClean="0"/>
              <a:t>3/26/23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3AB58-455D-454F-AA1E-E821C2AD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70426-09A8-974F-88CF-5C0A6861A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80FC-F8B5-594F-8D2F-FDE287F69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5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E63087-4FD4-744E-82D6-AA9EF4C4B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82553-8F41-8B4C-9903-A8271EAA8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3B66E-49A7-E14D-AD60-FEB5357B3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EFE97-2C16-BF48-8908-84CB0CC5335A}" type="datetimeFigureOut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410C8-223F-2B45-85ED-C6EF65EEF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D4151-A6C7-DF49-9860-D8D77AA55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280FC-F8B5-594F-8D2F-FDE287F69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3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1.maven.org/maven2/io/quarkus/quarkus-cli/" TargetMode="External"/><Relationship Id="rId2" Type="http://schemas.openxmlformats.org/officeDocument/2006/relationships/hyperlink" Target="https://sh.jbang.dev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quarkus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D47B-10D7-AF4D-B136-57F9135A5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Quarkus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B1C15-D750-C841-9C3A-281D236264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04 - Create, Test &amp; Run An Application</a:t>
            </a:r>
          </a:p>
        </p:txBody>
      </p:sp>
    </p:spTree>
    <p:extLst>
      <p:ext uri="{BB962C8B-B14F-4D97-AF65-F5344CB8AC3E}">
        <p14:creationId xmlns:p14="http://schemas.microsoft.com/office/powerpoint/2010/main" val="2831148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56A4A-1DCE-404F-B85C-2792761DF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985437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F758EE-FDDE-D04C-8CC3-CD2333C6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4759EE-1DEA-7544-BB9B-7FF3CC9D4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Continuous Testing</a:t>
            </a:r>
          </a:p>
        </p:txBody>
      </p:sp>
    </p:spTree>
    <p:extLst>
      <p:ext uri="{BB962C8B-B14F-4D97-AF65-F5344CB8AC3E}">
        <p14:creationId xmlns:p14="http://schemas.microsoft.com/office/powerpoint/2010/main" val="1477863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6AC1F-07DC-3E48-842D-48C74E539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1D9F5-5ECF-A048-B6BF-61327743E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Continuous Testing</a:t>
            </a:r>
          </a:p>
          <a:p>
            <a:r>
              <a:rPr lang="en-US" dirty="0"/>
              <a:t>Running Tests in Dev Mode</a:t>
            </a:r>
          </a:p>
          <a:p>
            <a:r>
              <a:rPr lang="en-US" dirty="0"/>
              <a:t>Controlling Continuous Testing Mode</a:t>
            </a:r>
          </a:p>
          <a:p>
            <a:r>
              <a:rPr lang="en-US" dirty="0"/>
              <a:t>Running Tests without Dev Mode</a:t>
            </a:r>
          </a:p>
        </p:txBody>
      </p:sp>
    </p:spTree>
    <p:extLst>
      <p:ext uri="{BB962C8B-B14F-4D97-AF65-F5344CB8AC3E}">
        <p14:creationId xmlns:p14="http://schemas.microsoft.com/office/powerpoint/2010/main" val="3949507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5E1471-EEE4-6D4B-8643-5E9961E2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Continuous Testing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CE6CD5-530E-B54C-B720-4A93AAA47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Quarkus supports continuous testing, where tests run immediately after code changes have been saved.</a:t>
            </a:r>
          </a:p>
          <a:p>
            <a:r>
              <a:rPr lang="en-US" dirty="0"/>
              <a:t>This allows to get instant feedback on code changes.</a:t>
            </a:r>
          </a:p>
          <a:p>
            <a:r>
              <a:rPr lang="en-US" dirty="0"/>
              <a:t>Quarkus detects which tests cover which code, and uses this information to only run the relevant tests when code is changed.</a:t>
            </a:r>
          </a:p>
        </p:txBody>
      </p:sp>
    </p:spTree>
    <p:extLst>
      <p:ext uri="{BB962C8B-B14F-4D97-AF65-F5344CB8AC3E}">
        <p14:creationId xmlns:p14="http://schemas.microsoft.com/office/powerpoint/2010/main" val="2914078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6C3FD-1B29-E44B-B8A4-B05A4ED0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Tests in Dev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C4318-F777-EA4E-AD71-A8B23BA31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any </a:t>
            </a:r>
            <a:r>
              <a:rPr lang="en-US" dirty="0" err="1"/>
              <a:t>quarkus</a:t>
            </a:r>
            <a:r>
              <a:rPr lang="en-US" dirty="0"/>
              <a:t> application in dev mode</a:t>
            </a:r>
          </a:p>
          <a:p>
            <a:pPr lvl="1"/>
            <a:r>
              <a:rPr lang="en-US" dirty="0"/>
              <a:t>Execute </a:t>
            </a:r>
            <a:r>
              <a:rPr lang="en-US" dirty="0" err="1"/>
              <a:t>quarkus</a:t>
            </a:r>
            <a:r>
              <a:rPr lang="en-US" dirty="0"/>
              <a:t> dev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Press r to resume testing, tests will run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Continuous Tests can be automatically run in dev mode with following entry in </a:t>
            </a:r>
            <a:r>
              <a:rPr lang="en-US" dirty="0" err="1"/>
              <a:t>application.properties</a:t>
            </a:r>
            <a:endParaRPr lang="en-US" dirty="0"/>
          </a:p>
          <a:p>
            <a:pPr marL="457200" lvl="1" indent="0">
              <a:buNone/>
            </a:pPr>
            <a:r>
              <a:rPr lang="en-IN" i="1" dirty="0" err="1"/>
              <a:t>quarkus.test.continuous</a:t>
            </a:r>
            <a:r>
              <a:rPr lang="en-IN" i="1" dirty="0"/>
              <a:t>-testing=enabled</a:t>
            </a:r>
            <a:endParaRPr lang="en-US" i="1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6D08EE-4BFC-F443-B09C-F8E6332B4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12" y="2517155"/>
            <a:ext cx="8788400" cy="66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69E61A-437F-C441-9E9D-817D828DF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712" y="4067659"/>
            <a:ext cx="80518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79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475C7-08A6-7243-AC71-1C300DDD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Continuous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199B8-DB78-FB4F-A7B3-6F3570202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Below Hot Keys can be used to control continuous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9D16E2-6302-1242-AD96-4A33A6440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515556"/>
            <a:ext cx="8730483" cy="303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22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2406B-CB3F-124F-944A-2DA192D4A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Testing without Dev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6CA6E-F022-EE45-AF17-C268B0B34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to run continuous testing without starting dev mode</a:t>
            </a:r>
          </a:p>
          <a:p>
            <a:r>
              <a:rPr lang="en-US" dirty="0"/>
              <a:t>This can be useful if dev mode will interfere with tests or if we want to develop only using tests</a:t>
            </a:r>
          </a:p>
          <a:p>
            <a:endParaRPr lang="en-US" dirty="0"/>
          </a:p>
          <a:p>
            <a:r>
              <a:rPr lang="en-US" dirty="0"/>
              <a:t>To start continuous testing mode run </a:t>
            </a:r>
            <a:r>
              <a:rPr lang="en-US" i="1" dirty="0" err="1"/>
              <a:t>mvn</a:t>
            </a:r>
            <a:r>
              <a:rPr lang="en-US" i="1" dirty="0"/>
              <a:t> </a:t>
            </a:r>
            <a:r>
              <a:rPr lang="en-US" i="1" dirty="0" err="1"/>
              <a:t>quarkus:test</a:t>
            </a:r>
            <a:endParaRPr lang="en-US" i="1" dirty="0"/>
          </a:p>
          <a:p>
            <a:endParaRPr lang="en-US" i="1" dirty="0"/>
          </a:p>
          <a:p>
            <a:r>
              <a:rPr lang="en-US" dirty="0"/>
              <a:t>Dev UI is not available in continuous testing mode</a:t>
            </a:r>
          </a:p>
        </p:txBody>
      </p:sp>
    </p:spTree>
    <p:extLst>
      <p:ext uri="{BB962C8B-B14F-4D97-AF65-F5344CB8AC3E}">
        <p14:creationId xmlns:p14="http://schemas.microsoft.com/office/powerpoint/2010/main" val="1885662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56A4A-1DCE-404F-B85C-2792761DF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03724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F758EE-FDDE-D04C-8CC3-CD2333C6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4759EE-1DEA-7544-BB9B-7FF3CC9D4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Quarkus Dev Mode</a:t>
            </a:r>
          </a:p>
        </p:txBody>
      </p:sp>
    </p:spTree>
    <p:extLst>
      <p:ext uri="{BB962C8B-B14F-4D97-AF65-F5344CB8AC3E}">
        <p14:creationId xmlns:p14="http://schemas.microsoft.com/office/powerpoint/2010/main" val="755088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36DA0E-22EF-0F49-A261-23497BFFB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2B1438-17F2-BC42-AD8F-E1791FAE7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dev mode</a:t>
            </a:r>
          </a:p>
          <a:p>
            <a:r>
              <a:rPr lang="en-US" dirty="0"/>
              <a:t>Architectural differences between dev &amp; non-dev mode</a:t>
            </a:r>
          </a:p>
          <a:p>
            <a:r>
              <a:rPr lang="en-US" dirty="0"/>
              <a:t>Dev mode features</a:t>
            </a:r>
          </a:p>
          <a:p>
            <a:r>
              <a:rPr lang="en-US" dirty="0"/>
              <a:t>Performance Implications of dev mode</a:t>
            </a:r>
          </a:p>
          <a:p>
            <a:r>
              <a:rPr lang="en-US" dirty="0"/>
              <a:t>Security Implications of dev mode</a:t>
            </a:r>
          </a:p>
        </p:txBody>
      </p:sp>
    </p:spTree>
    <p:extLst>
      <p:ext uri="{BB962C8B-B14F-4D97-AF65-F5344CB8AC3E}">
        <p14:creationId xmlns:p14="http://schemas.microsoft.com/office/powerpoint/2010/main" val="194602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F758EE-FDDE-D04C-8CC3-CD2333C6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4759EE-1DEA-7544-BB9B-7FF3CC9D4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Create, Build and Run An Application</a:t>
            </a:r>
          </a:p>
        </p:txBody>
      </p:sp>
    </p:spTree>
    <p:extLst>
      <p:ext uri="{BB962C8B-B14F-4D97-AF65-F5344CB8AC3E}">
        <p14:creationId xmlns:p14="http://schemas.microsoft.com/office/powerpoint/2010/main" val="1298756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EA18E-46C8-5448-AC20-A199DDD1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Quarkus Dev Mode?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99B3C-D0AC-994D-ABD7-EF9B76EC0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Quarkus applications can be run in </a:t>
            </a:r>
            <a:r>
              <a:rPr lang="en-US" i="1" dirty="0"/>
              <a:t>dev</a:t>
            </a:r>
            <a:r>
              <a:rPr lang="en-US" dirty="0"/>
              <a:t> mode using </a:t>
            </a:r>
            <a:r>
              <a:rPr lang="en-US" i="1" dirty="0" err="1"/>
              <a:t>quarkus</a:t>
            </a:r>
            <a:r>
              <a:rPr lang="en-US" i="1" dirty="0"/>
              <a:t> dev </a:t>
            </a:r>
            <a:r>
              <a:rPr lang="en-US" dirty="0"/>
              <a:t>or </a:t>
            </a:r>
            <a:r>
              <a:rPr lang="en-US" i="1" dirty="0" err="1"/>
              <a:t>mvn</a:t>
            </a:r>
            <a:r>
              <a:rPr lang="en-US" i="1" dirty="0"/>
              <a:t> </a:t>
            </a:r>
            <a:r>
              <a:rPr lang="en-US" i="1" dirty="0" err="1"/>
              <a:t>quarkus:dev</a:t>
            </a:r>
            <a:r>
              <a:rPr lang="en-US" i="1" dirty="0"/>
              <a:t> </a:t>
            </a:r>
            <a:r>
              <a:rPr lang="en-US" dirty="0"/>
              <a:t>commands</a:t>
            </a:r>
          </a:p>
          <a:p>
            <a:r>
              <a:rPr lang="en-US" dirty="0"/>
              <a:t>In Dev Mode, changes in sources, resources and configurations are automatically reflected in the running application</a:t>
            </a:r>
          </a:p>
          <a:p>
            <a:r>
              <a:rPr lang="en-US" dirty="0"/>
              <a:t>Dev mode enables hot deployment with background compilation</a:t>
            </a:r>
          </a:p>
          <a:p>
            <a:r>
              <a:rPr lang="en-IN" dirty="0"/>
              <a:t>Any request to the application triggers a scan of the workspace, and if any changes are detected the Java files are compiled, and the application is redeployed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9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581D-BFDA-F746-9BA2-82B24E464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Difference - dev &amp; non dev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39C1C-148A-F042-AA36-5ED2F3F9D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dev mode, Quarkus uses a </a:t>
            </a:r>
            <a:r>
              <a:rPr lang="en-IN" dirty="0" err="1"/>
              <a:t>ClassLoader</a:t>
            </a:r>
            <a:r>
              <a:rPr lang="en-IN" dirty="0"/>
              <a:t> hierarchy that enables the live reload of user code without requiring a rebuild and restart of the application.</a:t>
            </a:r>
          </a:p>
          <a:p>
            <a:endParaRPr lang="en-IN" dirty="0"/>
          </a:p>
          <a:p>
            <a:r>
              <a:rPr lang="en-IN" dirty="0"/>
              <a:t>In a production application, this class loading infrastructure is entirely absent - there is a single, purpose built </a:t>
            </a:r>
            <a:r>
              <a:rPr lang="en-IN" dirty="0" err="1"/>
              <a:t>ClassLoader</a:t>
            </a:r>
            <a:r>
              <a:rPr lang="en-IN" dirty="0"/>
              <a:t> that loads almost all classes and dependencies.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5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E4224-55FA-9040-B89B-04C8B69C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Mode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AFF10-94E5-E444-B7A8-FB198C2F0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/>
              <a:t>Live Reload</a:t>
            </a:r>
          </a:p>
          <a:p>
            <a:r>
              <a:rPr lang="en-IN" sz="2400" dirty="0"/>
              <a:t>Dev UI – view and optionally change the state of the application</a:t>
            </a:r>
          </a:p>
          <a:p>
            <a:pPr lvl="1"/>
            <a:r>
              <a:rPr lang="en-IN" sz="2000" dirty="0"/>
              <a:t>Changing configuration values</a:t>
            </a:r>
          </a:p>
          <a:p>
            <a:pPr lvl="1"/>
            <a:r>
              <a:rPr lang="en-IN" sz="2000" dirty="0"/>
              <a:t>Running Database migration scripts</a:t>
            </a:r>
          </a:p>
          <a:p>
            <a:pPr lvl="1"/>
            <a:r>
              <a:rPr lang="en-IN" sz="2000" dirty="0"/>
              <a:t>Clearing of caches</a:t>
            </a:r>
          </a:p>
          <a:p>
            <a:pPr lvl="1"/>
            <a:r>
              <a:rPr lang="en-IN" sz="2000" dirty="0"/>
              <a:t>Running scheduled operations</a:t>
            </a:r>
          </a:p>
          <a:p>
            <a:pPr lvl="1"/>
            <a:r>
              <a:rPr lang="en-IN" sz="2000" dirty="0"/>
              <a:t>Building a container</a:t>
            </a:r>
          </a:p>
          <a:p>
            <a:r>
              <a:rPr lang="en-IN" sz="2400" dirty="0"/>
              <a:t>Error pages – with more detailed errors</a:t>
            </a:r>
          </a:p>
          <a:p>
            <a:r>
              <a:rPr lang="en-IN" sz="2400" dirty="0"/>
              <a:t>Others – </a:t>
            </a:r>
          </a:p>
          <a:p>
            <a:pPr lvl="1"/>
            <a:r>
              <a:rPr lang="en-IN" sz="2000" dirty="0"/>
              <a:t>Database import scripts</a:t>
            </a:r>
          </a:p>
          <a:p>
            <a:pPr lvl="1"/>
            <a:r>
              <a:rPr lang="en-IN" sz="2000" dirty="0"/>
              <a:t>Dev Services</a:t>
            </a:r>
          </a:p>
          <a:p>
            <a:pPr lvl="1"/>
            <a:r>
              <a:rPr lang="en-IN" sz="2000" dirty="0"/>
              <a:t>Swagger UI</a:t>
            </a:r>
          </a:p>
          <a:p>
            <a:pPr lvl="1"/>
            <a:r>
              <a:rPr lang="en-IN" sz="2000" dirty="0"/>
              <a:t>GraphQL UI</a:t>
            </a:r>
          </a:p>
          <a:p>
            <a:pPr lvl="1"/>
            <a:r>
              <a:rPr lang="en-IN" sz="2000" dirty="0"/>
              <a:t>Health UI</a:t>
            </a:r>
          </a:p>
          <a:p>
            <a:pPr lvl="1"/>
            <a:r>
              <a:rPr lang="en-IN" sz="2000" dirty="0"/>
              <a:t>Mock mailer</a:t>
            </a:r>
          </a:p>
          <a:p>
            <a:pPr lvl="1"/>
            <a:r>
              <a:rPr lang="en-IN" sz="2000" dirty="0" err="1"/>
              <a:t>gRPC</a:t>
            </a:r>
            <a:r>
              <a:rPr lang="en-IN" sz="2000" dirty="0"/>
              <a:t> Tools</a:t>
            </a:r>
          </a:p>
          <a:p>
            <a:endParaRPr lang="en-IN" sz="2400" dirty="0"/>
          </a:p>
          <a:p>
            <a:pPr lvl="1"/>
            <a:endParaRPr lang="en-IN" sz="2000" dirty="0"/>
          </a:p>
          <a:p>
            <a:pPr lvl="1"/>
            <a:endParaRPr lang="en-I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014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002F-C479-8642-B044-70A5817D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Implication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8F725-7225-BC47-B2B3-24C0E747F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</a:t>
            </a:r>
            <a:r>
              <a:rPr lang="en-US" i="1" dirty="0"/>
              <a:t>dev</a:t>
            </a:r>
            <a:r>
              <a:rPr lang="en-US" dirty="0"/>
              <a:t> mode, the main objective is developer joy and not necessarily reducing run time footprint</a:t>
            </a:r>
          </a:p>
          <a:p>
            <a:pPr lvl="1"/>
            <a:r>
              <a:rPr lang="en-IN" dirty="0"/>
              <a:t>Many more classes are loaded and build time operations also take place every time a live-reload is performed</a:t>
            </a:r>
          </a:p>
          <a:p>
            <a:pPr lvl="1"/>
            <a:r>
              <a:rPr lang="en-IN" dirty="0"/>
              <a:t>This may increase start up time and memory usage</a:t>
            </a:r>
          </a:p>
          <a:p>
            <a:pPr lvl="1"/>
            <a:endParaRPr lang="en-IN" dirty="0"/>
          </a:p>
          <a:p>
            <a:r>
              <a:rPr lang="en-IN" dirty="0"/>
              <a:t>In Production mode</a:t>
            </a:r>
          </a:p>
          <a:p>
            <a:pPr lvl="1"/>
            <a:r>
              <a:rPr lang="en-IN" dirty="0"/>
              <a:t>Build time operations are not performed at run time</a:t>
            </a:r>
          </a:p>
          <a:p>
            <a:pPr lvl="1"/>
            <a:r>
              <a:rPr lang="en-IN" dirty="0"/>
              <a:t>Various infrastructure classes needed at build time are not present at all at runtime</a:t>
            </a:r>
          </a:p>
          <a:p>
            <a:pPr lvl="1"/>
            <a:r>
              <a:rPr lang="en-IN" dirty="0"/>
              <a:t>Class lookup is done as fast as possible while keeping the minimum amount of jars in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120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32E51-A06B-3642-B9ED-ACD854F0C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BA20-8773-684B-A804-CED47708E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 mode exposes potentially confidential information via Dev UI</a:t>
            </a:r>
          </a:p>
          <a:p>
            <a:r>
              <a:rPr lang="en-US" dirty="0"/>
              <a:t>Dev mode enables potentially destructive operations</a:t>
            </a:r>
          </a:p>
          <a:p>
            <a:endParaRPr lang="en-US" dirty="0"/>
          </a:p>
          <a:p>
            <a:r>
              <a:rPr lang="en-US" dirty="0"/>
              <a:t>These may have serious security implications</a:t>
            </a:r>
          </a:p>
          <a:p>
            <a:endParaRPr lang="en-US" dirty="0"/>
          </a:p>
          <a:p>
            <a:r>
              <a:rPr lang="en-US" dirty="0"/>
              <a:t>Application should never be run in dev mode in production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566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40034-3BC7-FA45-9817-4A3A1F79D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172058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BC54D0-59F8-4648-BDA5-CC3335808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B6B6CF-6559-804E-B2DF-8AC9A5323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Quarkus CLI</a:t>
            </a:r>
          </a:p>
          <a:p>
            <a:r>
              <a:rPr lang="en-US" dirty="0"/>
              <a:t>Create Application via Quarkus CLI</a:t>
            </a:r>
          </a:p>
          <a:p>
            <a:r>
              <a:rPr lang="en-US" dirty="0"/>
              <a:t>Create Application via </a:t>
            </a:r>
            <a:r>
              <a:rPr lang="en-US" dirty="0" err="1"/>
              <a:t>code.quarkus.io</a:t>
            </a:r>
            <a:endParaRPr lang="en-US" dirty="0"/>
          </a:p>
          <a:p>
            <a:r>
              <a:rPr lang="en-US" dirty="0"/>
              <a:t>Adding REST API Endpoint</a:t>
            </a:r>
          </a:p>
          <a:p>
            <a:r>
              <a:rPr lang="en-US" dirty="0"/>
              <a:t>Build Application</a:t>
            </a:r>
          </a:p>
          <a:p>
            <a:r>
              <a:rPr lang="en-US" dirty="0"/>
              <a:t>Running Application </a:t>
            </a:r>
          </a:p>
          <a:p>
            <a:pPr lvl="1"/>
            <a:r>
              <a:rPr lang="en-US" i="1" dirty="0"/>
              <a:t>dev</a:t>
            </a:r>
            <a:r>
              <a:rPr lang="en-US" dirty="0"/>
              <a:t> Mode</a:t>
            </a:r>
          </a:p>
          <a:p>
            <a:pPr lvl="1"/>
            <a:r>
              <a:rPr lang="en-US" i="1" dirty="0"/>
              <a:t>non-dev</a:t>
            </a:r>
            <a:r>
              <a:rPr lang="en-US" dirty="0"/>
              <a:t> Mode</a:t>
            </a:r>
          </a:p>
        </p:txBody>
      </p:sp>
    </p:spTree>
    <p:extLst>
      <p:ext uri="{BB962C8B-B14F-4D97-AF65-F5344CB8AC3E}">
        <p14:creationId xmlns:p14="http://schemas.microsoft.com/office/powerpoint/2010/main" val="4126754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749A7-B841-6E48-ACD9-4338A4487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Quarkus CLI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618A4-C448-CC43-BD0E-7B9401057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Command</a:t>
            </a:r>
          </a:p>
          <a:p>
            <a:pPr marL="457200" lvl="1" indent="0">
              <a:buNone/>
            </a:pPr>
            <a:r>
              <a:rPr lang="en-US" sz="1800" dirty="0"/>
              <a:t>curl -Ls </a:t>
            </a:r>
            <a:r>
              <a:rPr lang="en-US" sz="1800" dirty="0">
                <a:hlinkClick r:id="rId2"/>
              </a:rPr>
              <a:t>https://sh.jbang.dev</a:t>
            </a:r>
            <a:r>
              <a:rPr lang="en-US" sz="1800" dirty="0"/>
              <a:t> | bash -s - trust add </a:t>
            </a:r>
            <a:r>
              <a:rPr lang="en-US" sz="1800" dirty="0">
                <a:hlinkClick r:id="rId3"/>
              </a:rPr>
              <a:t>https://repo1.maven.org/maven2/io/quarkus/quarkus-cli/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curl -Ls </a:t>
            </a:r>
            <a:r>
              <a:rPr lang="en-US" sz="1800" dirty="0">
                <a:hlinkClick r:id="rId2"/>
              </a:rPr>
              <a:t>https://sh.jbang.dev</a:t>
            </a:r>
            <a:r>
              <a:rPr lang="en-US" sz="1800" dirty="0"/>
              <a:t> | bash -s - app install --fresh --force </a:t>
            </a:r>
            <a:r>
              <a:rPr lang="en-US" sz="1800" dirty="0" err="1"/>
              <a:t>quarkus@quarkusio</a:t>
            </a: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200" dirty="0"/>
              <a:t>Windows </a:t>
            </a:r>
            <a:r>
              <a:rPr lang="en-US" sz="2200" dirty="0" err="1"/>
              <a:t>Powershell</a:t>
            </a:r>
            <a:endParaRPr lang="en-US" sz="2200" dirty="0"/>
          </a:p>
          <a:p>
            <a:pPr marL="457200" lvl="1" indent="0">
              <a:buNone/>
            </a:pPr>
            <a:r>
              <a:rPr lang="en-IN" sz="1800" dirty="0" err="1"/>
              <a:t>iex</a:t>
            </a:r>
            <a:r>
              <a:rPr lang="en-IN" sz="1800" dirty="0"/>
              <a:t> "&amp; { $(</a:t>
            </a:r>
            <a:r>
              <a:rPr lang="en-IN" sz="1800" dirty="0" err="1"/>
              <a:t>iwr</a:t>
            </a:r>
            <a:r>
              <a:rPr lang="en-IN" sz="1800" dirty="0"/>
              <a:t> https://</a:t>
            </a:r>
            <a:r>
              <a:rPr lang="en-IN" sz="1800" dirty="0" err="1"/>
              <a:t>ps.jbang.dev</a:t>
            </a:r>
            <a:r>
              <a:rPr lang="en-IN" sz="1800" dirty="0"/>
              <a:t>) } trust add </a:t>
            </a:r>
            <a:r>
              <a:rPr lang="en-IN" sz="1800" dirty="0">
                <a:hlinkClick r:id="rId3"/>
              </a:rPr>
              <a:t>https://repo1.maven.org/maven2/io/quarkus/quarkus-cli/</a:t>
            </a:r>
            <a:r>
              <a:rPr lang="en-IN" sz="1800" dirty="0"/>
              <a:t>”</a:t>
            </a:r>
          </a:p>
          <a:p>
            <a:pPr marL="457200" lvl="1" indent="0">
              <a:buNone/>
            </a:pPr>
            <a:r>
              <a:rPr lang="en-IN" sz="1800" dirty="0"/>
              <a:t> </a:t>
            </a:r>
            <a:r>
              <a:rPr lang="en-IN" sz="1800" dirty="0" err="1"/>
              <a:t>iex</a:t>
            </a:r>
            <a:r>
              <a:rPr lang="en-IN" sz="1800" dirty="0"/>
              <a:t> "&amp; { $(</a:t>
            </a:r>
            <a:r>
              <a:rPr lang="en-IN" sz="1800" dirty="0" err="1"/>
              <a:t>iwr</a:t>
            </a:r>
            <a:r>
              <a:rPr lang="en-IN" sz="1800" dirty="0"/>
              <a:t> https://</a:t>
            </a:r>
            <a:r>
              <a:rPr lang="en-IN" sz="1800" dirty="0" err="1"/>
              <a:t>ps.jbang.dev</a:t>
            </a:r>
            <a:r>
              <a:rPr lang="en-IN" sz="1800" dirty="0"/>
              <a:t>) } app install --fresh --force </a:t>
            </a:r>
            <a:r>
              <a:rPr lang="en-IN" sz="1800" dirty="0" err="1"/>
              <a:t>quarkus@quarkusio</a:t>
            </a:r>
            <a:r>
              <a:rPr lang="en-IN" sz="1800" dirty="0"/>
              <a:t>”</a:t>
            </a:r>
          </a:p>
          <a:p>
            <a:pPr marL="457200" lvl="1" indent="0">
              <a:buNone/>
            </a:pPr>
            <a:endParaRPr lang="en-IN" sz="1800" dirty="0"/>
          </a:p>
          <a:p>
            <a:r>
              <a:rPr lang="en-IN" sz="2200" dirty="0"/>
              <a:t>Other installation options – </a:t>
            </a:r>
            <a:r>
              <a:rPr lang="en-IN" sz="2200" dirty="0" err="1"/>
              <a:t>SDKMan</a:t>
            </a:r>
            <a:r>
              <a:rPr lang="en-IN" sz="2200" dirty="0"/>
              <a:t>, </a:t>
            </a:r>
            <a:r>
              <a:rPr lang="en-IN" sz="2200" dirty="0" err="1"/>
              <a:t>HomeBrew</a:t>
            </a:r>
            <a:r>
              <a:rPr lang="en-IN" sz="2200" dirty="0"/>
              <a:t> (in MacOS), Chocolatey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589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86083-AB5C-0B41-96F5-4289F3CFB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Application using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B7314-34FB-6040-BD99-BBF0BDF2A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Application (with default options)</a:t>
            </a:r>
          </a:p>
          <a:p>
            <a:pPr marL="457200" lvl="1" indent="0">
              <a:buNone/>
            </a:pPr>
            <a:r>
              <a:rPr lang="en-US" i="1" dirty="0" err="1"/>
              <a:t>quarkus</a:t>
            </a:r>
            <a:r>
              <a:rPr lang="en-US" i="1" dirty="0"/>
              <a:t> create app </a:t>
            </a:r>
            <a:r>
              <a:rPr lang="en-US" i="1" dirty="0" err="1"/>
              <a:t>com.learn.qk:code-with-quarkus-from-cli</a:t>
            </a:r>
            <a:endParaRPr lang="en-US" i="1" dirty="0"/>
          </a:p>
          <a:p>
            <a:pPr marL="457200" lvl="1" indent="0">
              <a:buNone/>
            </a:pPr>
            <a:endParaRPr lang="en-US" i="1" dirty="0"/>
          </a:p>
          <a:p>
            <a:r>
              <a:rPr lang="en-US" dirty="0"/>
              <a:t>List available Extensions</a:t>
            </a:r>
          </a:p>
          <a:p>
            <a:pPr marL="457200" lvl="1" indent="0">
              <a:buNone/>
            </a:pPr>
            <a:r>
              <a:rPr lang="en-US" i="1" dirty="0" err="1"/>
              <a:t>quarkus</a:t>
            </a:r>
            <a:r>
              <a:rPr lang="en-US" i="1" dirty="0"/>
              <a:t> </a:t>
            </a:r>
            <a:r>
              <a:rPr lang="en-US" i="1" dirty="0" err="1"/>
              <a:t>ext</a:t>
            </a:r>
            <a:r>
              <a:rPr lang="en-US" i="1" dirty="0"/>
              <a:t> ls</a:t>
            </a:r>
          </a:p>
          <a:p>
            <a:pPr marL="457200" lvl="1" indent="0">
              <a:buNone/>
            </a:pPr>
            <a:endParaRPr lang="en-US" i="1" dirty="0"/>
          </a:p>
          <a:p>
            <a:r>
              <a:rPr lang="en-US" dirty="0"/>
              <a:t>Add Extensions</a:t>
            </a:r>
          </a:p>
          <a:p>
            <a:pPr marL="0" indent="0">
              <a:buNone/>
            </a:pPr>
            <a:r>
              <a:rPr lang="en-US" sz="2400" i="1" dirty="0" err="1"/>
              <a:t>quarkus</a:t>
            </a:r>
            <a:r>
              <a:rPr lang="en-US" sz="2400" i="1" dirty="0"/>
              <a:t> </a:t>
            </a:r>
            <a:r>
              <a:rPr lang="en-US" sz="2400" i="1" dirty="0" err="1"/>
              <a:t>ext</a:t>
            </a:r>
            <a:r>
              <a:rPr lang="en-US" sz="2400" i="1" dirty="0"/>
              <a:t> add </a:t>
            </a:r>
            <a:r>
              <a:rPr lang="en-US" sz="2400" i="1" dirty="0" err="1"/>
              <a:t>quarkus</a:t>
            </a:r>
            <a:r>
              <a:rPr lang="en-US" sz="2400" i="1" dirty="0"/>
              <a:t>-</a:t>
            </a:r>
            <a:r>
              <a:rPr lang="en-US" sz="2400" i="1" dirty="0" err="1"/>
              <a:t>resteasy</a:t>
            </a:r>
            <a:r>
              <a:rPr lang="en-US" sz="2400" i="1" dirty="0"/>
              <a:t>-reactive</a:t>
            </a:r>
          </a:p>
          <a:p>
            <a:pPr marL="0" indent="0">
              <a:buNone/>
            </a:pPr>
            <a:r>
              <a:rPr lang="en-US" sz="2400" i="1" dirty="0" err="1"/>
              <a:t>quarkus</a:t>
            </a:r>
            <a:r>
              <a:rPr lang="en-US" sz="2400" i="1" dirty="0"/>
              <a:t> </a:t>
            </a:r>
            <a:r>
              <a:rPr lang="en-US" sz="2400" i="1" dirty="0" err="1"/>
              <a:t>ext</a:t>
            </a:r>
            <a:r>
              <a:rPr lang="en-US" sz="2400" i="1" dirty="0"/>
              <a:t> add </a:t>
            </a:r>
            <a:r>
              <a:rPr lang="en-US" sz="2400" i="1" dirty="0" err="1"/>
              <a:t>quarkus</a:t>
            </a:r>
            <a:r>
              <a:rPr lang="en-US" sz="2400" i="1" dirty="0"/>
              <a:t>-</a:t>
            </a:r>
            <a:r>
              <a:rPr lang="en-US" sz="2400" i="1" dirty="0" err="1"/>
              <a:t>resteasy</a:t>
            </a:r>
            <a:r>
              <a:rPr lang="en-US" sz="2400" i="1" dirty="0"/>
              <a:t>-reactive-</a:t>
            </a:r>
            <a:r>
              <a:rPr lang="en-US" sz="2400" i="1" dirty="0" err="1"/>
              <a:t>jackson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020384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83B4E-E46A-0347-96B9-126032962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Application from </a:t>
            </a:r>
            <a:r>
              <a:rPr lang="en-US" dirty="0" err="1"/>
              <a:t>code.quarkus.io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8288A-93DB-4245-A182-E167176BB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>
                <a:hlinkClick r:id="rId2"/>
              </a:rPr>
              <a:t>https://code.quarkus.io/</a:t>
            </a:r>
            <a:r>
              <a:rPr lang="en-US" dirty="0"/>
              <a:t> in Browser</a:t>
            </a:r>
          </a:p>
          <a:p>
            <a:r>
              <a:rPr lang="en-US" dirty="0"/>
              <a:t>Enter Group, Artifact and Version</a:t>
            </a:r>
          </a:p>
          <a:p>
            <a:r>
              <a:rPr lang="en-US" dirty="0"/>
              <a:t>Select Build Tool &amp; Java Version</a:t>
            </a:r>
          </a:p>
          <a:p>
            <a:r>
              <a:rPr lang="en-US" dirty="0"/>
              <a:t>Select required extensions</a:t>
            </a:r>
          </a:p>
          <a:p>
            <a:r>
              <a:rPr lang="en-US" dirty="0"/>
              <a:t>Generate App &amp; Download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641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5E2DF-2AC8-C447-A2C9-9F14AF78C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REST API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564DA-2DA5-C149-9549-BBF1DB0B0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Add the following extensions</a:t>
            </a:r>
          </a:p>
          <a:p>
            <a:pPr lvl="1"/>
            <a:r>
              <a:rPr lang="en-US" sz="2000" dirty="0" err="1"/>
              <a:t>quarkus</a:t>
            </a:r>
            <a:r>
              <a:rPr lang="en-US" sz="2000" dirty="0"/>
              <a:t>-</a:t>
            </a:r>
            <a:r>
              <a:rPr lang="en-US" sz="2000" dirty="0" err="1"/>
              <a:t>resteasy</a:t>
            </a:r>
            <a:r>
              <a:rPr lang="en-US" sz="2000" dirty="0"/>
              <a:t>-reactive</a:t>
            </a:r>
          </a:p>
          <a:p>
            <a:pPr lvl="1"/>
            <a:r>
              <a:rPr lang="en-US" sz="2000" dirty="0" err="1"/>
              <a:t>quarkus</a:t>
            </a:r>
            <a:r>
              <a:rPr lang="en-US" sz="2000" dirty="0"/>
              <a:t>-</a:t>
            </a:r>
            <a:r>
              <a:rPr lang="en-US" sz="2000" dirty="0" err="1"/>
              <a:t>resteasy</a:t>
            </a:r>
            <a:r>
              <a:rPr lang="en-US" sz="2000" dirty="0"/>
              <a:t>-reactive-Jackson</a:t>
            </a:r>
          </a:p>
          <a:p>
            <a:r>
              <a:rPr lang="en-US" sz="2400" dirty="0"/>
              <a:t>Quarkus uses </a:t>
            </a:r>
            <a:r>
              <a:rPr lang="en-US" sz="2400" dirty="0" err="1"/>
              <a:t>jaxrs</a:t>
            </a:r>
            <a:r>
              <a:rPr lang="en-US" sz="2400" dirty="0"/>
              <a:t> annotations for defining REST resource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9285F1-81F4-AF4A-9987-78D541FBA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87" y="3644431"/>
            <a:ext cx="4581481" cy="285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22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394D5-21A5-CC46-A98A-B70C7B10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D772C-9F86-764F-A78C-2244DD1D4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to Project Directory</a:t>
            </a:r>
          </a:p>
          <a:p>
            <a:r>
              <a:rPr lang="en-US" dirty="0"/>
              <a:t>Execute </a:t>
            </a:r>
            <a:r>
              <a:rPr lang="en-US" i="1" dirty="0" err="1"/>
              <a:t>quarkus</a:t>
            </a:r>
            <a:r>
              <a:rPr lang="en-US" i="1" dirty="0"/>
              <a:t> build</a:t>
            </a:r>
          </a:p>
          <a:p>
            <a:r>
              <a:rPr lang="en-US" dirty="0"/>
              <a:t>This compiles the source code, execute unit tests and create executable jar</a:t>
            </a:r>
          </a:p>
          <a:p>
            <a:pPr lvl="1"/>
            <a:r>
              <a:rPr lang="en-US" dirty="0"/>
              <a:t>Similar to </a:t>
            </a:r>
            <a:r>
              <a:rPr lang="en-US" i="1" dirty="0"/>
              <a:t>maven install</a:t>
            </a:r>
          </a:p>
        </p:txBody>
      </p:sp>
    </p:spTree>
    <p:extLst>
      <p:ext uri="{BB962C8B-B14F-4D97-AF65-F5344CB8AC3E}">
        <p14:creationId xmlns:p14="http://schemas.microsoft.com/office/powerpoint/2010/main" val="631935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8A4A8-00F2-1840-8A0B-EABEAF40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EED3F-0B79-B04D-96EB-EC643B548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 Mode</a:t>
            </a:r>
          </a:p>
          <a:p>
            <a:pPr lvl="1"/>
            <a:r>
              <a:rPr lang="en-US" dirty="0"/>
              <a:t>Navigate to project directory</a:t>
            </a:r>
          </a:p>
          <a:p>
            <a:pPr lvl="1"/>
            <a:r>
              <a:rPr lang="en-US" dirty="0"/>
              <a:t>Execute </a:t>
            </a:r>
            <a:r>
              <a:rPr lang="en-US" i="1" dirty="0" err="1"/>
              <a:t>quarkus</a:t>
            </a:r>
            <a:r>
              <a:rPr lang="en-US" i="1" dirty="0"/>
              <a:t> dev</a:t>
            </a:r>
          </a:p>
          <a:p>
            <a:pPr lvl="1"/>
            <a:endParaRPr lang="en-US" i="1" dirty="0"/>
          </a:p>
          <a:p>
            <a:r>
              <a:rPr lang="en-US" dirty="0"/>
              <a:t>Non Dev Mode</a:t>
            </a:r>
          </a:p>
          <a:p>
            <a:pPr lvl="1"/>
            <a:r>
              <a:rPr lang="en-US" dirty="0"/>
              <a:t>Execute </a:t>
            </a:r>
            <a:r>
              <a:rPr lang="en-US" i="1" dirty="0" err="1"/>
              <a:t>quarkus</a:t>
            </a:r>
            <a:r>
              <a:rPr lang="en-US" i="1" dirty="0"/>
              <a:t> build</a:t>
            </a:r>
            <a:r>
              <a:rPr lang="en-US" dirty="0"/>
              <a:t> to build the project and create executable jar</a:t>
            </a:r>
          </a:p>
          <a:p>
            <a:pPr lvl="1"/>
            <a:r>
              <a:rPr lang="en-US" dirty="0"/>
              <a:t>Use java –jar &lt;path to </a:t>
            </a:r>
            <a:r>
              <a:rPr lang="en-US" dirty="0" err="1"/>
              <a:t>quarkus-run.jar</a:t>
            </a:r>
            <a:r>
              <a:rPr lang="en-US" dirty="0"/>
              <a:t>&gt; to run application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317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882</Words>
  <Application>Microsoft Macintosh PowerPoint</Application>
  <PresentationFormat>Widescreen</PresentationFormat>
  <Paragraphs>143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Quarkus</vt:lpstr>
      <vt:lpstr>Part 1</vt:lpstr>
      <vt:lpstr>Agenda</vt:lpstr>
      <vt:lpstr>Quarkus CLI Installation</vt:lpstr>
      <vt:lpstr>Creating Application using CLI</vt:lpstr>
      <vt:lpstr>Create Application from code.quarkus.io</vt:lpstr>
      <vt:lpstr>Adding REST API Endpoint</vt:lpstr>
      <vt:lpstr>Building Application</vt:lpstr>
      <vt:lpstr>Running Application</vt:lpstr>
      <vt:lpstr>PowerPoint Presentation</vt:lpstr>
      <vt:lpstr>Part 2</vt:lpstr>
      <vt:lpstr>Agenda</vt:lpstr>
      <vt:lpstr>Introduction to Continuous Testing</vt:lpstr>
      <vt:lpstr>Running Tests in Dev Mode</vt:lpstr>
      <vt:lpstr>Controlling Continuous Testing</vt:lpstr>
      <vt:lpstr>Continuous Testing without Dev Mode</vt:lpstr>
      <vt:lpstr>PowerPoint Presentation</vt:lpstr>
      <vt:lpstr>Part 3</vt:lpstr>
      <vt:lpstr>Agenda</vt:lpstr>
      <vt:lpstr>What is Quarkus Dev Mode?</vt:lpstr>
      <vt:lpstr>Architectural Difference - dev &amp; non dev</vt:lpstr>
      <vt:lpstr>Dev Mode Features</vt:lpstr>
      <vt:lpstr>Performance Implication</vt:lpstr>
      <vt:lpstr>Security Implications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Quarkus</dc:title>
  <dc:creator>Rajeswar Majumdar</dc:creator>
  <cp:lastModifiedBy>Rajeswar Majumdar</cp:lastModifiedBy>
  <cp:revision>81</cp:revision>
  <dcterms:created xsi:type="dcterms:W3CDTF">2023-03-25T15:28:28Z</dcterms:created>
  <dcterms:modified xsi:type="dcterms:W3CDTF">2023-03-26T15:26:13Z</dcterms:modified>
</cp:coreProperties>
</file>