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7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0ACC-0912-0944-856E-7B7F6550A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25EE8-CE9A-834B-809F-5D60C3B3A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3362-664A-7E4B-A488-12284C1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A7650-849E-D743-B153-7B9A5BB0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542C-82C5-8F4A-990D-7900F1B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7B0F-2214-104C-9684-48A1FF15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0BBF5-5DBD-5E42-85AE-45567C66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E78-0374-364B-B368-284077B0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279B-7734-3041-AFF5-EC6AB1D2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DC97-33C0-C945-BDB7-2F1FAE6F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3756B-1E1A-6045-A7CA-01E5E6458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F74A8-D542-734C-9565-FB2B37B7B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7E8A-4A03-964E-8FAE-3EBC3CD1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320C-6600-B94B-822B-866D862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8F61-07D0-724B-A38A-82685725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8FF4-BFE6-D24C-8FF7-FA7A2FEB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1216-641E-8C44-89D2-3B22A28E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DCDF-D338-6A4B-8DC9-5770A49D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6D49-DB41-D342-914D-5BAD4EA8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5F96-8D0C-1347-90AC-5145C59F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1A6A-D86A-EB43-A4E7-797FF67E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BDA45-7802-D246-9574-7FCBCDB7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1C3BC-53F4-5C47-88EA-9A1B20AD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4657-E70D-4548-B1BA-3E4F5E43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462D-14CA-1B41-AAC2-24304996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0E8E-EC2B-8044-8F0A-9CC48211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784-68F7-184C-8284-E0B819A6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947E4-04EB-6A47-BB4E-45E3C4500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50E94-55DA-6747-9C5C-1D5E63CD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82719-742F-7642-A35E-23F6BC47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E654-B1B7-D54F-BA4E-70BC34B5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7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B664-1E3F-ED4C-8A62-CA612AB9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C07EE-86F1-8D4A-A1CE-B4FF7043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0E073-C144-5848-9ADA-2A90F6A1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412C3-6692-E84D-B384-85906214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33658-3588-DD46-AF05-18E3F20D9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5A05E-3038-6049-A9D1-51ACA9E7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458DD-CB82-704D-A25F-77A3F64B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228F1-A7E4-BF4A-8804-9C99C1EF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88B4-8EA5-7C41-A43F-3A660C7C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52133-768E-B44F-85B2-75A67B5F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5CD6-3E76-C447-BEBA-8FC3AB32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0C907-06D1-2941-BF1B-AB6D3744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1DD10-E417-3E4D-B038-1F10C31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75806-3FBD-954A-9871-B4F3235B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E6418-AB45-B546-B2F9-48300DCA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4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B757-887D-8144-80DA-684538FA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0F88-06E8-EF4C-8086-EFCE0146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0DEC6-6964-854F-BED3-DA6EC49DD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3C5D-7446-4748-BB5B-008F5E84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67337-8859-9C42-A58D-C22D0272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C562-4A62-D54C-A682-A12E059F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0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325B-4FD6-4B43-AEC1-4C9C283E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67386-82FE-AC44-BE58-E465007A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50728-BEF4-ED4C-AC8C-156305F8B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7D1A-31C7-174F-964F-A46607C7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D6EDD-922A-1847-8820-0C073694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D79E-8A47-7C4A-BEFB-5EC3CC05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564FD-D86F-6F4E-A753-C4AE2608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E75C-BDB4-1745-80F0-8EC19C60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DDB4-3A30-ED4D-8457-79F86E7B1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2C332-9818-B14A-853C-2895E6C223E6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19E7-D30E-E74C-88A8-D5F72E663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04DE-78FF-9F49-BDBF-D08BDB9D1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1552-FD7D-384E-9285-75DEBB37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E6AF-867D-FD41-AC81-66ED6A7A0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Quarkus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A5BED-F3FA-3C44-A3D8-0B936CC6C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 –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80951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894F3-9258-7445-BCF6-5397CEF3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Reactive SQL Clients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F42712-0233-A849-9B62-C7D91D2B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Quarkus Reactive SQL Clients allow data access in a </a:t>
            </a:r>
            <a:r>
              <a:rPr lang="en-US" i="1" dirty="0"/>
              <a:t>non-blocking</a:t>
            </a:r>
            <a:r>
              <a:rPr lang="en-US" dirty="0"/>
              <a:t> manner thus increasing scalability and reducing overhead</a:t>
            </a:r>
          </a:p>
          <a:p>
            <a:endParaRPr lang="en-US" i="1" dirty="0"/>
          </a:p>
          <a:p>
            <a:r>
              <a:rPr lang="en-US" dirty="0"/>
              <a:t>Currently following databases are supported for reactive access:</a:t>
            </a:r>
          </a:p>
          <a:p>
            <a:pPr lvl="1"/>
            <a:r>
              <a:rPr lang="en-IN" dirty="0"/>
              <a:t>IBM Db2</a:t>
            </a:r>
          </a:p>
          <a:p>
            <a:pPr lvl="1"/>
            <a:r>
              <a:rPr lang="en-IN" dirty="0"/>
              <a:t>PostgreSQL</a:t>
            </a:r>
          </a:p>
          <a:p>
            <a:pPr lvl="1"/>
            <a:r>
              <a:rPr lang="en-IN" dirty="0"/>
              <a:t>MariaDB/MySQL</a:t>
            </a:r>
          </a:p>
          <a:p>
            <a:pPr lvl="1"/>
            <a:r>
              <a:rPr lang="en-IN" dirty="0"/>
              <a:t>Microsoft SQL Server</a:t>
            </a:r>
          </a:p>
          <a:p>
            <a:pPr lvl="1"/>
            <a:r>
              <a:rPr lang="en-IN" dirty="0"/>
              <a:t>Oracle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5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E1F8-2483-4248-8D3B-556D4D9B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SQL Client Extensions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15470-4216-D442-99B0-5B9A515B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113" y="1690688"/>
            <a:ext cx="659181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4B36E8-F258-F842-8167-5179EA342CE2}"/>
              </a:ext>
            </a:extLst>
          </p:cNvPr>
          <p:cNvSpPr txBox="1"/>
          <p:nvPr/>
        </p:nvSpPr>
        <p:spPr>
          <a:xfrm>
            <a:off x="838200" y="1690688"/>
            <a:ext cx="3555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database specific reactive SQL client extension while creating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additional extensions for REST API: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restEasy</a:t>
            </a:r>
            <a:r>
              <a:rPr lang="en-US" dirty="0"/>
              <a:t>-reactive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restEast</a:t>
            </a:r>
            <a:r>
              <a:rPr lang="en-US" dirty="0"/>
              <a:t>-reactive-</a:t>
            </a:r>
            <a:r>
              <a:rPr lang="en-US" dirty="0" err="1"/>
              <a:t>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1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9D1F-3361-EB4A-89F0-78EDE821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Datasource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81058-B56D-FD42-8FF8-93C00409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19" y="1690688"/>
            <a:ext cx="6210300" cy="113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5092F-104F-134F-940D-CAA56535739D}"/>
              </a:ext>
            </a:extLst>
          </p:cNvPr>
          <p:cNvSpPr txBox="1"/>
          <p:nvPr/>
        </p:nvSpPr>
        <p:spPr>
          <a:xfrm>
            <a:off x="936419" y="3170712"/>
            <a:ext cx="104173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 services are disabled to use external database instead of ‘test containerized’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Specific property for reactive JDBC URL </a:t>
            </a:r>
          </a:p>
          <a:p>
            <a:pPr lvl="1"/>
            <a:r>
              <a:rPr lang="en-IN" sz="2400" i="1" dirty="0" err="1"/>
              <a:t>quarkus.datasource.reactive.url</a:t>
            </a:r>
            <a:endParaRPr lang="en-IN" sz="2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BFF2-265B-4647-AA49-FC1291CC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DTO/POJO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EBFB5-4A93-EF44-B7CE-5FAE0CC8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23" y="1313213"/>
            <a:ext cx="6004008" cy="49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6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98F-AAF6-E44F-B4FC-CADD80CA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97CA-4468-A743-920D-AEE28252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8302"/>
            <a:ext cx="10515600" cy="1226333"/>
          </a:xfrm>
        </p:spPr>
        <p:txBody>
          <a:bodyPr>
            <a:normAutofit/>
          </a:bodyPr>
          <a:lstStyle/>
          <a:p>
            <a:r>
              <a:rPr lang="en-US" sz="2400" dirty="0"/>
              <a:t>Use prepared statement to pass parameters</a:t>
            </a:r>
          </a:p>
          <a:p>
            <a:r>
              <a:rPr lang="en-US" sz="2400" dirty="0"/>
              <a:t>The returned </a:t>
            </a:r>
            <a:r>
              <a:rPr lang="en-US" sz="2400" dirty="0" err="1"/>
              <a:t>RowSet</a:t>
            </a:r>
            <a:r>
              <a:rPr lang="en-US" sz="2400" dirty="0"/>
              <a:t> contains ‘inserted id’ as metadata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58300-D172-5441-9630-01B462C3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4635"/>
            <a:ext cx="8478982" cy="1939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0290F-AFC6-164F-81AB-5F3877AE695E}"/>
              </a:ext>
            </a:extLst>
          </p:cNvPr>
          <p:cNvSpPr txBox="1"/>
          <p:nvPr/>
        </p:nvSpPr>
        <p:spPr>
          <a:xfrm>
            <a:off x="938151" y="1496291"/>
            <a:ext cx="762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Inject Reactive </a:t>
            </a:r>
            <a:r>
              <a:rPr lang="en-US" sz="2400" dirty="0" err="1"/>
              <a:t>io.vertx.mutiny.mysqlclient.MySQLPool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ADBAE-F1BA-4843-86BA-FAA21EDA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30" y="2033339"/>
            <a:ext cx="3797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5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206E-3870-A847-A322-B9666C07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A09D-ADD3-3745-904D-285DD29F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Reactive </a:t>
            </a:r>
            <a:r>
              <a:rPr lang="en-US" dirty="0" err="1"/>
              <a:t>io.vertx.mutiny.mysqlclient.MySQLPool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Query as simple string or prepared statement – this returns reactive streams of </a:t>
            </a:r>
            <a:r>
              <a:rPr lang="en-US" dirty="0" err="1"/>
              <a:t>RowSet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B450E-D753-7546-84A5-CCD58E2B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89" y="2398156"/>
            <a:ext cx="37973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EA5E9-5438-8D49-B511-B7C8272D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93" y="5393533"/>
            <a:ext cx="10212780" cy="1139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F21BF-1E7A-294F-9315-AEAC832A1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763" y="4287715"/>
            <a:ext cx="8671130" cy="1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F26E-68C2-BD45-85CC-1E2DF965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&amp; Metadata from 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B4835-22C4-4641-814A-DCAE3CB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5" y="2646266"/>
            <a:ext cx="5633852" cy="1595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B5FED-EADF-DD42-BA1B-C9B0A7C42DA5}"/>
              </a:ext>
            </a:extLst>
          </p:cNvPr>
          <p:cNvSpPr txBox="1"/>
          <p:nvPr/>
        </p:nvSpPr>
        <p:spPr>
          <a:xfrm>
            <a:off x="938151" y="1690688"/>
            <a:ext cx="8835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Row provides API similar to JDBC </a:t>
            </a:r>
            <a:r>
              <a:rPr lang="en-US" sz="2400" dirty="0" err="1"/>
              <a:t>ResultSet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safe values can be accessed by column name or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E7C1D-F287-9541-B166-A5906C11E412}"/>
              </a:ext>
            </a:extLst>
          </p:cNvPr>
          <p:cNvSpPr txBox="1"/>
          <p:nvPr/>
        </p:nvSpPr>
        <p:spPr>
          <a:xfrm>
            <a:off x="838200" y="4773880"/>
            <a:ext cx="88045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RowSet</a:t>
            </a:r>
            <a:r>
              <a:rPr lang="en-IN" sz="2400" dirty="0"/>
              <a:t>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The number of rows affected by the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Column names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3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CACB-6253-2743-94EB-9E44D0FB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4A43-9EDB-2C4B-97F3-7D56B9A1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reactive SQL clients support transactions</a:t>
            </a:r>
          </a:p>
          <a:p>
            <a:pPr lvl="1"/>
            <a:r>
              <a:rPr lang="en-IN" sz="2000" dirty="0" err="1"/>
              <a:t>io.vertx.mutiny.sqlclient.SqlConnection#begin</a:t>
            </a:r>
            <a:r>
              <a:rPr lang="en-IN" sz="2000" dirty="0"/>
              <a:t> – starts Tx</a:t>
            </a:r>
          </a:p>
          <a:p>
            <a:pPr lvl="1"/>
            <a:r>
              <a:rPr lang="en-IN" sz="2000" dirty="0" err="1"/>
              <a:t>io.vertx.mutiny.sqlclient.Transaction#commit</a:t>
            </a:r>
            <a:r>
              <a:rPr lang="en-IN" sz="2000" dirty="0"/>
              <a:t> / rollback – completes Tx</a:t>
            </a:r>
          </a:p>
          <a:p>
            <a:pPr lvl="1"/>
            <a:endParaRPr lang="en-IN" sz="2000" dirty="0"/>
          </a:p>
          <a:p>
            <a:r>
              <a:rPr lang="en-IN" sz="2400" dirty="0" err="1"/>
              <a:t>io.vertx.mutiny.sqlclient.Pool#withTransaction</a:t>
            </a:r>
            <a:r>
              <a:rPr lang="en-IN" sz="2400" dirty="0"/>
              <a:t> methods wraps statements within a Tx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19393-F3A9-CA4D-BAB0-216EDA33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55" y="4038715"/>
            <a:ext cx="9534361" cy="25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598C-B006-A742-992D-4467BFEF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347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57768-81DE-7140-81B5-0AB89CCA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C0139-442F-0248-8D78-CBA48E89F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Access using Hibernate ORM with Panache &amp; H2 Database</a:t>
            </a:r>
          </a:p>
        </p:txBody>
      </p:sp>
    </p:spTree>
    <p:extLst>
      <p:ext uri="{BB962C8B-B14F-4D97-AF65-F5344CB8AC3E}">
        <p14:creationId xmlns:p14="http://schemas.microsoft.com/office/powerpoint/2010/main" val="4903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6D9B5-A2AB-B443-8785-242FE822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58F535-CCCB-A641-BAE3-158E1E8CB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Database Support &amp; Sample Application </a:t>
            </a:r>
          </a:p>
        </p:txBody>
      </p:sp>
    </p:spTree>
    <p:extLst>
      <p:ext uri="{BB962C8B-B14F-4D97-AF65-F5344CB8AC3E}">
        <p14:creationId xmlns:p14="http://schemas.microsoft.com/office/powerpoint/2010/main" val="1499578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247FB2-75C9-0142-8A6A-406C101A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9ECD4-9677-5345-84C0-4113AF29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Hibernate with Panache</a:t>
            </a:r>
          </a:p>
          <a:p>
            <a:r>
              <a:rPr lang="en-US" dirty="0"/>
              <a:t>Project Set up</a:t>
            </a:r>
          </a:p>
          <a:p>
            <a:r>
              <a:rPr lang="en-US" dirty="0"/>
              <a:t>Defining Entity</a:t>
            </a:r>
          </a:p>
          <a:p>
            <a:r>
              <a:rPr lang="en-US" dirty="0"/>
              <a:t>Defining Repository</a:t>
            </a:r>
          </a:p>
          <a:p>
            <a:r>
              <a:rPr lang="en-US" dirty="0"/>
              <a:t>Implementing CRUD API</a:t>
            </a:r>
          </a:p>
          <a:p>
            <a:r>
              <a:rPr lang="en-US" dirty="0"/>
              <a:t>Transaction Handling</a:t>
            </a:r>
          </a:p>
          <a:p>
            <a:r>
              <a:rPr lang="en-US" dirty="0"/>
              <a:t>Advanced Queries</a:t>
            </a:r>
          </a:p>
        </p:txBody>
      </p:sp>
    </p:spTree>
    <p:extLst>
      <p:ext uri="{BB962C8B-B14F-4D97-AF65-F5344CB8AC3E}">
        <p14:creationId xmlns:p14="http://schemas.microsoft.com/office/powerpoint/2010/main" val="282722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649F-1589-0A48-B387-1FDC0067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Hibernate with Panache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C3D1-AC22-1C45-9EA7-B7B40651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Hibernate ORM is the de facto JPA implementation in Quarkus</a:t>
            </a:r>
          </a:p>
          <a:p>
            <a:r>
              <a:rPr lang="en-IN" dirty="0"/>
              <a:t>Panache is a Quarkus-specific library that makes Hibernate much easier to use especially for simpler use cases</a:t>
            </a:r>
          </a:p>
          <a:p>
            <a:r>
              <a:rPr lang="en-IN" dirty="0"/>
              <a:t>Panache handles most of the boilerplate code required for Hibernate</a:t>
            </a:r>
          </a:p>
          <a:p>
            <a:endParaRPr lang="en-IN" dirty="0"/>
          </a:p>
          <a:p>
            <a:r>
              <a:rPr lang="en-IN" dirty="0"/>
              <a:t>Panache supports following patterns for CRUD operations</a:t>
            </a:r>
          </a:p>
          <a:p>
            <a:pPr lvl="1"/>
            <a:r>
              <a:rPr lang="en-IN" dirty="0"/>
              <a:t>Active Records – Entity class itself provide CRUD methods</a:t>
            </a:r>
          </a:p>
          <a:p>
            <a:pPr lvl="1"/>
            <a:r>
              <a:rPr lang="en-IN" dirty="0"/>
              <a:t>Repository – Entity specific Repository class for CRUD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981C-C57F-0143-AEC0-A16EF9BD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 up with Extensions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6C8F3-F892-3541-BBDD-6E57D0F5B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5311" y="1520042"/>
            <a:ext cx="5410200" cy="149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4FF52-3688-3144-8E3D-24EF13946412}"/>
              </a:ext>
            </a:extLst>
          </p:cNvPr>
          <p:cNvSpPr txBox="1"/>
          <p:nvPr/>
        </p:nvSpPr>
        <p:spPr>
          <a:xfrm>
            <a:off x="1068779" y="1520042"/>
            <a:ext cx="4358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H2 JDBC client – for in memory database in development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Hibernate validator – entity &amp; field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1288-ED6D-9341-B4C9-D721F424B509}"/>
              </a:ext>
            </a:extLst>
          </p:cNvPr>
          <p:cNvSpPr txBox="1"/>
          <p:nvPr/>
        </p:nvSpPr>
        <p:spPr>
          <a:xfrm>
            <a:off x="1068779" y="3679372"/>
            <a:ext cx="435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Hibernate ORM Panache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08737-A8C6-4F4E-9A2A-EB4476EC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3786209"/>
            <a:ext cx="574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7748-AB5A-1D44-9E5D-007CFBD7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AB3CD-E957-9C48-BF2B-44144657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69" y="1690688"/>
            <a:ext cx="5245100" cy="360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27EEB-0259-1F42-9AE8-5E7239FCAD5B}"/>
              </a:ext>
            </a:extLst>
          </p:cNvPr>
          <p:cNvSpPr txBox="1"/>
          <p:nvPr/>
        </p:nvSpPr>
        <p:spPr>
          <a:xfrm>
            <a:off x="1068779" y="1690688"/>
            <a:ext cx="44413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Uses standard </a:t>
            </a:r>
            <a:r>
              <a:rPr lang="en-US" sz="2000" i="1" dirty="0" err="1"/>
              <a:t>javax.persistence</a:t>
            </a:r>
            <a:r>
              <a:rPr lang="en-US" sz="2000" i="1" dirty="0"/>
              <a:t> </a:t>
            </a:r>
            <a:r>
              <a:rPr lang="en-US" sz="2000" dirty="0"/>
              <a:t>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Extending </a:t>
            </a:r>
            <a:r>
              <a:rPr lang="en-US" sz="2000" dirty="0" err="1"/>
              <a:t>PanacheEntity</a:t>
            </a:r>
            <a:r>
              <a:rPr lang="en-US" sz="2000" dirty="0"/>
              <a:t>  provides methods for ‘Active Record’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default a ‘Long’ Id field is assumed in </a:t>
            </a:r>
            <a:r>
              <a:rPr lang="en-US" sz="2000" dirty="0" err="1"/>
              <a:t>PanacheEntity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use custom Id field, should extend </a:t>
            </a:r>
            <a:r>
              <a:rPr lang="en-US" sz="2000" dirty="0" err="1"/>
              <a:t>PanacheEntityBase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70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74A5-DDDE-AA4C-83F7-99A4AB55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7E62-28AB-F64F-B200-8045AEB0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Repository pattern, extending </a:t>
            </a:r>
            <a:r>
              <a:rPr lang="en-US" sz="2400" dirty="0" err="1"/>
              <a:t>PanacheEntity</a:t>
            </a:r>
            <a:r>
              <a:rPr lang="en-US" sz="2400" dirty="0"/>
              <a:t> is optional and Entity classes can be regular JPA entities</a:t>
            </a:r>
          </a:p>
          <a:p>
            <a:r>
              <a:rPr lang="en-US" sz="2400" dirty="0"/>
              <a:t>Repository classes should implement </a:t>
            </a:r>
            <a:r>
              <a:rPr lang="en-IN" sz="2400" dirty="0" err="1"/>
              <a:t>PanacheRepository</a:t>
            </a:r>
            <a:r>
              <a:rPr lang="en-IN" sz="2400" dirty="0"/>
              <a:t> (or </a:t>
            </a:r>
            <a:r>
              <a:rPr lang="en-IN" sz="2400" dirty="0" err="1"/>
              <a:t>PanacheRepositoryBase</a:t>
            </a:r>
            <a:r>
              <a:rPr lang="en-IN" sz="2400" dirty="0"/>
              <a:t> for custom entity Ids) interface</a:t>
            </a:r>
          </a:p>
          <a:p>
            <a:r>
              <a:rPr lang="en-IN" sz="2400" dirty="0"/>
              <a:t>Quarkus generates the actual method implementation during build time</a:t>
            </a:r>
          </a:p>
          <a:p>
            <a:r>
              <a:rPr lang="en-IN" sz="2400" dirty="0"/>
              <a:t>Repository can be extended with custom methods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2CF6-CA16-204A-A22B-0DFEDA5D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05" y="4621976"/>
            <a:ext cx="8445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41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6C12-F60F-3F4B-A188-B6FD2C25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CRUD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2FDC-572B-884C-ADB8-5019FD40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DTO objects for REST Request &amp; Response</a:t>
            </a:r>
          </a:p>
          <a:p>
            <a:r>
              <a:rPr lang="en-US" dirty="0"/>
              <a:t>Define Service classes for encapsulating business logic</a:t>
            </a:r>
          </a:p>
          <a:p>
            <a:r>
              <a:rPr lang="en-US" dirty="0"/>
              <a:t>Define </a:t>
            </a:r>
            <a:r>
              <a:rPr lang="en-US" dirty="0" err="1"/>
              <a:t>Jax</a:t>
            </a:r>
            <a:r>
              <a:rPr lang="en-US" dirty="0"/>
              <a:t>-RS resources for exposing REST endpoints</a:t>
            </a:r>
          </a:p>
          <a:p>
            <a:r>
              <a:rPr lang="en-US" dirty="0"/>
              <a:t>Configure H2 Datasource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A3128-594C-4C4F-9AB1-C6ABD9A4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34" y="4100203"/>
            <a:ext cx="5321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6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E5F4-C4D6-944D-9C2C-3399F5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8D92-C67C-F24C-A9DB-39B056E2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Methods modifying database (e.g. </a:t>
            </a:r>
            <a:r>
              <a:rPr lang="en-IN" dirty="0" err="1"/>
              <a:t>entity.persist</a:t>
            </a:r>
            <a:r>
              <a:rPr lang="en-IN" dirty="0"/>
              <a:t>()) should be wrapped within a transaction</a:t>
            </a:r>
          </a:p>
          <a:p>
            <a:pPr lvl="1"/>
            <a:r>
              <a:rPr lang="en-IN" dirty="0"/>
              <a:t>Annotate a CDI bean method with @Transactional</a:t>
            </a:r>
          </a:p>
          <a:p>
            <a:pPr lvl="1"/>
            <a:r>
              <a:rPr lang="en-IN" dirty="0"/>
              <a:t>Ideally should be done at Service method level handling ‘unit of work’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0D10-D9BC-3B4D-BB10-CFB1017A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CAE0-C4D2-D543-BE2A-71CEB1B4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Paging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Sorting</a:t>
            </a:r>
          </a:p>
          <a:p>
            <a:endParaRPr lang="en-US" sz="2400" dirty="0"/>
          </a:p>
          <a:p>
            <a:r>
              <a:rPr lang="en-US" sz="2400" dirty="0" err="1"/>
              <a:t>NamedQuerie</a:t>
            </a:r>
            <a:r>
              <a:rPr lang="en-US" sz="2400" dirty="0"/>
              <a:t> – referenced with # prefix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55BA5-A6BE-9F47-94EA-FE57A6AA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8" y="2317008"/>
            <a:ext cx="3938567" cy="904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0D96F-7DE5-C342-B7E6-5D312AB30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98" y="3620294"/>
            <a:ext cx="89916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D3E3D-161E-AF4E-94CF-31543509A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698" y="4613870"/>
            <a:ext cx="7825838" cy="14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598C-B006-A742-992D-4467BFEF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65494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6C8BB-4519-0A42-AF34-20D217EB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F15DE-59E5-684F-98F3-06C377ABC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Access with ‘zero config’ database &amp; ‘production’ database</a:t>
            </a:r>
          </a:p>
        </p:txBody>
      </p:sp>
    </p:spTree>
    <p:extLst>
      <p:ext uri="{BB962C8B-B14F-4D97-AF65-F5344CB8AC3E}">
        <p14:creationId xmlns:p14="http://schemas.microsoft.com/office/powerpoint/2010/main" val="309248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B67D0-A11B-4042-9ECD-82F2AE9F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Database Support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987528-C856-0A46-BAC6-DDE8130F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Quarkus RDBMS support is provided by extensions</a:t>
            </a:r>
          </a:p>
          <a:p>
            <a:r>
              <a:rPr lang="en-US" sz="2400" dirty="0"/>
              <a:t>Quarkus supports following RDBMS access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DB2, </a:t>
            </a:r>
          </a:p>
          <a:p>
            <a:pPr lvl="1"/>
            <a:r>
              <a:rPr lang="en-US" sz="2000" dirty="0" err="1"/>
              <a:t>MariaDb</a:t>
            </a:r>
            <a:endParaRPr lang="en-US" sz="2000" dirty="0"/>
          </a:p>
          <a:p>
            <a:pPr lvl="1"/>
            <a:r>
              <a:rPr lang="en-US" sz="2000" dirty="0"/>
              <a:t>Derby, H2 – in memory</a:t>
            </a:r>
          </a:p>
          <a:p>
            <a:pPr lvl="1"/>
            <a:endParaRPr lang="en-US" sz="2000" dirty="0"/>
          </a:p>
          <a:p>
            <a:r>
              <a:rPr lang="en-US" sz="2400" dirty="0"/>
              <a:t>Both regular and Reactive datasource are supported</a:t>
            </a:r>
          </a:p>
          <a:p>
            <a:r>
              <a:rPr lang="en-US" sz="2400" dirty="0"/>
              <a:t>In </a:t>
            </a:r>
            <a:r>
              <a:rPr lang="en-US" sz="2400" i="1" dirty="0"/>
              <a:t>dev</a:t>
            </a:r>
            <a:r>
              <a:rPr lang="en-US" sz="2400" dirty="0"/>
              <a:t> mode, ‘zero config’ container based databases can be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33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76402-B8CE-0148-A17C-8C4C482C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F27E2-B808-8F44-A3C8-61479A83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Dev Service</a:t>
            </a:r>
          </a:p>
          <a:p>
            <a:r>
              <a:rPr lang="en-US" dirty="0"/>
              <a:t>Connecting to Dev Service Database</a:t>
            </a:r>
          </a:p>
          <a:p>
            <a:r>
              <a:rPr lang="en-US" dirty="0"/>
              <a:t>Demonstration – Running against Dev Database</a:t>
            </a:r>
          </a:p>
          <a:p>
            <a:r>
              <a:rPr lang="en-US" dirty="0"/>
              <a:t>Connecting to ‘PROD’ Database</a:t>
            </a:r>
          </a:p>
        </p:txBody>
      </p:sp>
    </p:spTree>
    <p:extLst>
      <p:ext uri="{BB962C8B-B14F-4D97-AF65-F5344CB8AC3E}">
        <p14:creationId xmlns:p14="http://schemas.microsoft.com/office/powerpoint/2010/main" val="1368785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5E40-1D83-A94F-8C81-0E360DDB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2D1D-BFC2-3744-A708-661EF637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When testing or running in dev mode Quarkus can provide you with a zero-config database out of the box</a:t>
            </a:r>
          </a:p>
          <a:p>
            <a:r>
              <a:rPr lang="en-IN" sz="2400" dirty="0"/>
              <a:t>This is referred as ‘</a:t>
            </a:r>
            <a:r>
              <a:rPr lang="en-IN" sz="2400" i="1" dirty="0"/>
              <a:t>dev service</a:t>
            </a:r>
            <a:r>
              <a:rPr lang="en-IN" sz="2400" dirty="0"/>
              <a:t>’</a:t>
            </a:r>
          </a:p>
          <a:p>
            <a:r>
              <a:rPr lang="en-IN" sz="2400" dirty="0"/>
              <a:t>Except for in-memory databases like H2, other databases need docker to provide dev service</a:t>
            </a:r>
          </a:p>
          <a:p>
            <a:r>
              <a:rPr lang="en-IN" sz="2400" dirty="0"/>
              <a:t>To enable dev service:</a:t>
            </a:r>
          </a:p>
          <a:p>
            <a:pPr lvl="1"/>
            <a:r>
              <a:rPr lang="en-IN" sz="2000" dirty="0"/>
              <a:t>Dev service is enabled by default while running in dev mode</a:t>
            </a:r>
          </a:p>
          <a:p>
            <a:pPr lvl="1"/>
            <a:r>
              <a:rPr lang="en-IN" sz="2000" dirty="0"/>
              <a:t>Add corresponding database extension</a:t>
            </a:r>
          </a:p>
          <a:p>
            <a:pPr lvl="1"/>
            <a:r>
              <a:rPr lang="en-IN" sz="2000" dirty="0"/>
              <a:t>Don’t configure datasource URL, username &amp; password</a:t>
            </a:r>
          </a:p>
          <a:p>
            <a:r>
              <a:rPr lang="en-IN" sz="2400" dirty="0"/>
              <a:t>To disable dev service:</a:t>
            </a:r>
          </a:p>
          <a:p>
            <a:pPr marL="457200" lvl="1" indent="0">
              <a:buNone/>
            </a:pPr>
            <a:r>
              <a:rPr lang="en-IN" sz="2000" i="1" dirty="0" err="1"/>
              <a:t>quarkus.datasource.devservices.enabled</a:t>
            </a:r>
            <a:r>
              <a:rPr lang="en-IN" sz="2000" i="1" dirty="0"/>
              <a:t>=false</a:t>
            </a:r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919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E49C-C936-4B4D-8B17-9A9556B5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dev service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9317-A66F-C24B-A3F2-EDA6BF0B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Connecting to a database running as a Dev Service is similar to any database running inside a Docker container</a:t>
            </a:r>
          </a:p>
          <a:p>
            <a:r>
              <a:rPr lang="en-IN" sz="2400" dirty="0"/>
              <a:t>Login credentials are the same for most databases, except when the database requirements don’t allow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Database is hosted at a random port which can be found with </a:t>
            </a:r>
            <a:r>
              <a:rPr lang="en-IN" sz="2400" i="1" dirty="0"/>
              <a:t>docker </a:t>
            </a:r>
            <a:r>
              <a:rPr lang="en-IN" sz="2400" i="1" dirty="0" err="1"/>
              <a:t>ps</a:t>
            </a:r>
            <a:endParaRPr lang="en-IN" sz="2400" i="1" dirty="0"/>
          </a:p>
          <a:p>
            <a:pPr lvl="1"/>
            <a:r>
              <a:rPr lang="en-IN" sz="2000" dirty="0"/>
              <a:t>It can be fixed with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4FD9B-6445-4B44-B674-29B9137D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53" y="3333338"/>
            <a:ext cx="10426535" cy="1231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35095-7175-4A4F-B60E-CFF1D833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3314700"/>
            <a:ext cx="3835400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EE39BB-8D13-5B42-BC1C-A8E52A7B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682" y="5242213"/>
            <a:ext cx="3835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39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ECFD-5B8F-EE42-8517-A49FE739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6277-4DCB-8442-AAE2-26A29724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images for </a:t>
            </a:r>
            <a:r>
              <a:rPr lang="en-US" dirty="0" err="1"/>
              <a:t>mysql</a:t>
            </a:r>
            <a:r>
              <a:rPr lang="en-US" dirty="0"/>
              <a:t> and test-containers</a:t>
            </a:r>
          </a:p>
          <a:p>
            <a:r>
              <a:rPr lang="en-US" dirty="0"/>
              <a:t>Running docker containers</a:t>
            </a:r>
          </a:p>
          <a:p>
            <a:r>
              <a:rPr lang="en-US" dirty="0"/>
              <a:t>Executing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3582876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71B5-6AC8-994C-AE3D-7E18C8FB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‘PROD’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61C3E-27CA-0143-A878-B4DB3C57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920680" cy="1171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930B5-953B-334C-AD5C-F06C30238631}"/>
              </a:ext>
            </a:extLst>
          </p:cNvPr>
          <p:cNvSpPr txBox="1"/>
          <p:nvPr/>
        </p:nvSpPr>
        <p:spPr>
          <a:xfrm>
            <a:off x="838200" y="3099460"/>
            <a:ext cx="9837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Prefix config keys with %prod prefix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application with </a:t>
            </a:r>
            <a:r>
              <a:rPr lang="en-US" sz="2400" i="1" dirty="0"/>
              <a:t>prod </a:t>
            </a:r>
            <a:r>
              <a:rPr lang="en-US" sz="2400" dirty="0"/>
              <a:t>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Dquarkus.profile</a:t>
            </a:r>
            <a:r>
              <a:rPr lang="en-US" sz="2000" dirty="0"/>
              <a:t>=prod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Eclipse, run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90D07-572C-0D47-A21A-5ABBE1D94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73" y="4595724"/>
            <a:ext cx="2846201" cy="20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48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598C-B006-A742-992D-4467BFEF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178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C6DAF-80DE-1747-BCC7-70AA845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C7B84-9315-9D4C-9CD3-0906094B0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Testing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4128452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E5A80-B001-C74C-B6AD-CE042095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6632EB-6A6B-1040-861C-F4601F68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for Unit Test</a:t>
            </a:r>
          </a:p>
          <a:p>
            <a:r>
              <a:rPr lang="en-US" dirty="0"/>
              <a:t>Unit Test using Dev Services</a:t>
            </a:r>
          </a:p>
          <a:p>
            <a:r>
              <a:rPr lang="en-US" dirty="0"/>
              <a:t>Unit Test using Mocks</a:t>
            </a:r>
          </a:p>
        </p:txBody>
      </p:sp>
    </p:spTree>
    <p:extLst>
      <p:ext uri="{BB962C8B-B14F-4D97-AF65-F5344CB8AC3E}">
        <p14:creationId xmlns:p14="http://schemas.microsoft.com/office/powerpoint/2010/main" val="71201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3B54-1D27-5246-9513-4009CCB0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Unit Test Dependencies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1D000-6EBB-6243-AD43-1EE1988C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953000" cy="269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AB410-BBFE-284F-B0DA-E288935A1CC1}"/>
              </a:ext>
            </a:extLst>
          </p:cNvPr>
          <p:cNvSpPr txBox="1"/>
          <p:nvPr/>
        </p:nvSpPr>
        <p:spPr>
          <a:xfrm>
            <a:off x="985652" y="1690688"/>
            <a:ext cx="4595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Quarkus junit5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Rest assured for testing testing REST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Quarkus junit5 Mockito for mocking persistence layer</a:t>
            </a:r>
          </a:p>
        </p:txBody>
      </p:sp>
    </p:spTree>
    <p:extLst>
      <p:ext uri="{BB962C8B-B14F-4D97-AF65-F5344CB8AC3E}">
        <p14:creationId xmlns:p14="http://schemas.microsoft.com/office/powerpoint/2010/main" val="61460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91C1-EDA9-C843-94E5-A3AB7AD9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using Dev Service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140C-C292-C947-BD21-D25BD700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Annotate Test Class with @</a:t>
            </a:r>
            <a:r>
              <a:rPr lang="en-US" sz="2400" dirty="0" err="1"/>
              <a:t>QuarkusTest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Annotate Test Method with @</a:t>
            </a:r>
            <a:r>
              <a:rPr lang="en-US" sz="2400" dirty="0" err="1"/>
              <a:t>org.junit.jupiter.api.Test</a:t>
            </a:r>
            <a:endParaRPr lang="en-US" sz="2400" dirty="0"/>
          </a:p>
          <a:p>
            <a:r>
              <a:rPr lang="en-US" sz="2400" dirty="0"/>
              <a:t>Use rest assured for making REST call and asserting on response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starts the dev services database and executes the test against the same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98958-CF4B-7F47-9547-561B5040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58" y="2277176"/>
            <a:ext cx="32385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9FAD1-9692-7346-9724-623681E95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22" y="4157219"/>
            <a:ext cx="5943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8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583B-125C-3046-A1E7-155A4C66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315E-4620-7F43-AAD5-6937F610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Quarkus Database Support Overview</a:t>
            </a:r>
          </a:p>
          <a:p>
            <a:r>
              <a:rPr lang="en-US" dirty="0"/>
              <a:t>Data Access Approaches</a:t>
            </a:r>
          </a:p>
          <a:p>
            <a:r>
              <a:rPr lang="en-US" dirty="0"/>
              <a:t>Overview of Sample CRUD Application</a:t>
            </a:r>
          </a:p>
        </p:txBody>
      </p:sp>
    </p:spTree>
    <p:extLst>
      <p:ext uri="{BB962C8B-B14F-4D97-AF65-F5344CB8AC3E}">
        <p14:creationId xmlns:p14="http://schemas.microsoft.com/office/powerpoint/2010/main" val="812056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4E1F-BD72-4347-B151-3FA81126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8366-7D93-ED45-AB30-89B181E7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Inject mocked instance of repository in Test class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Inside Test method, mock repository methods using Mockito</a:t>
            </a:r>
          </a:p>
          <a:p>
            <a:endParaRPr lang="en-US" sz="2400" dirty="0"/>
          </a:p>
          <a:p>
            <a:r>
              <a:rPr lang="en-US" sz="2400" dirty="0"/>
              <a:t>Use rest assured to make API call and assert on response, the API implementation will use mocked repository</a:t>
            </a:r>
          </a:p>
          <a:p>
            <a:r>
              <a:rPr lang="en-US" sz="2400" dirty="0"/>
              <a:t>This does not require dev services database to run tests</a:t>
            </a:r>
          </a:p>
          <a:p>
            <a:r>
              <a:rPr lang="en-US" sz="2400" dirty="0"/>
              <a:t>Note: Active record pattern requires </a:t>
            </a:r>
            <a:r>
              <a:rPr lang="en-IN" sz="2400" i="1" dirty="0" err="1"/>
              <a:t>quarkus</a:t>
            </a:r>
            <a:r>
              <a:rPr lang="en-IN" sz="2400" i="1" dirty="0"/>
              <a:t>-panache-mock </a:t>
            </a:r>
            <a:r>
              <a:rPr lang="en-IN" sz="2400" dirty="0"/>
              <a:t>dependency along with Mockito to use mocks</a:t>
            </a:r>
            <a:endParaRPr lang="en-US" sz="2400" i="1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15895-2E87-A643-93C9-A2FAA1B7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3" y="2369210"/>
            <a:ext cx="39116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0CE54-A3D9-2845-8B2B-B3189100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93" y="4165136"/>
            <a:ext cx="9474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19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598C-B006-A742-992D-4467BFEF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3882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8613-95C3-3B47-B686-58D55FFE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Approaches &amp;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F795-7CFF-4044-AA1E-6B420A5F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Methods</a:t>
            </a:r>
          </a:p>
          <a:p>
            <a:pPr lvl="1"/>
            <a:r>
              <a:rPr lang="en-US" dirty="0"/>
              <a:t>Plain JDBC Result Set based data access</a:t>
            </a:r>
          </a:p>
          <a:p>
            <a:pPr lvl="1"/>
            <a:r>
              <a:rPr lang="en-US" dirty="0"/>
              <a:t>Object Relational Mapping (ORM) based access</a:t>
            </a:r>
          </a:p>
          <a:p>
            <a:pPr lvl="2"/>
            <a:r>
              <a:rPr lang="en-US" dirty="0"/>
              <a:t>Hibernate ORM</a:t>
            </a:r>
          </a:p>
          <a:p>
            <a:pPr lvl="2"/>
            <a:r>
              <a:rPr lang="en-US" i="1" dirty="0"/>
              <a:t>Simplified</a:t>
            </a:r>
            <a:r>
              <a:rPr lang="en-US" dirty="0"/>
              <a:t> Hibernate with Panache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Transactional operations are supported via declarative or programmatic approach</a:t>
            </a:r>
          </a:p>
        </p:txBody>
      </p:sp>
    </p:spTree>
    <p:extLst>
      <p:ext uri="{BB962C8B-B14F-4D97-AF65-F5344CB8AC3E}">
        <p14:creationId xmlns:p14="http://schemas.microsoft.com/office/powerpoint/2010/main" val="275910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F44B-710A-7B49-8B47-79AB3933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Sample CRUD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59EA-B241-1D4F-B20C-F3294787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8834" cy="4351338"/>
          </a:xfrm>
        </p:spPr>
        <p:txBody>
          <a:bodyPr/>
          <a:lstStyle/>
          <a:p>
            <a:r>
              <a:rPr lang="en-US" dirty="0"/>
              <a:t>Survey service application with REST API to </a:t>
            </a:r>
          </a:p>
          <a:p>
            <a:pPr lvl="1"/>
            <a:r>
              <a:rPr lang="en-US" dirty="0"/>
              <a:t>Create Survey </a:t>
            </a:r>
            <a:r>
              <a:rPr lang="en-US" i="1" dirty="0"/>
              <a:t>Questions</a:t>
            </a:r>
            <a:r>
              <a:rPr lang="en-US" dirty="0"/>
              <a:t> under different </a:t>
            </a:r>
            <a:r>
              <a:rPr lang="en-US" i="1" dirty="0"/>
              <a:t>Topics</a:t>
            </a:r>
          </a:p>
          <a:p>
            <a:pPr lvl="1"/>
            <a:r>
              <a:rPr lang="en-US" dirty="0"/>
              <a:t>Capture Survey </a:t>
            </a:r>
            <a:r>
              <a:rPr lang="en-US" i="1" dirty="0"/>
              <a:t>Responses </a:t>
            </a:r>
            <a:r>
              <a:rPr lang="en-US" dirty="0"/>
              <a:t>submitted</a:t>
            </a:r>
            <a:r>
              <a:rPr lang="en-US" i="1" dirty="0"/>
              <a:t> </a:t>
            </a:r>
            <a:r>
              <a:rPr lang="en-US" dirty="0"/>
              <a:t>by</a:t>
            </a:r>
            <a:r>
              <a:rPr lang="en-US" i="1" dirty="0"/>
              <a:t> </a:t>
            </a:r>
            <a:r>
              <a:rPr lang="en-US" dirty="0"/>
              <a:t>Responders</a:t>
            </a:r>
          </a:p>
          <a:p>
            <a:pPr lvl="1"/>
            <a:endParaRPr lang="en-US" dirty="0"/>
          </a:p>
          <a:p>
            <a:r>
              <a:rPr lang="en-US" dirty="0"/>
              <a:t>Database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B92A4-4BC1-2B43-B866-3A3D8529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837" y="1825625"/>
            <a:ext cx="5479586" cy="4005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644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D927-378E-DE44-9A03-85A12AF7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4948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E2EAB-D6E1-BC4A-9819-9B4EEC84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BE044-68F9-0A48-98BB-68D2C2B72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Access using Reactive SQL Client</a:t>
            </a:r>
          </a:p>
        </p:txBody>
      </p:sp>
    </p:spTree>
    <p:extLst>
      <p:ext uri="{BB962C8B-B14F-4D97-AF65-F5344CB8AC3E}">
        <p14:creationId xmlns:p14="http://schemas.microsoft.com/office/powerpoint/2010/main" val="298631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BA41-4354-DE44-820F-886611B1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0652-2C22-2744-9B94-94A613AB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reactive SQL client</a:t>
            </a:r>
          </a:p>
          <a:p>
            <a:r>
              <a:rPr lang="en-US" dirty="0"/>
              <a:t>Reactive SQL Client Extensions</a:t>
            </a:r>
          </a:p>
          <a:p>
            <a:r>
              <a:rPr lang="en-US" dirty="0"/>
              <a:t>Configuring Reactive Datasource</a:t>
            </a:r>
          </a:p>
          <a:p>
            <a:r>
              <a:rPr lang="en-US" dirty="0"/>
              <a:t>Reading &amp; Writing Data – Reactive way</a:t>
            </a:r>
          </a:p>
          <a:p>
            <a:r>
              <a:rPr lang="en-US" dirty="0"/>
              <a:t>Handling Transactions </a:t>
            </a:r>
          </a:p>
        </p:txBody>
      </p:sp>
    </p:spTree>
    <p:extLst>
      <p:ext uri="{BB962C8B-B14F-4D97-AF65-F5344CB8AC3E}">
        <p14:creationId xmlns:p14="http://schemas.microsoft.com/office/powerpoint/2010/main" val="78263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1098</Words>
  <Application>Microsoft Macintosh PowerPoint</Application>
  <PresentationFormat>Widescreen</PresentationFormat>
  <Paragraphs>207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Quarkus</vt:lpstr>
      <vt:lpstr>Part 1</vt:lpstr>
      <vt:lpstr>Quarkus Database Support</vt:lpstr>
      <vt:lpstr>Agenda</vt:lpstr>
      <vt:lpstr>Data Access Approaches &amp; Transactions</vt:lpstr>
      <vt:lpstr>Overview of Sample CRUD Application</vt:lpstr>
      <vt:lpstr>PowerPoint Presentation</vt:lpstr>
      <vt:lpstr>Part 2</vt:lpstr>
      <vt:lpstr>Agenda</vt:lpstr>
      <vt:lpstr>Introduction To Reactive SQL Clients</vt:lpstr>
      <vt:lpstr>Reactive SQL Client Extensions</vt:lpstr>
      <vt:lpstr>Configure Datasource Properties</vt:lpstr>
      <vt:lpstr>Define DTO/POJO Class</vt:lpstr>
      <vt:lpstr>Insert Data</vt:lpstr>
      <vt:lpstr>Query Data</vt:lpstr>
      <vt:lpstr>Reading Data &amp; Metadata from Row</vt:lpstr>
      <vt:lpstr>Transactions</vt:lpstr>
      <vt:lpstr>PowerPoint Presentation</vt:lpstr>
      <vt:lpstr>Part 3</vt:lpstr>
      <vt:lpstr>Agenda</vt:lpstr>
      <vt:lpstr>Introduction to Hibernate with Panache</vt:lpstr>
      <vt:lpstr>Project Set up with Extensions</vt:lpstr>
      <vt:lpstr>Defining Entity</vt:lpstr>
      <vt:lpstr>Defining Repository</vt:lpstr>
      <vt:lpstr>Implementing CRUD API</vt:lpstr>
      <vt:lpstr>Transaction Handling</vt:lpstr>
      <vt:lpstr>Advanced Queries</vt:lpstr>
      <vt:lpstr>PowerPoint Presentation</vt:lpstr>
      <vt:lpstr>Part 4</vt:lpstr>
      <vt:lpstr>Agenda</vt:lpstr>
      <vt:lpstr>Introduction to Dev Service</vt:lpstr>
      <vt:lpstr>Connecting to dev service Database</vt:lpstr>
      <vt:lpstr>Demonstration</vt:lpstr>
      <vt:lpstr>Connecting to ‘PROD’ Database</vt:lpstr>
      <vt:lpstr>PowerPoint Presentation</vt:lpstr>
      <vt:lpstr>Part 5</vt:lpstr>
      <vt:lpstr>Agenda</vt:lpstr>
      <vt:lpstr>Add Unit Test Dependencies</vt:lpstr>
      <vt:lpstr>Unit Test using Dev Service Database</vt:lpstr>
      <vt:lpstr>Mocking Repositories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Rajeswar Majumdar</dc:creator>
  <cp:lastModifiedBy>Rajeswar Majumdar</cp:lastModifiedBy>
  <cp:revision>160</cp:revision>
  <dcterms:created xsi:type="dcterms:W3CDTF">2023-03-31T14:01:31Z</dcterms:created>
  <dcterms:modified xsi:type="dcterms:W3CDTF">2023-04-01T14:47:30Z</dcterms:modified>
</cp:coreProperties>
</file>