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7" r:id="rId27"/>
    <p:sldId id="281" r:id="rId28"/>
    <p:sldId id="282" r:id="rId29"/>
    <p:sldId id="288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226D-4403-5C40-8358-04EB15751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9ED1-CC29-3342-8F76-9EFADB96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79F6-97C8-1E43-9955-3C4C9EA2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8574-C363-9E4F-9C89-A6CFE44F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B4A2-F4E6-CF49-84A6-B6DAC61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A157-4AAA-9B47-9F31-917D726D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684B-8798-9242-8AB4-1E230D5A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6C06-31B8-6147-BC02-E8B0D09D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E694-16F7-9A4A-9CC8-E284B674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8F79-5AEC-1B43-B367-D4B682C3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E25B8-3D75-B347-A5D6-EDD9EB231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CCAD-480D-C441-9F64-8E60749D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B454-A4D4-4247-874E-8809D6F9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6A78-689B-0645-905B-FBEB89A2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0BBD-FCDD-9D47-9554-D6A47AF9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6F74-1A29-534B-A0EB-7D88E39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AF68-C2AF-A14E-B910-31093136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6AF5-0917-9B4E-86BC-184647A1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F140-A95A-5043-A087-911C22BC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4C95-2633-5044-826C-FEDB5953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BBC2-9852-034A-9DAD-097A5C94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32A60-84E2-7B4C-AAD7-D5ABD54C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6612-EE9D-2D48-B00E-9D94AE2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D635-553D-214E-9267-8807ADE0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DBED-BE82-784E-8A7C-1BFD34A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D0B4-0FEF-B84F-A913-83B7AA14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9FCE-D240-5C4E-9EC4-E311CAC1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2E1D-25D0-BD4F-A61A-B7915D2E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6B99-649F-4648-97D6-C563C47D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C4FC-1BA5-D046-900F-D6B96BBD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EA26-6A3F-9B4F-8A7F-230CD89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2A3C-5017-F94F-8564-F50C8FAB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B00D-0068-4A4A-9A08-1030DAB7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0223-E8B0-704C-8A96-26ABC842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C3EE6-0160-B547-9F29-31EE1578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7797E-17AE-B741-8802-91362F278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85E9C-E9D1-1C4D-8F3B-95752265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A474D-2EE3-134B-9A6C-C856487E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864A9-DF5A-5540-93C5-0E70C88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3606-D942-CD40-ADB3-B299C4D6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FB758-AA25-0343-8631-37D48768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54B2C-A591-5845-AD7B-EAE1F1CA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A5FEE-76F5-824D-BC77-1D41A0C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951E8-4584-694A-B11D-E4BE31FE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A6956-609F-0545-B391-DAADC965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2AEE-4242-6B4E-8F5B-DAD4921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6313-2692-2445-A64E-F8D25C41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810A-975F-3E4F-816D-48787C45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B651-6D73-BD42-8690-12EEE2CF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2261-A0B6-A94D-B109-70032731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2E41-BB24-A34F-8542-D26DA0C9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9D637-336E-CD49-B143-12EDDCC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8416-FB4F-AC45-B878-70433E2A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A397C-D0ED-4449-B402-C782A6671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F5D91-0502-2549-BE65-205F8413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BC56-E9FA-694F-80D9-D6B86889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AB262-1290-5D49-A3EC-37454C82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A2F0-8580-DC40-9F70-B68DB29C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B946-F3F2-6B43-AF14-DBA49018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B768-72AF-7B43-A983-4CFC2CC3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720F-99B7-6741-8EF3-C81A29F6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2ADB-46AC-0B48-A5A2-8E8CA0CBA7AD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2399-DB00-F745-8F37-F9B2D9D7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D6B8-3858-0E46-9AE5-69B1F94E5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CBC-D0AA-D347-9DAB-203034AB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44DD-D365-114B-9AD4-26AA8FAFF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ACA8-72D6-8C46-B28E-3E7069C8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 – 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531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C81-E3FD-C245-8246-499766A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56D7-19D2-B548-B5F1-B7AE9B18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Allows to have different configuration values based on target environment</a:t>
            </a:r>
          </a:p>
          <a:p>
            <a:r>
              <a:rPr lang="en-US" sz="2400" dirty="0"/>
              <a:t>At runtime, profile is selected based on –</a:t>
            </a:r>
            <a:r>
              <a:rPr lang="en-US" sz="2400" dirty="0" err="1"/>
              <a:t>Dquarkus.profile</a:t>
            </a:r>
            <a:r>
              <a:rPr lang="en-US" sz="2400" dirty="0"/>
              <a:t> start up argument</a:t>
            </a:r>
          </a:p>
          <a:p>
            <a:r>
              <a:rPr lang="en-US" sz="2400" dirty="0"/>
              <a:t>Default profiles – dev, test, prod</a:t>
            </a:r>
          </a:p>
          <a:p>
            <a:r>
              <a:rPr lang="en-US" sz="2400" dirty="0"/>
              <a:t>Custom profiles can also be added via </a:t>
            </a:r>
            <a:r>
              <a:rPr lang="en-US" sz="2400" dirty="0" err="1"/>
              <a:t>quarkus.profile</a:t>
            </a:r>
            <a:r>
              <a:rPr lang="en-US" sz="2400" dirty="0"/>
              <a:t> configuration property</a:t>
            </a:r>
          </a:p>
          <a:p>
            <a:endParaRPr lang="en-US" sz="2400" dirty="0"/>
          </a:p>
          <a:p>
            <a:r>
              <a:rPr lang="en-US" sz="2400" dirty="0"/>
              <a:t>Defining profile specific values</a:t>
            </a:r>
          </a:p>
          <a:p>
            <a:pPr lvl="1"/>
            <a:r>
              <a:rPr lang="en-US" sz="2000" dirty="0"/>
              <a:t>Profile in the config name - %{profile-name}.</a:t>
            </a:r>
            <a:r>
              <a:rPr lang="en-US" sz="2000" dirty="0" err="1"/>
              <a:t>config.name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Profile specific files - application-{profile}.properties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561C0-60D7-F74F-BF54-8154FAAD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65" y="4886107"/>
            <a:ext cx="3225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F72-B237-D145-901C-C02F70EB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C100-D1BF-F840-9BD2-80C59B52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Expression is a mix of plain texts and expression segments, which are wrapped by the sequence ${ …​ }</a:t>
            </a:r>
          </a:p>
          <a:p>
            <a:pPr lvl="1"/>
            <a:r>
              <a:rPr lang="en-US" sz="2000" dirty="0"/>
              <a:t>Expressions are resolved when the property is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Expressions can also use Environment variables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Generating random UUID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7B8CD-70EE-F04F-86FD-D09C1630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03" y="3124994"/>
            <a:ext cx="59690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3BBFF-7952-EF48-8B97-05A97C93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44" y="5530415"/>
            <a:ext cx="5321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41F-B9BE-D049-A929-FCF759D3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7CC7-718B-1A4B-8241-F9C103B2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Config value which contains un-escaped commas may be converted to Collection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Indexed Properties provide a way to use indexes in config property names to map specific elements in a Collection type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39765-9593-B74E-B07F-F66D04BF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91" y="2361853"/>
            <a:ext cx="28702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C4B5B-DD4C-8A48-BF5F-2F21D747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91" y="4200917"/>
            <a:ext cx="22225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04B3E-9444-3C42-B907-A6261A07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91" y="5072345"/>
            <a:ext cx="7940283" cy="13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BE6-10D2-F14D-9813-D438533C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File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E2AF-4410-8648-B627-5CC6076D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supports YAML in addition to the standard Java Properties file</a:t>
            </a:r>
          </a:p>
          <a:p>
            <a:r>
              <a:rPr lang="en-US" dirty="0"/>
              <a:t>This is enabled via </a:t>
            </a:r>
            <a:r>
              <a:rPr lang="en-IN" i="1" dirty="0" err="1"/>
              <a:t>quarkus</a:t>
            </a:r>
            <a:r>
              <a:rPr lang="en-IN" i="1" dirty="0"/>
              <a:t>-config-</a:t>
            </a:r>
            <a:r>
              <a:rPr lang="en-IN" i="1" dirty="0" err="1"/>
              <a:t>yaml</a:t>
            </a:r>
            <a:r>
              <a:rPr lang="en-IN" dirty="0"/>
              <a:t> extension</a:t>
            </a:r>
          </a:p>
          <a:p>
            <a:r>
              <a:rPr lang="en-IN" dirty="0"/>
              <a:t>Profile definition requires double quotes like “%prod”</a:t>
            </a:r>
          </a:p>
          <a:p>
            <a:r>
              <a:rPr lang="en-IN" dirty="0"/>
              <a:t>Configuration key conflict is resolved using a ‘null’ key represented by ‘~’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26271-AF1E-4545-A01D-1EEB0DD9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60" y="4578349"/>
            <a:ext cx="28194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FE3D-58C3-1F49-959E-32CB1985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219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8A628-5BA8-1845-B906-99A5A3E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772D0-02F5-8E4C-ADD5-508640FB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Configuration Values to Object</a:t>
            </a:r>
          </a:p>
        </p:txBody>
      </p:sp>
    </p:spTree>
    <p:extLst>
      <p:ext uri="{BB962C8B-B14F-4D97-AF65-F5344CB8AC3E}">
        <p14:creationId xmlns:p14="http://schemas.microsoft.com/office/powerpoint/2010/main" val="55169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F60302-413B-B44D-9224-625EBF78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3CC48-E6CA-5E4F-BBDB-11CF5DCA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Configuration Mapping</a:t>
            </a:r>
          </a:p>
          <a:p>
            <a:r>
              <a:rPr lang="en-US" dirty="0"/>
              <a:t>Config Mapping Registration</a:t>
            </a:r>
          </a:p>
          <a:p>
            <a:r>
              <a:rPr lang="en-US" dirty="0"/>
              <a:t>Accessing Mapped Config Values</a:t>
            </a:r>
          </a:p>
          <a:p>
            <a:r>
              <a:rPr lang="en-US" dirty="0"/>
              <a:t>Nested Groups</a:t>
            </a:r>
          </a:p>
          <a:p>
            <a:r>
              <a:rPr lang="en-US" dirty="0"/>
              <a:t>Overriding Config Names</a:t>
            </a:r>
          </a:p>
          <a:p>
            <a:r>
              <a:rPr lang="en-US" dirty="0"/>
              <a:t>Config Value Conversion</a:t>
            </a:r>
          </a:p>
          <a:p>
            <a:r>
              <a:rPr lang="en-US" dirty="0"/>
              <a:t>Defaults</a:t>
            </a:r>
          </a:p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66998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F1DD2-C2DD-6348-B7CE-FA0B54C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95514-C165-D34F-A8BF-EB737DAA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Config mapping enables grouping multiple configuration properties in a single interface that share the same prefix</a:t>
            </a:r>
          </a:p>
          <a:p>
            <a:r>
              <a:rPr lang="en-IN" sz="2400" dirty="0"/>
              <a:t>Configuration values can be automatically mapped to an </a:t>
            </a:r>
            <a:r>
              <a:rPr lang="en-IN" sz="2400" i="1" dirty="0"/>
              <a:t>interface </a:t>
            </a:r>
            <a:r>
              <a:rPr lang="en-IN" sz="2400" dirty="0"/>
              <a:t>annotated with </a:t>
            </a:r>
            <a:r>
              <a:rPr lang="en-IN" sz="2400" i="1" dirty="0"/>
              <a:t>@</a:t>
            </a:r>
            <a:r>
              <a:rPr lang="en-IN" sz="2400" i="1" dirty="0" err="1"/>
              <a:t>io.smallrye.config.ConfigMapping</a:t>
            </a:r>
            <a:r>
              <a:rPr lang="en-IN" sz="2400" i="1" dirty="0"/>
              <a:t> </a:t>
            </a:r>
            <a:r>
              <a:rPr lang="en-IN" sz="2400" dirty="0"/>
              <a:t>annotation</a:t>
            </a:r>
          </a:p>
          <a:p>
            <a:r>
              <a:rPr lang="en-IN" sz="2400" dirty="0"/>
              <a:t>Defining config values and interface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20BB4-2CFE-914B-87FB-E0AD3689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27" y="3850982"/>
            <a:ext cx="31369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D1A85-59C9-BE4B-8337-50743B10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27" y="4666805"/>
            <a:ext cx="3520082" cy="15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DE93-749B-534E-8725-F599546F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Mapping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B5A-FEB3-994C-B30D-BF206A38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When a Quarkus application starts, a config mapping can be registered twice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STATIC INIT: Quarkus can start Config service during static initialization</a:t>
            </a:r>
          </a:p>
          <a:p>
            <a:pPr lvl="1"/>
            <a:r>
              <a:rPr lang="en-IN" sz="2000" dirty="0"/>
              <a:t>It might not be possible to do static initialization if config source is external e.g. database</a:t>
            </a:r>
          </a:p>
          <a:p>
            <a:pPr lvl="1"/>
            <a:r>
              <a:rPr lang="en-IN" sz="2000" dirty="0"/>
              <a:t>@</a:t>
            </a:r>
            <a:r>
              <a:rPr lang="en-IN" sz="2000" dirty="0" err="1"/>
              <a:t>io.quarkus.runtime.configuration.StaticInitSafe</a:t>
            </a:r>
            <a:r>
              <a:rPr lang="en-IN" sz="2000" dirty="0"/>
              <a:t> can be used to mark config mapping safe for static initialization</a:t>
            </a:r>
          </a:p>
          <a:p>
            <a:pPr lvl="1"/>
            <a:endParaRPr lang="en-IN" sz="2000" dirty="0"/>
          </a:p>
          <a:p>
            <a:r>
              <a:rPr lang="en-IN" sz="2400" dirty="0"/>
              <a:t>RUNTIME INIT: Happens after static initialization</a:t>
            </a:r>
          </a:p>
          <a:p>
            <a:pPr lvl="1"/>
            <a:r>
              <a:rPr lang="en-IN" sz="2000" dirty="0"/>
              <a:t>There is no restriction for using runtime initialization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2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E8B-D374-DD4A-AE8B-27FCDF90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Mapped Config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17AC-E258-B841-BB63-B7EB677B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 mapped interfaces can be injected in any CDI bean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can also be accessed via </a:t>
            </a:r>
            <a:r>
              <a:rPr lang="en-US" sz="2400" dirty="0" err="1"/>
              <a:t>SmallRyeConfig#getConfigMapping</a:t>
            </a:r>
            <a:r>
              <a:rPr lang="en-US" sz="2400" dirty="0"/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1D88-3AB5-3844-AAC3-07E2682A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6" y="2485992"/>
            <a:ext cx="4332614" cy="1671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03EDB-166E-A848-90C2-EF02FB57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6" y="5198562"/>
            <a:ext cx="8229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A1DB6-7B3E-BA41-A51A-8D90C944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F78F-E27D-2F41-9D75-DBB245774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Quarkus Configuration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02102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B49-10CB-144D-9E71-E2F04A57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62A1-4079-8446-9DD3-6D951CA4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Nested mapping provides a way to subgroup other config properties</a:t>
            </a:r>
          </a:p>
          <a:p>
            <a:r>
              <a:rPr lang="en-IN" sz="2400" dirty="0"/>
              <a:t>Application properties: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Interface definition: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A9F19-DD41-B24B-9FD4-23624C90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50" y="2819662"/>
            <a:ext cx="44577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D7088-AD44-604F-AF89-A7A23130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51" y="4084899"/>
            <a:ext cx="2468672" cy="24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7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8FA7-CA86-0C43-B01C-46BE74F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F4E3-5B86-B94B-B002-BD80AF77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@</a:t>
            </a:r>
            <a:r>
              <a:rPr lang="en-IN" sz="2400" dirty="0" err="1"/>
              <a:t>WithName</a:t>
            </a:r>
            <a:r>
              <a:rPr lang="en-IN" sz="2400" dirty="0"/>
              <a:t>: If a method name and a property name do not match with each other, the @</a:t>
            </a:r>
            <a:r>
              <a:rPr lang="en-IN" sz="2400" dirty="0" err="1"/>
              <a:t>WithName</a:t>
            </a:r>
            <a:r>
              <a:rPr lang="en-IN" sz="2400" dirty="0"/>
              <a:t> annotation can override the method name mapping</a:t>
            </a:r>
          </a:p>
          <a:p>
            <a:endParaRPr lang="en-IN" sz="2400" dirty="0"/>
          </a:p>
          <a:p>
            <a:r>
              <a:rPr lang="en-IN" sz="2400" dirty="0"/>
              <a:t>@</a:t>
            </a:r>
            <a:r>
              <a:rPr lang="en-IN" sz="2400" dirty="0" err="1"/>
              <a:t>WithParentName</a:t>
            </a:r>
            <a:r>
              <a:rPr lang="en-IN" sz="2400" dirty="0"/>
              <a:t>: it allows configurations mapping to inherit its container name and simplifies the configuration property name required to match the mapping</a:t>
            </a:r>
          </a:p>
          <a:p>
            <a:endParaRPr lang="en-IN" sz="2400" dirty="0"/>
          </a:p>
          <a:p>
            <a:r>
              <a:rPr lang="en-IN" sz="2400" dirty="0"/>
              <a:t>Naming Strategy: The mapping strategy can be adjusted by setting </a:t>
            </a:r>
            <a:r>
              <a:rPr lang="en-IN" sz="2400" dirty="0" err="1"/>
              <a:t>namingStrategy</a:t>
            </a:r>
            <a:r>
              <a:rPr lang="en-IN" sz="2400" dirty="0"/>
              <a:t> value in the @</a:t>
            </a:r>
            <a:r>
              <a:rPr lang="en-IN" sz="2400" dirty="0" err="1"/>
              <a:t>ConfigMapping</a:t>
            </a:r>
            <a:r>
              <a:rPr lang="en-IN" sz="2400" dirty="0"/>
              <a:t> annotation</a:t>
            </a: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9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447-AFAB-9747-AEF9-E5B89D0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7F9-DE0A-4C41-90D6-C957D478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Config mapping class support automatic conversions of all types available for conversion in Config</a:t>
            </a:r>
          </a:p>
          <a:p>
            <a:r>
              <a:rPr lang="en-IN" sz="2400" dirty="0"/>
              <a:t>@</a:t>
            </a:r>
            <a:r>
              <a:rPr lang="en-IN" sz="2400" dirty="0" err="1"/>
              <a:t>WithConverter</a:t>
            </a:r>
            <a:r>
              <a:rPr lang="en-IN" sz="2400" dirty="0"/>
              <a:t> annotation provides a way to set a Converter to use in a specific mapping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Config mapping can also map config values to List and Maps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68B9D-1B14-7F41-B368-9B7CB223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44" y="3473122"/>
            <a:ext cx="4653159" cy="20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E0BC-91F9-6F45-80E2-7F1746A3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0B39-ECA4-0E43-ACFD-91F3BDEB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@</a:t>
            </a:r>
            <a:r>
              <a:rPr lang="en-IN" sz="2400" dirty="0" err="1"/>
              <a:t>WithDefault</a:t>
            </a:r>
            <a:r>
              <a:rPr lang="en-IN" sz="2400" dirty="0"/>
              <a:t> annotation allows to set a default property value if it is not defined in config sources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config mapping may combine annotations from Bean Validation to validate configuration values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DDDDB-F229-5A41-8D20-17B9D728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39" y="2652038"/>
            <a:ext cx="2315749" cy="154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C4D66-5864-C94C-8B31-124D2819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39" y="5271492"/>
            <a:ext cx="2315749" cy="14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FE3D-58C3-1F49-959E-32CB1985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2255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A6964-BEFB-2749-BE71-6A36B850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EBEB84-9574-3D41-BAF6-B264D0E58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Configuration Support</a:t>
            </a:r>
          </a:p>
        </p:txBody>
      </p:sp>
    </p:spTree>
    <p:extLst>
      <p:ext uri="{BB962C8B-B14F-4D97-AF65-F5344CB8AC3E}">
        <p14:creationId xmlns:p14="http://schemas.microsoft.com/office/powerpoint/2010/main" val="208846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CAA69-390A-0D4D-AB90-0D65D277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3B68E-EF68-9B4F-AF17-CF55CAE2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Custom Config Source</a:t>
            </a:r>
          </a:p>
          <a:p>
            <a:r>
              <a:rPr lang="en-US" dirty="0"/>
              <a:t>Defining Custom Config Source – Example</a:t>
            </a:r>
          </a:p>
          <a:p>
            <a:r>
              <a:rPr lang="en-US" dirty="0"/>
              <a:t>Config Source Ordinal</a:t>
            </a:r>
          </a:p>
          <a:p>
            <a:r>
              <a:rPr lang="en-US" dirty="0"/>
              <a:t>Config Source Initialization</a:t>
            </a:r>
          </a:p>
          <a:p>
            <a:r>
              <a:rPr lang="en-US" dirty="0"/>
              <a:t>Config Source Factory</a:t>
            </a:r>
          </a:p>
          <a:p>
            <a:r>
              <a:rPr lang="en-US" dirty="0"/>
              <a:t>Custom Converter</a:t>
            </a:r>
          </a:p>
        </p:txBody>
      </p:sp>
    </p:spTree>
    <p:extLst>
      <p:ext uri="{BB962C8B-B14F-4D97-AF65-F5344CB8AC3E}">
        <p14:creationId xmlns:p14="http://schemas.microsoft.com/office/powerpoint/2010/main" val="156284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8F1FB3-F396-A848-A404-47971090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Custom Config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DB363-0482-BF43-B8B0-22EDF977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Custom </a:t>
            </a:r>
            <a:r>
              <a:rPr lang="en-IN" sz="2400" dirty="0" err="1"/>
              <a:t>ConfigSource</a:t>
            </a:r>
            <a:r>
              <a:rPr lang="en-IN" sz="2400" dirty="0"/>
              <a:t> allows reading additional configuration values and add them to the Config instance in a defined ordinal</a:t>
            </a:r>
          </a:p>
          <a:p>
            <a:r>
              <a:rPr lang="en-US" sz="2400" dirty="0"/>
              <a:t>A custom </a:t>
            </a:r>
            <a:r>
              <a:rPr lang="en-US" sz="2400" dirty="0" err="1"/>
              <a:t>ConfigSource</a:t>
            </a:r>
            <a:r>
              <a:rPr lang="en-US" sz="2400" dirty="0"/>
              <a:t> requires an implementation of </a:t>
            </a:r>
            <a:r>
              <a:rPr lang="en-US" sz="2400" i="1" dirty="0" err="1"/>
              <a:t>org.eclipse.microprofile.config.spi.ConfigSource</a:t>
            </a:r>
            <a:r>
              <a:rPr lang="en-US" sz="2400" dirty="0"/>
              <a:t> or </a:t>
            </a:r>
            <a:r>
              <a:rPr lang="en-US" sz="2400" i="1" dirty="0" err="1"/>
              <a:t>org.eclipse.microprofile.config.spi.ConfigSourceProvider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Each implementation requires registration via the </a:t>
            </a:r>
            <a:r>
              <a:rPr lang="en-US" sz="2400" dirty="0" err="1"/>
              <a:t>ServiceLoader</a:t>
            </a:r>
            <a:r>
              <a:rPr lang="en-US" sz="2400" dirty="0"/>
              <a:t> mechanism with any one of the following</a:t>
            </a:r>
          </a:p>
          <a:p>
            <a:pPr lvl="1"/>
            <a:r>
              <a:rPr lang="en-IN" sz="2000" dirty="0"/>
              <a:t>META-INF/services/</a:t>
            </a:r>
            <a:r>
              <a:rPr lang="en-IN" sz="2000" dirty="0" err="1"/>
              <a:t>org.eclipse.microprofile.config.spi.ConfigSource</a:t>
            </a:r>
            <a:endParaRPr lang="en-IN" sz="2000" dirty="0"/>
          </a:p>
          <a:p>
            <a:pPr lvl="1"/>
            <a:r>
              <a:rPr lang="en-IN" sz="2000" dirty="0"/>
              <a:t>META-INF/services/</a:t>
            </a:r>
            <a:r>
              <a:rPr lang="en-IN" sz="2000" dirty="0" err="1"/>
              <a:t>org.eclipse.microprofile.config.spi.ConfigSourceProvider</a:t>
            </a:r>
            <a:endParaRPr lang="en-IN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91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E940-E115-394E-B349-E3B01ABE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Custom Config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4298-42EE-2140-8A41-B0DA6FC0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Class Definition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Registration as SPI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B6D5B-1C42-754B-BB4C-DD4CB8DA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38" y="2331929"/>
            <a:ext cx="4383934" cy="33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4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4A19-6F6D-1A45-BE44-904EB4A8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 Source Ordinal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1D0E7-CDFB-5349-BC30-EF6FDB70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36" y="1690688"/>
            <a:ext cx="10909864" cy="27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7411-3008-5B49-ADD2-5C419AB9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D8CD-29ED-C543-831E-EE87B867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Quarkus Configuration</a:t>
            </a:r>
          </a:p>
          <a:p>
            <a:r>
              <a:rPr lang="en-US" dirty="0"/>
              <a:t>Configuration Sources</a:t>
            </a:r>
          </a:p>
          <a:p>
            <a:r>
              <a:rPr lang="en-US" dirty="0"/>
              <a:t>Accessing Configuration Values</a:t>
            </a:r>
          </a:p>
          <a:p>
            <a:r>
              <a:rPr lang="en-US" dirty="0"/>
              <a:t>Configuration Value Conversion</a:t>
            </a:r>
          </a:p>
          <a:p>
            <a:r>
              <a:rPr lang="en-US" dirty="0"/>
              <a:t>Profiles</a:t>
            </a:r>
          </a:p>
          <a:p>
            <a:r>
              <a:rPr lang="en-US" dirty="0"/>
              <a:t>Property Expressions</a:t>
            </a:r>
          </a:p>
          <a:p>
            <a:r>
              <a:rPr lang="en-US" dirty="0"/>
              <a:t>Collection Type Properties</a:t>
            </a:r>
          </a:p>
          <a:p>
            <a:r>
              <a:rPr lang="en-US" dirty="0"/>
              <a:t>YAML File Support</a:t>
            </a:r>
          </a:p>
        </p:txBody>
      </p:sp>
    </p:spTree>
    <p:extLst>
      <p:ext uri="{BB962C8B-B14F-4D97-AF65-F5344CB8AC3E}">
        <p14:creationId xmlns:p14="http://schemas.microsoft.com/office/powerpoint/2010/main" val="3050855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3431-1ECF-AA47-BF76-57278A92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ConfigSource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3A27-D318-B840-9006-A0511577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ConfigSource</a:t>
            </a:r>
            <a:r>
              <a:rPr lang="en-IN" sz="2400" dirty="0"/>
              <a:t> can be initialized twice</a:t>
            </a:r>
          </a:p>
          <a:p>
            <a:endParaRPr lang="en-IN" sz="2400" dirty="0"/>
          </a:p>
          <a:p>
            <a:r>
              <a:rPr lang="en-IN" sz="2400" dirty="0"/>
              <a:t>STATIC INIT: A custom </a:t>
            </a:r>
            <a:r>
              <a:rPr lang="en-IN" sz="2400" dirty="0" err="1"/>
              <a:t>ConfigSource</a:t>
            </a:r>
            <a:r>
              <a:rPr lang="en-IN" sz="2400" dirty="0"/>
              <a:t> requires the annotation @</a:t>
            </a:r>
            <a:r>
              <a:rPr lang="en-IN" sz="2400" dirty="0" err="1"/>
              <a:t>StaticInitSafe</a:t>
            </a:r>
            <a:r>
              <a:rPr lang="en-IN" sz="2400" dirty="0"/>
              <a:t> to enable STATIC INIT</a:t>
            </a:r>
          </a:p>
          <a:p>
            <a:pPr lvl="1"/>
            <a:r>
              <a:rPr lang="en-IN" sz="2000" dirty="0"/>
              <a:t>Should be done only if </a:t>
            </a:r>
            <a:r>
              <a:rPr lang="en-IN" sz="2000" dirty="0" err="1"/>
              <a:t>ConfigSource</a:t>
            </a:r>
            <a:r>
              <a:rPr lang="en-IN" sz="2000" dirty="0"/>
              <a:t> does not have external dependency like Database</a:t>
            </a:r>
          </a:p>
          <a:p>
            <a:pPr lvl="1"/>
            <a:endParaRPr lang="en-IN" sz="2000" dirty="0"/>
          </a:p>
          <a:p>
            <a:r>
              <a:rPr lang="en-IN" sz="2400" dirty="0"/>
              <a:t>RUNTIME INIT: The RUNTIME INIT stage happens after STATIC INIT</a:t>
            </a:r>
          </a:p>
          <a:p>
            <a:pPr lvl="1"/>
            <a:r>
              <a:rPr lang="en-US" sz="2000" dirty="0"/>
              <a:t>There are no restrictions at this stage</a:t>
            </a:r>
          </a:p>
        </p:txBody>
      </p:sp>
    </p:spTree>
    <p:extLst>
      <p:ext uri="{BB962C8B-B14F-4D97-AF65-F5344CB8AC3E}">
        <p14:creationId xmlns:p14="http://schemas.microsoft.com/office/powerpoint/2010/main" val="2638447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762D-245C-7F49-83AF-AFFCAA54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Source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E0D-2E67-E944-95F3-7BB83410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 Source can also be created via </a:t>
            </a:r>
            <a:r>
              <a:rPr lang="en-IN" sz="2400" dirty="0" err="1"/>
              <a:t>io.smallrye.config.ConfigSourceFactory</a:t>
            </a:r>
            <a:r>
              <a:rPr lang="en-IN" sz="2400" dirty="0"/>
              <a:t> API</a:t>
            </a:r>
          </a:p>
          <a:p>
            <a:r>
              <a:rPr lang="en-IN" sz="2400" dirty="0"/>
              <a:t>Usage of factory provides access to other available configurations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5728-1632-4948-A84A-77838FE4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98" y="2833657"/>
            <a:ext cx="6729695" cy="3343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B8BAC-1E60-2F45-9305-FE0CECB4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691" y="3879009"/>
            <a:ext cx="3172826" cy="8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5CEB-E0A3-0E49-8A5F-DCF4BDDA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83B6-2EDF-ED48-BF9B-CC1E3FE4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 Converter requires an implementation of </a:t>
            </a:r>
            <a:r>
              <a:rPr lang="en-US" sz="2400" dirty="0" err="1"/>
              <a:t>org.eclipse.microprofile.config.spi.Converter</a:t>
            </a:r>
            <a:r>
              <a:rPr lang="en-US" sz="2400" dirty="0"/>
              <a:t>&lt;T&gt; where T is the config value type</a:t>
            </a:r>
          </a:p>
          <a:p>
            <a:r>
              <a:rPr lang="en-US" sz="2400" dirty="0"/>
              <a:t>Implementation needs to be registered in META-INF/services/</a:t>
            </a:r>
            <a:r>
              <a:rPr lang="en-US" sz="2400" dirty="0" err="1"/>
              <a:t>org.eclipse.microprofile.config.spi.Converter</a:t>
            </a:r>
            <a:r>
              <a:rPr lang="en-US" sz="24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13364-9985-7F48-9B60-D62BE964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41" y="3412648"/>
            <a:ext cx="3349582" cy="1697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538F8-82F8-4E42-92E9-4CFE7A5F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89" y="5175510"/>
            <a:ext cx="7213861" cy="15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FE3D-58C3-1F49-959E-32CB1985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4392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92B-8505-B749-8944-FFE29525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E422-31C5-CE48-BC30-FDA85200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Quarkus Applications and Quarkus itself uses </a:t>
            </a:r>
            <a:r>
              <a:rPr lang="en-US" i="1" dirty="0"/>
              <a:t>SmallRye Config API</a:t>
            </a:r>
          </a:p>
          <a:p>
            <a:endParaRPr lang="en-US" dirty="0"/>
          </a:p>
          <a:p>
            <a:r>
              <a:rPr lang="en-US" dirty="0"/>
              <a:t>SmallRye Config API is an implementation of </a:t>
            </a:r>
            <a:r>
              <a:rPr lang="en-US" i="1" dirty="0"/>
              <a:t>MicroProfile Config Specification</a:t>
            </a:r>
          </a:p>
          <a:p>
            <a:endParaRPr lang="en-US" i="1" dirty="0"/>
          </a:p>
          <a:p>
            <a:r>
              <a:rPr lang="en-US" dirty="0"/>
              <a:t>Quarkus</a:t>
            </a:r>
            <a:r>
              <a:rPr lang="en-US" i="1" dirty="0"/>
              <a:t> </a:t>
            </a:r>
            <a:r>
              <a:rPr lang="en-US" dirty="0"/>
              <a:t>Extensions also use the same mechanism for configuration</a:t>
            </a:r>
          </a:p>
          <a:p>
            <a:endParaRPr lang="en-US" dirty="0"/>
          </a:p>
          <a:p>
            <a:r>
              <a:rPr lang="en-IN" dirty="0"/>
              <a:t>Properties prefixed with </a:t>
            </a:r>
            <a:r>
              <a:rPr lang="en-IN" i="1" dirty="0" err="1"/>
              <a:t>quarkus</a:t>
            </a:r>
            <a:r>
              <a:rPr lang="en-IN" i="1" dirty="0"/>
              <a:t>.</a:t>
            </a:r>
            <a:r>
              <a:rPr lang="en-IN" dirty="0"/>
              <a:t> are reserved for configuring Quarkus itself and its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1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EF79-D501-A54B-8E03-819A77F8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1687-2A97-2D42-9440-019A7DD3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Configuration Sources in the descending order of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System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Environment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.</a:t>
            </a:r>
            <a:r>
              <a:rPr lang="en-US" sz="2000" dirty="0" err="1"/>
              <a:t>env</a:t>
            </a:r>
            <a:r>
              <a:rPr lang="en-US" sz="2000" dirty="0"/>
              <a:t> file in the current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Quarkus Application configuration file in $PWD/config/</a:t>
            </a:r>
            <a:r>
              <a:rPr lang="en-US" sz="2000" dirty="0" err="1"/>
              <a:t>application.properties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Quarkus Application configuration file </a:t>
            </a:r>
            <a:r>
              <a:rPr lang="en-US" sz="2000" dirty="0" err="1"/>
              <a:t>application.properties</a:t>
            </a:r>
            <a:r>
              <a:rPr lang="en-US" sz="2000" dirty="0"/>
              <a:t> in </a:t>
            </a:r>
            <a:r>
              <a:rPr lang="en-US" sz="2000" dirty="0" err="1"/>
              <a:t>classpath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MicroProfile Config configuration file META-INF/</a:t>
            </a:r>
            <a:r>
              <a:rPr lang="en-US" sz="2000" dirty="0" err="1"/>
              <a:t>microprofile-config.properties</a:t>
            </a:r>
            <a:r>
              <a:rPr lang="en-US" sz="2000" dirty="0"/>
              <a:t> in </a:t>
            </a:r>
            <a:r>
              <a:rPr lang="en-US" sz="2000" dirty="0" err="1"/>
              <a:t>classpath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DE196-36C3-BA42-881D-1617D579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64" y="4835046"/>
            <a:ext cx="9570929" cy="18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D90-704F-374B-99B5-3DDB405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Sources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D793-9485-5643-9A90-CE2012A9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System Properties </a:t>
            </a:r>
          </a:p>
          <a:p>
            <a:pPr lvl="1"/>
            <a:r>
              <a:rPr lang="en-US" sz="2000" dirty="0"/>
              <a:t>Can be handed to the application through the -D flag during startup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Environment Variables</a:t>
            </a:r>
          </a:p>
          <a:p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env</a:t>
            </a:r>
            <a:r>
              <a:rPr lang="en-US" sz="2400" dirty="0"/>
              <a:t> file in the current working directory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Quarkus Application configuration file</a:t>
            </a:r>
          </a:p>
          <a:p>
            <a:pPr lvl="1"/>
            <a:r>
              <a:rPr lang="en-US" sz="2100" dirty="0"/>
              <a:t>Loaded from </a:t>
            </a:r>
            <a:r>
              <a:rPr lang="en-US" sz="2100" dirty="0" err="1"/>
              <a:t>classpath</a:t>
            </a:r>
            <a:r>
              <a:rPr lang="en-US" sz="2100" dirty="0"/>
              <a:t> resources e.g. </a:t>
            </a:r>
            <a:r>
              <a:rPr lang="en-US" sz="2100" dirty="0" err="1"/>
              <a:t>src</a:t>
            </a:r>
            <a:r>
              <a:rPr lang="en-US" sz="2100" dirty="0"/>
              <a:t>/main/resources/</a:t>
            </a:r>
            <a:r>
              <a:rPr lang="en-US" sz="2100" dirty="0" err="1"/>
              <a:t>application.properties</a:t>
            </a:r>
            <a:r>
              <a:rPr lang="en-US" sz="2100" dirty="0"/>
              <a:t> or </a:t>
            </a:r>
            <a:r>
              <a:rPr lang="en-IN" sz="2100" dirty="0"/>
              <a:t>$PWD/config/</a:t>
            </a:r>
            <a:r>
              <a:rPr lang="en-IN" sz="2100" dirty="0" err="1"/>
              <a:t>application.properties</a:t>
            </a:r>
            <a:endParaRPr lang="en-US" sz="21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947CA-3F20-1D4D-84CA-296D5D63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1" y="2581101"/>
            <a:ext cx="6629400" cy="33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B2BE1-89B6-0848-8C60-4A8AC1B7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11" y="3429076"/>
            <a:ext cx="73152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0C2E2-C9A8-994D-9C6C-183B4790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11" y="4374476"/>
            <a:ext cx="43688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03D3E-2A94-064F-B343-56498E126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379" y="6023797"/>
            <a:ext cx="2273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AF6A-2AB7-8A43-9023-CC0D28F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Sources…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897C-9AA1-C647-A90D-74BF717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MicroProfile configuration file </a:t>
            </a:r>
            <a:r>
              <a:rPr lang="en-IN" sz="2400" dirty="0" err="1"/>
              <a:t>src</a:t>
            </a:r>
            <a:r>
              <a:rPr lang="en-IN" sz="2400" dirty="0"/>
              <a:t>/main/resources/META-INF/</a:t>
            </a:r>
            <a:r>
              <a:rPr lang="en-IN" sz="2400" dirty="0" err="1"/>
              <a:t>microprofile-config.properties</a:t>
            </a:r>
            <a:endParaRPr lang="en-IN" sz="2400" dirty="0"/>
          </a:p>
          <a:p>
            <a:pPr lvl="1"/>
            <a:r>
              <a:rPr lang="en-IN" dirty="0"/>
              <a:t>Follows same syntax as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endParaRPr lang="en-IN" sz="2400" dirty="0"/>
          </a:p>
          <a:p>
            <a:r>
              <a:rPr lang="en-IN" sz="2400" dirty="0"/>
              <a:t>Quarkus recommends to use </a:t>
            </a:r>
            <a:r>
              <a:rPr lang="en-IN" sz="2400" dirty="0" err="1"/>
              <a:t>application.properties</a:t>
            </a:r>
            <a:r>
              <a:rPr lang="en-IN" sz="2400" dirty="0"/>
              <a:t> instead of </a:t>
            </a:r>
            <a:r>
              <a:rPr lang="en-IN" sz="2400" dirty="0" err="1"/>
              <a:t>microprofile-config.properties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Additional Configuration Sources</a:t>
            </a:r>
          </a:p>
          <a:p>
            <a:pPr lvl="1"/>
            <a:r>
              <a:rPr lang="en-IN" dirty="0" err="1"/>
              <a:t>Yaml</a:t>
            </a:r>
            <a:endParaRPr lang="en-IN" dirty="0"/>
          </a:p>
          <a:p>
            <a:pPr lvl="1"/>
            <a:r>
              <a:rPr lang="en-IN" dirty="0" err="1"/>
              <a:t>HashiCorp</a:t>
            </a:r>
            <a:r>
              <a:rPr lang="en-IN" dirty="0"/>
              <a:t> Vault</a:t>
            </a:r>
          </a:p>
          <a:p>
            <a:pPr lvl="1"/>
            <a:r>
              <a:rPr lang="en-IN" dirty="0"/>
              <a:t>Spring Cloud</a:t>
            </a:r>
          </a:p>
          <a:p>
            <a:pPr lvl="1"/>
            <a:r>
              <a:rPr lang="en-IN" dirty="0"/>
              <a:t>Consul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B7BF-714C-1B4F-9BAA-A412DB50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Configuration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6DEF-20C5-1049-91DC-FFA4A59E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Injecting properties</a:t>
            </a:r>
          </a:p>
          <a:p>
            <a:pPr lvl="1"/>
            <a:r>
              <a:rPr lang="en-US" dirty="0"/>
              <a:t>Defining in </a:t>
            </a:r>
            <a:r>
              <a:rPr lang="en-US" dirty="0" err="1"/>
              <a:t>application.properties</a:t>
            </a:r>
            <a:r>
              <a:rPr lang="en-US" dirty="0"/>
              <a:t>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Accessing in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Programmatic access</a:t>
            </a:r>
          </a:p>
          <a:p>
            <a:pPr lvl="1"/>
            <a:r>
              <a:rPr lang="en-US" dirty="0"/>
              <a:t>Useful when CDI injection is not 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B594A-194F-A246-9548-2DC62173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10" y="3487727"/>
            <a:ext cx="58547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2AD37-32C2-204A-8F98-3A6F31E5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75" y="2683937"/>
            <a:ext cx="24003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B4D5E-B33F-A44E-A629-2BAA4B45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275" y="5967413"/>
            <a:ext cx="8280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3C42-C5C9-A84C-9B95-6989663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35B8-7B40-834A-ADED-596377C9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 values expressed as String are automatically converted to the target type by several built-in converters</a:t>
            </a:r>
          </a:p>
          <a:p>
            <a:pPr lvl="1"/>
            <a:r>
              <a:rPr lang="en-US" sz="2000" dirty="0"/>
              <a:t>Primitives: </a:t>
            </a:r>
            <a:r>
              <a:rPr lang="en-US" sz="2000" dirty="0" err="1"/>
              <a:t>boolean</a:t>
            </a:r>
            <a:r>
              <a:rPr lang="en-US" sz="2000" dirty="0"/>
              <a:t>, byte, short, etc.</a:t>
            </a:r>
          </a:p>
          <a:p>
            <a:pPr lvl="1"/>
            <a:r>
              <a:rPr lang="en-US" sz="2000" dirty="0"/>
              <a:t>Boxed primitives: </a:t>
            </a:r>
            <a:r>
              <a:rPr lang="en-US" sz="2000" dirty="0" err="1"/>
              <a:t>java.lang.Boolean</a:t>
            </a:r>
            <a:r>
              <a:rPr lang="en-US" sz="2000" dirty="0"/>
              <a:t>, </a:t>
            </a:r>
            <a:r>
              <a:rPr lang="en-US" sz="2000" dirty="0" err="1"/>
              <a:t>java.lang.Byte</a:t>
            </a:r>
            <a:r>
              <a:rPr lang="en-US" sz="2000" dirty="0"/>
              <a:t>, </a:t>
            </a:r>
            <a:r>
              <a:rPr lang="en-US" sz="2000" dirty="0" err="1"/>
              <a:t>java.lang.Short</a:t>
            </a:r>
            <a:r>
              <a:rPr lang="en-US" sz="2000" dirty="0"/>
              <a:t>, etc.</a:t>
            </a:r>
          </a:p>
          <a:p>
            <a:pPr lvl="1"/>
            <a:r>
              <a:rPr lang="en-US" sz="2000" dirty="0"/>
              <a:t>Optional containers: </a:t>
            </a:r>
            <a:r>
              <a:rPr lang="en-US" sz="2000" dirty="0" err="1"/>
              <a:t>java.util.Optional</a:t>
            </a:r>
            <a:r>
              <a:rPr lang="en-US" sz="2000" dirty="0"/>
              <a:t>, </a:t>
            </a:r>
            <a:r>
              <a:rPr lang="en-US" sz="2000" dirty="0" err="1"/>
              <a:t>java.util.OptionalInt</a:t>
            </a:r>
            <a:r>
              <a:rPr lang="en-US" sz="2000" dirty="0"/>
              <a:t> etc.</a:t>
            </a:r>
          </a:p>
          <a:p>
            <a:pPr lvl="1"/>
            <a:r>
              <a:rPr lang="en-US" sz="2000" dirty="0"/>
              <a:t>Java </a:t>
            </a:r>
            <a:r>
              <a:rPr lang="en-US" sz="2000" dirty="0" err="1"/>
              <a:t>enum</a:t>
            </a:r>
            <a:r>
              <a:rPr lang="en-US" sz="2000" dirty="0"/>
              <a:t> types</a:t>
            </a:r>
          </a:p>
          <a:p>
            <a:pPr lvl="1"/>
            <a:r>
              <a:rPr lang="en-US" sz="2000" dirty="0"/>
              <a:t>JSR 310 </a:t>
            </a:r>
            <a:r>
              <a:rPr lang="en-US" sz="2000" dirty="0" err="1"/>
              <a:t>java.time.Duration</a:t>
            </a:r>
            <a:endParaRPr lang="en-US" sz="2000" dirty="0"/>
          </a:p>
          <a:p>
            <a:pPr lvl="1"/>
            <a:r>
              <a:rPr lang="en-US" sz="2000" dirty="0"/>
              <a:t>JDK networking </a:t>
            </a:r>
            <a:r>
              <a:rPr lang="en-US" sz="2000" dirty="0" err="1"/>
              <a:t>java.net.SocketAddress</a:t>
            </a:r>
            <a:r>
              <a:rPr lang="en-US" sz="2000" dirty="0"/>
              <a:t>, </a:t>
            </a:r>
            <a:r>
              <a:rPr lang="en-US" sz="2000" dirty="0" err="1"/>
              <a:t>java.net.InetAddress</a:t>
            </a:r>
            <a:r>
              <a:rPr lang="en-US" sz="2000" dirty="0"/>
              <a:t>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Custom converters can be implemented by extending </a:t>
            </a:r>
            <a:r>
              <a:rPr lang="en-US" sz="2400" dirty="0" err="1"/>
              <a:t>org.eclipse.microprofile.config.spi.Converter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3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1208</Words>
  <Application>Microsoft Macintosh PowerPoint</Application>
  <PresentationFormat>Widescreen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Quarkus</vt:lpstr>
      <vt:lpstr>Part 1</vt:lpstr>
      <vt:lpstr>Agenda</vt:lpstr>
      <vt:lpstr>Introduction</vt:lpstr>
      <vt:lpstr>Configuration Sources</vt:lpstr>
      <vt:lpstr>Configuration Sources …</vt:lpstr>
      <vt:lpstr>Configuration Sources…</vt:lpstr>
      <vt:lpstr>Accessing Configuration Values</vt:lpstr>
      <vt:lpstr>Value Conversion</vt:lpstr>
      <vt:lpstr>Profiles</vt:lpstr>
      <vt:lpstr>Property Expressions</vt:lpstr>
      <vt:lpstr>Collection Type Properties</vt:lpstr>
      <vt:lpstr>YAML File Support</vt:lpstr>
      <vt:lpstr>PowerPoint Presentation</vt:lpstr>
      <vt:lpstr>Part 2</vt:lpstr>
      <vt:lpstr>Agenda</vt:lpstr>
      <vt:lpstr>Configuration Mapping</vt:lpstr>
      <vt:lpstr>Configuration Mapping Registration</vt:lpstr>
      <vt:lpstr>Accessing Mapped Config Values</vt:lpstr>
      <vt:lpstr>Nested Groups</vt:lpstr>
      <vt:lpstr>Overriding Property Name</vt:lpstr>
      <vt:lpstr>Value Conversion</vt:lpstr>
      <vt:lpstr>Defaults and Validation</vt:lpstr>
      <vt:lpstr>PowerPoint Presentation</vt:lpstr>
      <vt:lpstr>Part 3</vt:lpstr>
      <vt:lpstr>Agenda</vt:lpstr>
      <vt:lpstr>Introduction to Custom Config Source</vt:lpstr>
      <vt:lpstr>Defining Custom Config Source</vt:lpstr>
      <vt:lpstr>Custom Config Source Ordinal</vt:lpstr>
      <vt:lpstr>ConfigSource Init</vt:lpstr>
      <vt:lpstr>Config Source Factory</vt:lpstr>
      <vt:lpstr>Custom Converter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Quarkus</dc:title>
  <dc:creator>Rajeswar Majumdar</dc:creator>
  <cp:lastModifiedBy>Rajeswar Majumdar</cp:lastModifiedBy>
  <cp:revision>155</cp:revision>
  <dcterms:created xsi:type="dcterms:W3CDTF">2023-04-07T12:43:42Z</dcterms:created>
  <dcterms:modified xsi:type="dcterms:W3CDTF">2023-04-08T07:02:31Z</dcterms:modified>
</cp:coreProperties>
</file>