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59" r:id="rId21"/>
    <p:sldId id="260" r:id="rId22"/>
    <p:sldId id="288" r:id="rId23"/>
    <p:sldId id="290" r:id="rId24"/>
    <p:sldId id="291" r:id="rId25"/>
    <p:sldId id="289" r:id="rId26"/>
    <p:sldId id="292" r:id="rId27"/>
    <p:sldId id="293" r:id="rId28"/>
    <p:sldId id="294" r:id="rId29"/>
    <p:sldId id="280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E5B6E-509A-0C4D-BBEB-0DFA577A4F07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2BCE376-94EF-7B4C-95C0-0B01B59E19F1}">
      <dgm:prSet/>
      <dgm:spPr/>
      <dgm:t>
        <a:bodyPr/>
        <a:lstStyle/>
        <a:p>
          <a:r>
            <a:rPr lang="en-US"/>
            <a:t>Http</a:t>
          </a:r>
          <a:endParaRPr lang="en-IN"/>
        </a:p>
      </dgm:t>
    </dgm:pt>
    <dgm:pt modelId="{A361935A-BC9B-1047-8D6F-519D01A7CA22}" type="parTrans" cxnId="{3BA68013-F568-3D4A-9A6F-901145BE7793}">
      <dgm:prSet/>
      <dgm:spPr/>
      <dgm:t>
        <a:bodyPr/>
        <a:lstStyle/>
        <a:p>
          <a:endParaRPr lang="en-US"/>
        </a:p>
      </dgm:t>
    </dgm:pt>
    <dgm:pt modelId="{073AE396-03FA-FE47-B410-60A0CA496B87}" type="sibTrans" cxnId="{3BA68013-F568-3D4A-9A6F-901145BE7793}">
      <dgm:prSet/>
      <dgm:spPr/>
      <dgm:t>
        <a:bodyPr/>
        <a:lstStyle/>
        <a:p>
          <a:endParaRPr lang="en-US"/>
        </a:p>
      </dgm:t>
    </dgm:pt>
    <dgm:pt modelId="{9F756905-D0ED-374D-B21D-37BC5ED61608}">
      <dgm:prSet/>
      <dgm:spPr/>
      <dgm:t>
        <a:bodyPr/>
        <a:lstStyle/>
        <a:p>
          <a:r>
            <a:rPr lang="en-US"/>
            <a:t>RESTEasy Reactive</a:t>
          </a:r>
          <a:endParaRPr lang="en-IN"/>
        </a:p>
      </dgm:t>
    </dgm:pt>
    <dgm:pt modelId="{F96D3B20-77F2-9344-BB6B-F2D112C0F579}" type="parTrans" cxnId="{2775EA96-BE47-8E40-B4B2-C1061C306AE3}">
      <dgm:prSet/>
      <dgm:spPr/>
      <dgm:t>
        <a:bodyPr/>
        <a:lstStyle/>
        <a:p>
          <a:endParaRPr lang="en-US"/>
        </a:p>
      </dgm:t>
    </dgm:pt>
    <dgm:pt modelId="{C8F710FB-CEF4-1D43-90D0-F652E61C737D}" type="sibTrans" cxnId="{2775EA96-BE47-8E40-B4B2-C1061C306AE3}">
      <dgm:prSet/>
      <dgm:spPr/>
      <dgm:t>
        <a:bodyPr/>
        <a:lstStyle/>
        <a:p>
          <a:endParaRPr lang="en-US"/>
        </a:p>
      </dgm:t>
    </dgm:pt>
    <dgm:pt modelId="{1FD8FD9B-3C5A-584B-A513-0E4E5031FB12}">
      <dgm:prSet/>
      <dgm:spPr/>
      <dgm:t>
        <a:bodyPr/>
        <a:lstStyle/>
        <a:p>
          <a:r>
            <a:rPr lang="en-US"/>
            <a:t>Reactive Rest Client</a:t>
          </a:r>
          <a:endParaRPr lang="en-IN"/>
        </a:p>
      </dgm:t>
    </dgm:pt>
    <dgm:pt modelId="{896B75D4-63FB-7E45-BF03-A5C74F1457E6}" type="parTrans" cxnId="{77599FE3-B223-B145-8475-D2A0F3B82516}">
      <dgm:prSet/>
      <dgm:spPr/>
      <dgm:t>
        <a:bodyPr/>
        <a:lstStyle/>
        <a:p>
          <a:endParaRPr lang="en-US"/>
        </a:p>
      </dgm:t>
    </dgm:pt>
    <dgm:pt modelId="{AF5A5341-CC77-9044-A104-A8959026BD82}" type="sibTrans" cxnId="{77599FE3-B223-B145-8475-D2A0F3B82516}">
      <dgm:prSet/>
      <dgm:spPr/>
      <dgm:t>
        <a:bodyPr/>
        <a:lstStyle/>
        <a:p>
          <a:endParaRPr lang="en-US"/>
        </a:p>
      </dgm:t>
    </dgm:pt>
    <dgm:pt modelId="{3CCB262F-385F-9F40-84C9-0C3ED08129E8}">
      <dgm:prSet/>
      <dgm:spPr/>
      <dgm:t>
        <a:bodyPr/>
        <a:lstStyle/>
        <a:p>
          <a:r>
            <a:rPr lang="en-US"/>
            <a:t>Data</a:t>
          </a:r>
          <a:endParaRPr lang="en-IN"/>
        </a:p>
      </dgm:t>
    </dgm:pt>
    <dgm:pt modelId="{9F13B745-FBAF-1E41-AABA-E870E2AAF157}" type="parTrans" cxnId="{877E4CA2-56DA-D145-A6BF-8D6B9F5744F1}">
      <dgm:prSet/>
      <dgm:spPr/>
      <dgm:t>
        <a:bodyPr/>
        <a:lstStyle/>
        <a:p>
          <a:endParaRPr lang="en-US"/>
        </a:p>
      </dgm:t>
    </dgm:pt>
    <dgm:pt modelId="{09A7A993-B8A4-444E-A14A-FC90D0F740B0}" type="sibTrans" cxnId="{877E4CA2-56DA-D145-A6BF-8D6B9F5744F1}">
      <dgm:prSet/>
      <dgm:spPr/>
      <dgm:t>
        <a:bodyPr/>
        <a:lstStyle/>
        <a:p>
          <a:endParaRPr lang="en-US"/>
        </a:p>
      </dgm:t>
    </dgm:pt>
    <dgm:pt modelId="{9DC80490-6634-C247-B1FF-D856B61CFDFE}">
      <dgm:prSet/>
      <dgm:spPr/>
      <dgm:t>
        <a:bodyPr/>
        <a:lstStyle/>
        <a:p>
          <a:r>
            <a:rPr lang="en-US"/>
            <a:t>Hibernate Reactive</a:t>
          </a:r>
          <a:endParaRPr lang="en-IN"/>
        </a:p>
      </dgm:t>
    </dgm:pt>
    <dgm:pt modelId="{9FA29DB0-3447-AA4A-964F-B3C6798C48BD}" type="parTrans" cxnId="{87FC720B-CB7D-CF4E-88DD-8A394B3C121F}">
      <dgm:prSet/>
      <dgm:spPr/>
      <dgm:t>
        <a:bodyPr/>
        <a:lstStyle/>
        <a:p>
          <a:endParaRPr lang="en-US"/>
        </a:p>
      </dgm:t>
    </dgm:pt>
    <dgm:pt modelId="{15ED8CAC-2966-034E-8BBF-11C8D3B1F737}" type="sibTrans" cxnId="{87FC720B-CB7D-CF4E-88DD-8A394B3C121F}">
      <dgm:prSet/>
      <dgm:spPr/>
      <dgm:t>
        <a:bodyPr/>
        <a:lstStyle/>
        <a:p>
          <a:endParaRPr lang="en-US"/>
        </a:p>
      </dgm:t>
    </dgm:pt>
    <dgm:pt modelId="{FB39D6B3-1EC4-1143-A58F-A2B0A6579D72}">
      <dgm:prSet/>
      <dgm:spPr/>
      <dgm:t>
        <a:bodyPr/>
        <a:lstStyle/>
        <a:p>
          <a:r>
            <a:rPr lang="en-US"/>
            <a:t>Reactive MySQL, Postgres client</a:t>
          </a:r>
          <a:endParaRPr lang="en-IN"/>
        </a:p>
      </dgm:t>
    </dgm:pt>
    <dgm:pt modelId="{EC00EFE3-A654-B84D-911A-BE49A74A86A3}" type="parTrans" cxnId="{AEB6B1C4-07AA-004C-9F70-D439C40885F3}">
      <dgm:prSet/>
      <dgm:spPr/>
      <dgm:t>
        <a:bodyPr/>
        <a:lstStyle/>
        <a:p>
          <a:endParaRPr lang="en-US"/>
        </a:p>
      </dgm:t>
    </dgm:pt>
    <dgm:pt modelId="{7B97B940-7A6E-1B4B-8185-BB14442B1CBD}" type="sibTrans" cxnId="{AEB6B1C4-07AA-004C-9F70-D439C40885F3}">
      <dgm:prSet/>
      <dgm:spPr/>
      <dgm:t>
        <a:bodyPr/>
        <a:lstStyle/>
        <a:p>
          <a:endParaRPr lang="en-US"/>
        </a:p>
      </dgm:t>
    </dgm:pt>
    <dgm:pt modelId="{370482C2-81E6-BE4A-A787-5BF585DCE29A}">
      <dgm:prSet/>
      <dgm:spPr/>
      <dgm:t>
        <a:bodyPr/>
        <a:lstStyle/>
        <a:p>
          <a:r>
            <a:rPr lang="en-US"/>
            <a:t>Reactive Mongo Db, Casandra &amp; Redis extension</a:t>
          </a:r>
          <a:endParaRPr lang="en-IN"/>
        </a:p>
      </dgm:t>
    </dgm:pt>
    <dgm:pt modelId="{F54D6F02-ABF5-A447-A2F8-635E4A6E240A}" type="parTrans" cxnId="{C28D32CC-2BC0-544C-949F-5207EC57336A}">
      <dgm:prSet/>
      <dgm:spPr/>
      <dgm:t>
        <a:bodyPr/>
        <a:lstStyle/>
        <a:p>
          <a:endParaRPr lang="en-US"/>
        </a:p>
      </dgm:t>
    </dgm:pt>
    <dgm:pt modelId="{FEDB191A-A982-0948-B3B2-058368824C44}" type="sibTrans" cxnId="{C28D32CC-2BC0-544C-949F-5207EC57336A}">
      <dgm:prSet/>
      <dgm:spPr/>
      <dgm:t>
        <a:bodyPr/>
        <a:lstStyle/>
        <a:p>
          <a:endParaRPr lang="en-US"/>
        </a:p>
      </dgm:t>
    </dgm:pt>
    <dgm:pt modelId="{465DABBE-59B2-764D-ACCD-B2F148F68608}">
      <dgm:prSet/>
      <dgm:spPr/>
      <dgm:t>
        <a:bodyPr/>
        <a:lstStyle/>
        <a:p>
          <a:r>
            <a:rPr lang="en-US"/>
            <a:t>Event Driven Architecture</a:t>
          </a:r>
          <a:endParaRPr lang="en-IN"/>
        </a:p>
      </dgm:t>
    </dgm:pt>
    <dgm:pt modelId="{D2DB5A9F-CAE4-B84B-955A-C7EFABF13455}" type="parTrans" cxnId="{6359FE0C-7E3A-1445-B85C-E45CD63BCBED}">
      <dgm:prSet/>
      <dgm:spPr/>
      <dgm:t>
        <a:bodyPr/>
        <a:lstStyle/>
        <a:p>
          <a:endParaRPr lang="en-US"/>
        </a:p>
      </dgm:t>
    </dgm:pt>
    <dgm:pt modelId="{E7376DC1-883C-394A-8F60-FA7969D8CFC7}" type="sibTrans" cxnId="{6359FE0C-7E3A-1445-B85C-E45CD63BCBED}">
      <dgm:prSet/>
      <dgm:spPr/>
      <dgm:t>
        <a:bodyPr/>
        <a:lstStyle/>
        <a:p>
          <a:endParaRPr lang="en-US"/>
        </a:p>
      </dgm:t>
    </dgm:pt>
    <dgm:pt modelId="{57EB1FCD-78D2-4E4A-8FEC-B58853B68CB7}">
      <dgm:prSet/>
      <dgm:spPr/>
      <dgm:t>
        <a:bodyPr/>
        <a:lstStyle/>
        <a:p>
          <a:r>
            <a:rPr lang="en-US"/>
            <a:t>Kafka, AMQP connectors</a:t>
          </a:r>
          <a:endParaRPr lang="en-IN"/>
        </a:p>
      </dgm:t>
    </dgm:pt>
    <dgm:pt modelId="{F5194BEB-3B4B-B04B-B5C3-716A083CCF6B}" type="parTrans" cxnId="{4650D805-51DA-224B-9417-271BBFAFC92C}">
      <dgm:prSet/>
      <dgm:spPr/>
      <dgm:t>
        <a:bodyPr/>
        <a:lstStyle/>
        <a:p>
          <a:endParaRPr lang="en-US"/>
        </a:p>
      </dgm:t>
    </dgm:pt>
    <dgm:pt modelId="{2A69C001-BE0F-8443-A27E-BB60B44ABA4D}" type="sibTrans" cxnId="{4650D805-51DA-224B-9417-271BBFAFC92C}">
      <dgm:prSet/>
      <dgm:spPr/>
      <dgm:t>
        <a:bodyPr/>
        <a:lstStyle/>
        <a:p>
          <a:endParaRPr lang="en-US"/>
        </a:p>
      </dgm:t>
    </dgm:pt>
    <dgm:pt modelId="{50320E1B-464F-D24B-83B0-DC9D969A48FA}">
      <dgm:prSet/>
      <dgm:spPr/>
      <dgm:t>
        <a:bodyPr/>
        <a:lstStyle/>
        <a:p>
          <a:r>
            <a:rPr lang="en-US"/>
            <a:t>Network Protocols &amp; Utilities</a:t>
          </a:r>
          <a:endParaRPr lang="en-IN"/>
        </a:p>
      </dgm:t>
    </dgm:pt>
    <dgm:pt modelId="{67B9F512-79AD-A349-8C03-AC01A538CC51}" type="parTrans" cxnId="{69A59FD8-DA19-C549-8C15-D8B8A3643A57}">
      <dgm:prSet/>
      <dgm:spPr/>
      <dgm:t>
        <a:bodyPr/>
        <a:lstStyle/>
        <a:p>
          <a:endParaRPr lang="en-US"/>
        </a:p>
      </dgm:t>
    </dgm:pt>
    <dgm:pt modelId="{0CD42BC2-8A0B-1446-9655-EE47FFB04465}" type="sibTrans" cxnId="{69A59FD8-DA19-C549-8C15-D8B8A3643A57}">
      <dgm:prSet/>
      <dgm:spPr/>
      <dgm:t>
        <a:bodyPr/>
        <a:lstStyle/>
        <a:p>
          <a:endParaRPr lang="en-US"/>
        </a:p>
      </dgm:t>
    </dgm:pt>
    <dgm:pt modelId="{8E69A6B3-C0B3-004F-9DBF-3D21E5A8AFBF}">
      <dgm:prSet/>
      <dgm:spPr/>
      <dgm:t>
        <a:bodyPr/>
        <a:lstStyle/>
        <a:p>
          <a:r>
            <a:rPr lang="en-US"/>
            <a:t>gRPC, GraphQL &amp; Fault Tolerance</a:t>
          </a:r>
          <a:endParaRPr lang="en-IN"/>
        </a:p>
      </dgm:t>
    </dgm:pt>
    <dgm:pt modelId="{BC627A4C-4B14-5B4A-9772-DE6984D32BED}" type="parTrans" cxnId="{3ABB3670-7D5A-1942-A84F-BD92FA65DA72}">
      <dgm:prSet/>
      <dgm:spPr/>
      <dgm:t>
        <a:bodyPr/>
        <a:lstStyle/>
        <a:p>
          <a:endParaRPr lang="en-US"/>
        </a:p>
      </dgm:t>
    </dgm:pt>
    <dgm:pt modelId="{7AE6D53F-4EEA-7246-B82C-6C1CEC21BE56}" type="sibTrans" cxnId="{3ABB3670-7D5A-1942-A84F-BD92FA65DA72}">
      <dgm:prSet/>
      <dgm:spPr/>
      <dgm:t>
        <a:bodyPr/>
        <a:lstStyle/>
        <a:p>
          <a:endParaRPr lang="en-US"/>
        </a:p>
      </dgm:t>
    </dgm:pt>
    <dgm:pt modelId="{D00E28BE-3D1A-3449-8F22-4BFB8F1462C2}">
      <dgm:prSet/>
      <dgm:spPr/>
      <dgm:t>
        <a:bodyPr/>
        <a:lstStyle/>
        <a:p>
          <a:r>
            <a:rPr lang="en-US"/>
            <a:t>Engine</a:t>
          </a:r>
          <a:endParaRPr lang="en-IN"/>
        </a:p>
      </dgm:t>
    </dgm:pt>
    <dgm:pt modelId="{5B9A974B-8AE4-2F45-B3AC-C1FCF24C5B76}" type="parTrans" cxnId="{8ADED743-2E37-E446-B6F2-B1ABB8FFE635}">
      <dgm:prSet/>
      <dgm:spPr/>
      <dgm:t>
        <a:bodyPr/>
        <a:lstStyle/>
        <a:p>
          <a:endParaRPr lang="en-US"/>
        </a:p>
      </dgm:t>
    </dgm:pt>
    <dgm:pt modelId="{4614CC3B-6471-AA44-A82A-4214B16E9A73}" type="sibTrans" cxnId="{8ADED743-2E37-E446-B6F2-B1ABB8FFE635}">
      <dgm:prSet/>
      <dgm:spPr/>
      <dgm:t>
        <a:bodyPr/>
        <a:lstStyle/>
        <a:p>
          <a:endParaRPr lang="en-US"/>
        </a:p>
      </dgm:t>
    </dgm:pt>
    <dgm:pt modelId="{3EBF9528-7674-224B-928F-C47C4D9E08F9}">
      <dgm:prSet/>
      <dgm:spPr/>
      <dgm:t>
        <a:bodyPr/>
        <a:lstStyle/>
        <a:p>
          <a:r>
            <a:rPr lang="en-US"/>
            <a:t>Vert.x &amp; Mutiny</a:t>
          </a:r>
          <a:endParaRPr lang="en-IN"/>
        </a:p>
      </dgm:t>
    </dgm:pt>
    <dgm:pt modelId="{DBD8778D-2E9E-3346-92AB-E7C87C59D1EB}" type="parTrans" cxnId="{11F59484-BA56-1246-87BD-9E05E56F0B67}">
      <dgm:prSet/>
      <dgm:spPr/>
      <dgm:t>
        <a:bodyPr/>
        <a:lstStyle/>
        <a:p>
          <a:endParaRPr lang="en-US"/>
        </a:p>
      </dgm:t>
    </dgm:pt>
    <dgm:pt modelId="{4BAEA813-717B-FA4C-BF43-B49164F4E924}" type="sibTrans" cxnId="{11F59484-BA56-1246-87BD-9E05E56F0B67}">
      <dgm:prSet/>
      <dgm:spPr/>
      <dgm:t>
        <a:bodyPr/>
        <a:lstStyle/>
        <a:p>
          <a:endParaRPr lang="en-US"/>
        </a:p>
      </dgm:t>
    </dgm:pt>
    <dgm:pt modelId="{1DC2F1DF-B3CF-E347-B9C9-AA06DEE24141}">
      <dgm:prSet/>
      <dgm:spPr/>
      <dgm:t>
        <a:bodyPr/>
        <a:lstStyle/>
        <a:p>
          <a:r>
            <a:rPr lang="en-US"/>
            <a:t>Context Propagation</a:t>
          </a:r>
          <a:endParaRPr lang="en-IN"/>
        </a:p>
      </dgm:t>
    </dgm:pt>
    <dgm:pt modelId="{0B45D5F1-BAC1-884C-B7BA-075D31A89090}" type="parTrans" cxnId="{8A2F9092-00AA-FC4D-A382-4979EED2410E}">
      <dgm:prSet/>
      <dgm:spPr/>
      <dgm:t>
        <a:bodyPr/>
        <a:lstStyle/>
        <a:p>
          <a:endParaRPr lang="en-US"/>
        </a:p>
      </dgm:t>
    </dgm:pt>
    <dgm:pt modelId="{42622F45-664C-F949-87BF-255F0885C4FB}" type="sibTrans" cxnId="{8A2F9092-00AA-FC4D-A382-4979EED2410E}">
      <dgm:prSet/>
      <dgm:spPr/>
      <dgm:t>
        <a:bodyPr/>
        <a:lstStyle/>
        <a:p>
          <a:endParaRPr lang="en-US"/>
        </a:p>
      </dgm:t>
    </dgm:pt>
    <dgm:pt modelId="{C9F71C93-D3FA-AD40-A36C-A1D0A5D81A50}" type="pres">
      <dgm:prSet presAssocID="{963E5B6E-509A-0C4D-BBEB-0DFA577A4F07}" presName="Name0" presStyleCnt="0">
        <dgm:presLayoutVars>
          <dgm:dir/>
          <dgm:animLvl val="lvl"/>
          <dgm:resizeHandles val="exact"/>
        </dgm:presLayoutVars>
      </dgm:prSet>
      <dgm:spPr/>
    </dgm:pt>
    <dgm:pt modelId="{08E3D357-7267-014B-A02D-43554150AF2A}" type="pres">
      <dgm:prSet presAssocID="{52BCE376-94EF-7B4C-95C0-0B01B59E19F1}" presName="composite" presStyleCnt="0"/>
      <dgm:spPr/>
    </dgm:pt>
    <dgm:pt modelId="{AB129350-B54A-7745-8B27-28FEF67689A6}" type="pres">
      <dgm:prSet presAssocID="{52BCE376-94EF-7B4C-95C0-0B01B59E19F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87AB4DE-0993-4349-A24E-80046A6BD3E1}" type="pres">
      <dgm:prSet presAssocID="{52BCE376-94EF-7B4C-95C0-0B01B59E19F1}" presName="desTx" presStyleLbl="alignAccFollowNode1" presStyleIdx="0" presStyleCnt="5">
        <dgm:presLayoutVars>
          <dgm:bulletEnabled val="1"/>
        </dgm:presLayoutVars>
      </dgm:prSet>
      <dgm:spPr/>
    </dgm:pt>
    <dgm:pt modelId="{3CEAE8EB-0A47-8A48-B3E5-A05B4F2136DE}" type="pres">
      <dgm:prSet presAssocID="{073AE396-03FA-FE47-B410-60A0CA496B87}" presName="space" presStyleCnt="0"/>
      <dgm:spPr/>
    </dgm:pt>
    <dgm:pt modelId="{44CAE44A-4944-BD46-841E-F84235F4CDCA}" type="pres">
      <dgm:prSet presAssocID="{3CCB262F-385F-9F40-84C9-0C3ED08129E8}" presName="composite" presStyleCnt="0"/>
      <dgm:spPr/>
    </dgm:pt>
    <dgm:pt modelId="{98E7F2AF-505C-7E4E-B923-CDC80ABF527A}" type="pres">
      <dgm:prSet presAssocID="{3CCB262F-385F-9F40-84C9-0C3ED08129E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34BB85-D4A2-9040-93FF-8FB326006AF1}" type="pres">
      <dgm:prSet presAssocID="{3CCB262F-385F-9F40-84C9-0C3ED08129E8}" presName="desTx" presStyleLbl="alignAccFollowNode1" presStyleIdx="1" presStyleCnt="5">
        <dgm:presLayoutVars>
          <dgm:bulletEnabled val="1"/>
        </dgm:presLayoutVars>
      </dgm:prSet>
      <dgm:spPr/>
    </dgm:pt>
    <dgm:pt modelId="{B6E5A1BA-BA52-B747-98A0-ED4D65EE0622}" type="pres">
      <dgm:prSet presAssocID="{09A7A993-B8A4-444E-A14A-FC90D0F740B0}" presName="space" presStyleCnt="0"/>
      <dgm:spPr/>
    </dgm:pt>
    <dgm:pt modelId="{E5176717-740F-FD47-8937-3436E33C6744}" type="pres">
      <dgm:prSet presAssocID="{465DABBE-59B2-764D-ACCD-B2F148F68608}" presName="composite" presStyleCnt="0"/>
      <dgm:spPr/>
    </dgm:pt>
    <dgm:pt modelId="{FC0F66A1-953A-154F-A333-9B8D7AE00DFA}" type="pres">
      <dgm:prSet presAssocID="{465DABBE-59B2-764D-ACCD-B2F148F6860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FE6A93F-BB6D-7547-B039-6B6DB366E888}" type="pres">
      <dgm:prSet presAssocID="{465DABBE-59B2-764D-ACCD-B2F148F68608}" presName="desTx" presStyleLbl="alignAccFollowNode1" presStyleIdx="2" presStyleCnt="5">
        <dgm:presLayoutVars>
          <dgm:bulletEnabled val="1"/>
        </dgm:presLayoutVars>
      </dgm:prSet>
      <dgm:spPr/>
    </dgm:pt>
    <dgm:pt modelId="{C89100C2-F895-3544-8471-654D819DE9C3}" type="pres">
      <dgm:prSet presAssocID="{E7376DC1-883C-394A-8F60-FA7969D8CFC7}" presName="space" presStyleCnt="0"/>
      <dgm:spPr/>
    </dgm:pt>
    <dgm:pt modelId="{65DAB6FF-96A5-3843-AF16-BAEEAD798DE7}" type="pres">
      <dgm:prSet presAssocID="{50320E1B-464F-D24B-83B0-DC9D969A48FA}" presName="composite" presStyleCnt="0"/>
      <dgm:spPr/>
    </dgm:pt>
    <dgm:pt modelId="{E3DA9339-BAEA-4F46-89FD-5832B378128D}" type="pres">
      <dgm:prSet presAssocID="{50320E1B-464F-D24B-83B0-DC9D969A48F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FF862F5-2BAA-EC4D-B7EC-F957C5184CBC}" type="pres">
      <dgm:prSet presAssocID="{50320E1B-464F-D24B-83B0-DC9D969A48FA}" presName="desTx" presStyleLbl="alignAccFollowNode1" presStyleIdx="3" presStyleCnt="5">
        <dgm:presLayoutVars>
          <dgm:bulletEnabled val="1"/>
        </dgm:presLayoutVars>
      </dgm:prSet>
      <dgm:spPr/>
    </dgm:pt>
    <dgm:pt modelId="{344B7E30-012C-5441-A250-E21A313DB518}" type="pres">
      <dgm:prSet presAssocID="{0CD42BC2-8A0B-1446-9655-EE47FFB04465}" presName="space" presStyleCnt="0"/>
      <dgm:spPr/>
    </dgm:pt>
    <dgm:pt modelId="{AC62C40B-1BEF-E047-97A1-D5A0318E2D6E}" type="pres">
      <dgm:prSet presAssocID="{D00E28BE-3D1A-3449-8F22-4BFB8F1462C2}" presName="composite" presStyleCnt="0"/>
      <dgm:spPr/>
    </dgm:pt>
    <dgm:pt modelId="{5F7A89A6-868F-F94D-835B-B6E57BFA4693}" type="pres">
      <dgm:prSet presAssocID="{D00E28BE-3D1A-3449-8F22-4BFB8F1462C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A815E56-6553-4F46-A9D6-FACF97416493}" type="pres">
      <dgm:prSet presAssocID="{D00E28BE-3D1A-3449-8F22-4BFB8F1462C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4650D805-51DA-224B-9417-271BBFAFC92C}" srcId="{465DABBE-59B2-764D-ACCD-B2F148F68608}" destId="{57EB1FCD-78D2-4E4A-8FEC-B58853B68CB7}" srcOrd="0" destOrd="0" parTransId="{F5194BEB-3B4B-B04B-B5C3-716A083CCF6B}" sibTransId="{2A69C001-BE0F-8443-A27E-BB60B44ABA4D}"/>
    <dgm:cxn modelId="{622A1109-8062-C64F-81A0-F18B8343FED3}" type="presOf" srcId="{D00E28BE-3D1A-3449-8F22-4BFB8F1462C2}" destId="{5F7A89A6-868F-F94D-835B-B6E57BFA4693}" srcOrd="0" destOrd="0" presId="urn:microsoft.com/office/officeart/2005/8/layout/hList1"/>
    <dgm:cxn modelId="{87FC720B-CB7D-CF4E-88DD-8A394B3C121F}" srcId="{3CCB262F-385F-9F40-84C9-0C3ED08129E8}" destId="{9DC80490-6634-C247-B1FF-D856B61CFDFE}" srcOrd="0" destOrd="0" parTransId="{9FA29DB0-3447-AA4A-964F-B3C6798C48BD}" sibTransId="{15ED8CAC-2966-034E-8BBF-11C8D3B1F737}"/>
    <dgm:cxn modelId="{6359FE0C-7E3A-1445-B85C-E45CD63BCBED}" srcId="{963E5B6E-509A-0C4D-BBEB-0DFA577A4F07}" destId="{465DABBE-59B2-764D-ACCD-B2F148F68608}" srcOrd="2" destOrd="0" parTransId="{D2DB5A9F-CAE4-B84B-955A-C7EFABF13455}" sibTransId="{E7376DC1-883C-394A-8F60-FA7969D8CFC7}"/>
    <dgm:cxn modelId="{3BA68013-F568-3D4A-9A6F-901145BE7793}" srcId="{963E5B6E-509A-0C4D-BBEB-0DFA577A4F07}" destId="{52BCE376-94EF-7B4C-95C0-0B01B59E19F1}" srcOrd="0" destOrd="0" parTransId="{A361935A-BC9B-1047-8D6F-519D01A7CA22}" sibTransId="{073AE396-03FA-FE47-B410-60A0CA496B87}"/>
    <dgm:cxn modelId="{FFEBBA42-4456-EF42-B528-60A97AC5C33E}" type="presOf" srcId="{1FD8FD9B-3C5A-584B-A513-0E4E5031FB12}" destId="{B87AB4DE-0993-4349-A24E-80046A6BD3E1}" srcOrd="0" destOrd="1" presId="urn:microsoft.com/office/officeart/2005/8/layout/hList1"/>
    <dgm:cxn modelId="{8ADED743-2E37-E446-B6F2-B1ABB8FFE635}" srcId="{963E5B6E-509A-0C4D-BBEB-0DFA577A4F07}" destId="{D00E28BE-3D1A-3449-8F22-4BFB8F1462C2}" srcOrd="4" destOrd="0" parTransId="{5B9A974B-8AE4-2F45-B3AC-C1FCF24C5B76}" sibTransId="{4614CC3B-6471-AA44-A82A-4214B16E9A73}"/>
    <dgm:cxn modelId="{71D6C359-8154-F943-84E8-FF67687F09F8}" type="presOf" srcId="{1DC2F1DF-B3CF-E347-B9C9-AA06DEE24141}" destId="{AA815E56-6553-4F46-A9D6-FACF97416493}" srcOrd="0" destOrd="1" presId="urn:microsoft.com/office/officeart/2005/8/layout/hList1"/>
    <dgm:cxn modelId="{37E7385E-A1B6-4749-A685-E3DCEA2E6033}" type="presOf" srcId="{3CCB262F-385F-9F40-84C9-0C3ED08129E8}" destId="{98E7F2AF-505C-7E4E-B923-CDC80ABF527A}" srcOrd="0" destOrd="0" presId="urn:microsoft.com/office/officeart/2005/8/layout/hList1"/>
    <dgm:cxn modelId="{AE5C5466-B80A-4D4F-9F09-65EAAB65B68A}" type="presOf" srcId="{465DABBE-59B2-764D-ACCD-B2F148F68608}" destId="{FC0F66A1-953A-154F-A333-9B8D7AE00DFA}" srcOrd="0" destOrd="0" presId="urn:microsoft.com/office/officeart/2005/8/layout/hList1"/>
    <dgm:cxn modelId="{3ABB3670-7D5A-1942-A84F-BD92FA65DA72}" srcId="{50320E1B-464F-D24B-83B0-DC9D969A48FA}" destId="{8E69A6B3-C0B3-004F-9DBF-3D21E5A8AFBF}" srcOrd="0" destOrd="0" parTransId="{BC627A4C-4B14-5B4A-9772-DE6984D32BED}" sibTransId="{7AE6D53F-4EEA-7246-B82C-6C1CEC21BE56}"/>
    <dgm:cxn modelId="{916FFA70-DBAB-A046-89F7-604152853385}" type="presOf" srcId="{57EB1FCD-78D2-4E4A-8FEC-B58853B68CB7}" destId="{3FE6A93F-BB6D-7547-B039-6B6DB366E888}" srcOrd="0" destOrd="0" presId="urn:microsoft.com/office/officeart/2005/8/layout/hList1"/>
    <dgm:cxn modelId="{85B9AA7D-E096-4140-BAB0-1F69BB676FF9}" type="presOf" srcId="{52BCE376-94EF-7B4C-95C0-0B01B59E19F1}" destId="{AB129350-B54A-7745-8B27-28FEF67689A6}" srcOrd="0" destOrd="0" presId="urn:microsoft.com/office/officeart/2005/8/layout/hList1"/>
    <dgm:cxn modelId="{11F59484-BA56-1246-87BD-9E05E56F0B67}" srcId="{D00E28BE-3D1A-3449-8F22-4BFB8F1462C2}" destId="{3EBF9528-7674-224B-928F-C47C4D9E08F9}" srcOrd="0" destOrd="0" parTransId="{DBD8778D-2E9E-3346-92AB-E7C87C59D1EB}" sibTransId="{4BAEA813-717B-FA4C-BF43-B49164F4E924}"/>
    <dgm:cxn modelId="{018C0C87-AA9F-444C-8A1C-4C149F02E639}" type="presOf" srcId="{9F756905-D0ED-374D-B21D-37BC5ED61608}" destId="{B87AB4DE-0993-4349-A24E-80046A6BD3E1}" srcOrd="0" destOrd="0" presId="urn:microsoft.com/office/officeart/2005/8/layout/hList1"/>
    <dgm:cxn modelId="{EA2E7291-562E-CB4E-96F0-15266941563B}" type="presOf" srcId="{963E5B6E-509A-0C4D-BBEB-0DFA577A4F07}" destId="{C9F71C93-D3FA-AD40-A36C-A1D0A5D81A50}" srcOrd="0" destOrd="0" presId="urn:microsoft.com/office/officeart/2005/8/layout/hList1"/>
    <dgm:cxn modelId="{8A2F9092-00AA-FC4D-A382-4979EED2410E}" srcId="{D00E28BE-3D1A-3449-8F22-4BFB8F1462C2}" destId="{1DC2F1DF-B3CF-E347-B9C9-AA06DEE24141}" srcOrd="1" destOrd="0" parTransId="{0B45D5F1-BAC1-884C-B7BA-075D31A89090}" sibTransId="{42622F45-664C-F949-87BF-255F0885C4FB}"/>
    <dgm:cxn modelId="{7CBB9E93-A0DD-DC42-8C17-2C121BA34010}" type="presOf" srcId="{3EBF9528-7674-224B-928F-C47C4D9E08F9}" destId="{AA815E56-6553-4F46-A9D6-FACF97416493}" srcOrd="0" destOrd="0" presId="urn:microsoft.com/office/officeart/2005/8/layout/hList1"/>
    <dgm:cxn modelId="{2775EA96-BE47-8E40-B4B2-C1061C306AE3}" srcId="{52BCE376-94EF-7B4C-95C0-0B01B59E19F1}" destId="{9F756905-D0ED-374D-B21D-37BC5ED61608}" srcOrd="0" destOrd="0" parTransId="{F96D3B20-77F2-9344-BB6B-F2D112C0F579}" sibTransId="{C8F710FB-CEF4-1D43-90D0-F652E61C737D}"/>
    <dgm:cxn modelId="{877E4CA2-56DA-D145-A6BF-8D6B9F5744F1}" srcId="{963E5B6E-509A-0C4D-BBEB-0DFA577A4F07}" destId="{3CCB262F-385F-9F40-84C9-0C3ED08129E8}" srcOrd="1" destOrd="0" parTransId="{9F13B745-FBAF-1E41-AABA-E870E2AAF157}" sibTransId="{09A7A993-B8A4-444E-A14A-FC90D0F740B0}"/>
    <dgm:cxn modelId="{BE02C6AE-9B9D-E94D-A6D8-DD4ADE64B845}" type="presOf" srcId="{FB39D6B3-1EC4-1143-A58F-A2B0A6579D72}" destId="{E234BB85-D4A2-9040-93FF-8FB326006AF1}" srcOrd="0" destOrd="1" presId="urn:microsoft.com/office/officeart/2005/8/layout/hList1"/>
    <dgm:cxn modelId="{CD26F3BC-957F-5741-A108-78C2F605E717}" type="presOf" srcId="{370482C2-81E6-BE4A-A787-5BF585DCE29A}" destId="{E234BB85-D4A2-9040-93FF-8FB326006AF1}" srcOrd="0" destOrd="2" presId="urn:microsoft.com/office/officeart/2005/8/layout/hList1"/>
    <dgm:cxn modelId="{AEB6B1C4-07AA-004C-9F70-D439C40885F3}" srcId="{3CCB262F-385F-9F40-84C9-0C3ED08129E8}" destId="{FB39D6B3-1EC4-1143-A58F-A2B0A6579D72}" srcOrd="1" destOrd="0" parTransId="{EC00EFE3-A654-B84D-911A-BE49A74A86A3}" sibTransId="{7B97B940-7A6E-1B4B-8185-BB14442B1CBD}"/>
    <dgm:cxn modelId="{C28D32CC-2BC0-544C-949F-5207EC57336A}" srcId="{3CCB262F-385F-9F40-84C9-0C3ED08129E8}" destId="{370482C2-81E6-BE4A-A787-5BF585DCE29A}" srcOrd="2" destOrd="0" parTransId="{F54D6F02-ABF5-A447-A2F8-635E4A6E240A}" sibTransId="{FEDB191A-A982-0948-B3B2-058368824C44}"/>
    <dgm:cxn modelId="{69A59FD8-DA19-C549-8C15-D8B8A3643A57}" srcId="{963E5B6E-509A-0C4D-BBEB-0DFA577A4F07}" destId="{50320E1B-464F-D24B-83B0-DC9D969A48FA}" srcOrd="3" destOrd="0" parTransId="{67B9F512-79AD-A349-8C03-AC01A538CC51}" sibTransId="{0CD42BC2-8A0B-1446-9655-EE47FFB04465}"/>
    <dgm:cxn modelId="{382299D9-FB1B-C94F-8A71-CB85B46CD325}" type="presOf" srcId="{9DC80490-6634-C247-B1FF-D856B61CFDFE}" destId="{E234BB85-D4A2-9040-93FF-8FB326006AF1}" srcOrd="0" destOrd="0" presId="urn:microsoft.com/office/officeart/2005/8/layout/hList1"/>
    <dgm:cxn modelId="{77599FE3-B223-B145-8475-D2A0F3B82516}" srcId="{52BCE376-94EF-7B4C-95C0-0B01B59E19F1}" destId="{1FD8FD9B-3C5A-584B-A513-0E4E5031FB12}" srcOrd="1" destOrd="0" parTransId="{896B75D4-63FB-7E45-BF03-A5C74F1457E6}" sibTransId="{AF5A5341-CC77-9044-A104-A8959026BD82}"/>
    <dgm:cxn modelId="{7906AEF3-A184-C24B-A353-048EDD9CD4A0}" type="presOf" srcId="{8E69A6B3-C0B3-004F-9DBF-3D21E5A8AFBF}" destId="{5FF862F5-2BAA-EC4D-B7EC-F957C5184CBC}" srcOrd="0" destOrd="0" presId="urn:microsoft.com/office/officeart/2005/8/layout/hList1"/>
    <dgm:cxn modelId="{CA4DA3F6-CA09-0C4D-AFA3-D9599A7C07A9}" type="presOf" srcId="{50320E1B-464F-D24B-83B0-DC9D969A48FA}" destId="{E3DA9339-BAEA-4F46-89FD-5832B378128D}" srcOrd="0" destOrd="0" presId="urn:microsoft.com/office/officeart/2005/8/layout/hList1"/>
    <dgm:cxn modelId="{99B8CE48-F8B1-5F41-BB86-2DC663DF6E34}" type="presParOf" srcId="{C9F71C93-D3FA-AD40-A36C-A1D0A5D81A50}" destId="{08E3D357-7267-014B-A02D-43554150AF2A}" srcOrd="0" destOrd="0" presId="urn:microsoft.com/office/officeart/2005/8/layout/hList1"/>
    <dgm:cxn modelId="{EE95F88D-4E79-2C4B-B069-D600BCE6C8B5}" type="presParOf" srcId="{08E3D357-7267-014B-A02D-43554150AF2A}" destId="{AB129350-B54A-7745-8B27-28FEF67689A6}" srcOrd="0" destOrd="0" presId="urn:microsoft.com/office/officeart/2005/8/layout/hList1"/>
    <dgm:cxn modelId="{495B0390-BD65-DD4E-879C-17E0320FFEAE}" type="presParOf" srcId="{08E3D357-7267-014B-A02D-43554150AF2A}" destId="{B87AB4DE-0993-4349-A24E-80046A6BD3E1}" srcOrd="1" destOrd="0" presId="urn:microsoft.com/office/officeart/2005/8/layout/hList1"/>
    <dgm:cxn modelId="{28C4AE18-03BA-6348-95AA-46736C45B3DC}" type="presParOf" srcId="{C9F71C93-D3FA-AD40-A36C-A1D0A5D81A50}" destId="{3CEAE8EB-0A47-8A48-B3E5-A05B4F2136DE}" srcOrd="1" destOrd="0" presId="urn:microsoft.com/office/officeart/2005/8/layout/hList1"/>
    <dgm:cxn modelId="{84A5A78D-4659-A448-8D2C-15008A54290C}" type="presParOf" srcId="{C9F71C93-D3FA-AD40-A36C-A1D0A5D81A50}" destId="{44CAE44A-4944-BD46-841E-F84235F4CDCA}" srcOrd="2" destOrd="0" presId="urn:microsoft.com/office/officeart/2005/8/layout/hList1"/>
    <dgm:cxn modelId="{4309A09C-B2B1-D74C-B355-58081866434C}" type="presParOf" srcId="{44CAE44A-4944-BD46-841E-F84235F4CDCA}" destId="{98E7F2AF-505C-7E4E-B923-CDC80ABF527A}" srcOrd="0" destOrd="0" presId="urn:microsoft.com/office/officeart/2005/8/layout/hList1"/>
    <dgm:cxn modelId="{BBF0F056-A534-0A48-A3DB-3580AA93CA05}" type="presParOf" srcId="{44CAE44A-4944-BD46-841E-F84235F4CDCA}" destId="{E234BB85-D4A2-9040-93FF-8FB326006AF1}" srcOrd="1" destOrd="0" presId="urn:microsoft.com/office/officeart/2005/8/layout/hList1"/>
    <dgm:cxn modelId="{FD56A7D5-C376-1348-B3BC-EA0D90EE5154}" type="presParOf" srcId="{C9F71C93-D3FA-AD40-A36C-A1D0A5D81A50}" destId="{B6E5A1BA-BA52-B747-98A0-ED4D65EE0622}" srcOrd="3" destOrd="0" presId="urn:microsoft.com/office/officeart/2005/8/layout/hList1"/>
    <dgm:cxn modelId="{9FD1A0EF-5670-E04D-A57A-FBE56BE69D9A}" type="presParOf" srcId="{C9F71C93-D3FA-AD40-A36C-A1D0A5D81A50}" destId="{E5176717-740F-FD47-8937-3436E33C6744}" srcOrd="4" destOrd="0" presId="urn:microsoft.com/office/officeart/2005/8/layout/hList1"/>
    <dgm:cxn modelId="{DD8619B5-55BE-674C-AB48-DB4124BA2079}" type="presParOf" srcId="{E5176717-740F-FD47-8937-3436E33C6744}" destId="{FC0F66A1-953A-154F-A333-9B8D7AE00DFA}" srcOrd="0" destOrd="0" presId="urn:microsoft.com/office/officeart/2005/8/layout/hList1"/>
    <dgm:cxn modelId="{1DF3806E-C7ED-C84C-8D1A-BDDD82CC2CEE}" type="presParOf" srcId="{E5176717-740F-FD47-8937-3436E33C6744}" destId="{3FE6A93F-BB6D-7547-B039-6B6DB366E888}" srcOrd="1" destOrd="0" presId="urn:microsoft.com/office/officeart/2005/8/layout/hList1"/>
    <dgm:cxn modelId="{3029A55C-A823-A043-AFC9-030B9633BCEF}" type="presParOf" srcId="{C9F71C93-D3FA-AD40-A36C-A1D0A5D81A50}" destId="{C89100C2-F895-3544-8471-654D819DE9C3}" srcOrd="5" destOrd="0" presId="urn:microsoft.com/office/officeart/2005/8/layout/hList1"/>
    <dgm:cxn modelId="{83A53ABC-1460-1849-B81D-986A1A7F716A}" type="presParOf" srcId="{C9F71C93-D3FA-AD40-A36C-A1D0A5D81A50}" destId="{65DAB6FF-96A5-3843-AF16-BAEEAD798DE7}" srcOrd="6" destOrd="0" presId="urn:microsoft.com/office/officeart/2005/8/layout/hList1"/>
    <dgm:cxn modelId="{5B546DFF-43CD-094C-B2F9-F512A6406DB2}" type="presParOf" srcId="{65DAB6FF-96A5-3843-AF16-BAEEAD798DE7}" destId="{E3DA9339-BAEA-4F46-89FD-5832B378128D}" srcOrd="0" destOrd="0" presId="urn:microsoft.com/office/officeart/2005/8/layout/hList1"/>
    <dgm:cxn modelId="{D7427343-82A2-EC48-B3EE-807FDFA1494E}" type="presParOf" srcId="{65DAB6FF-96A5-3843-AF16-BAEEAD798DE7}" destId="{5FF862F5-2BAA-EC4D-B7EC-F957C5184CBC}" srcOrd="1" destOrd="0" presId="urn:microsoft.com/office/officeart/2005/8/layout/hList1"/>
    <dgm:cxn modelId="{63286000-7BED-7C4F-A22A-93354567961D}" type="presParOf" srcId="{C9F71C93-D3FA-AD40-A36C-A1D0A5D81A50}" destId="{344B7E30-012C-5441-A250-E21A313DB518}" srcOrd="7" destOrd="0" presId="urn:microsoft.com/office/officeart/2005/8/layout/hList1"/>
    <dgm:cxn modelId="{44C0E851-52B5-4840-95A5-C83F8B697C16}" type="presParOf" srcId="{C9F71C93-D3FA-AD40-A36C-A1D0A5D81A50}" destId="{AC62C40B-1BEF-E047-97A1-D5A0318E2D6E}" srcOrd="8" destOrd="0" presId="urn:microsoft.com/office/officeart/2005/8/layout/hList1"/>
    <dgm:cxn modelId="{85AB2E6D-6263-7547-AC93-6B6BDB7D4CA1}" type="presParOf" srcId="{AC62C40B-1BEF-E047-97A1-D5A0318E2D6E}" destId="{5F7A89A6-868F-F94D-835B-B6E57BFA4693}" srcOrd="0" destOrd="0" presId="urn:microsoft.com/office/officeart/2005/8/layout/hList1"/>
    <dgm:cxn modelId="{A41D2A76-0AE9-0D41-8A47-A20BDA0AD4C5}" type="presParOf" srcId="{AC62C40B-1BEF-E047-97A1-D5A0318E2D6E}" destId="{AA815E56-6553-4F46-A9D6-FACF974164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29350-B54A-7745-8B27-28FEF67689A6}">
      <dsp:nvSpPr>
        <dsp:cNvPr id="0" name=""/>
        <dsp:cNvSpPr/>
      </dsp:nvSpPr>
      <dsp:spPr>
        <a:xfrm>
          <a:off x="4929" y="883042"/>
          <a:ext cx="1889521" cy="614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</a:t>
          </a:r>
          <a:endParaRPr lang="en-IN" sz="1700" kern="1200"/>
        </a:p>
      </dsp:txBody>
      <dsp:txXfrm>
        <a:off x="4929" y="883042"/>
        <a:ext cx="1889521" cy="614385"/>
      </dsp:txXfrm>
    </dsp:sp>
    <dsp:sp modelId="{B87AB4DE-0993-4349-A24E-80046A6BD3E1}">
      <dsp:nvSpPr>
        <dsp:cNvPr id="0" name=""/>
        <dsp:cNvSpPr/>
      </dsp:nvSpPr>
      <dsp:spPr>
        <a:xfrm>
          <a:off x="4929" y="1497428"/>
          <a:ext cx="1889521" cy="19708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RESTEasy Reactive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Reactive Rest Client</a:t>
          </a:r>
          <a:endParaRPr lang="en-IN" sz="1700" kern="1200"/>
        </a:p>
      </dsp:txBody>
      <dsp:txXfrm>
        <a:off x="4929" y="1497428"/>
        <a:ext cx="1889521" cy="1970867"/>
      </dsp:txXfrm>
    </dsp:sp>
    <dsp:sp modelId="{98E7F2AF-505C-7E4E-B923-CDC80ABF527A}">
      <dsp:nvSpPr>
        <dsp:cNvPr id="0" name=""/>
        <dsp:cNvSpPr/>
      </dsp:nvSpPr>
      <dsp:spPr>
        <a:xfrm>
          <a:off x="2158984" y="883042"/>
          <a:ext cx="1889521" cy="614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</a:t>
          </a:r>
          <a:endParaRPr lang="en-IN" sz="1700" kern="1200"/>
        </a:p>
      </dsp:txBody>
      <dsp:txXfrm>
        <a:off x="2158984" y="883042"/>
        <a:ext cx="1889521" cy="614385"/>
      </dsp:txXfrm>
    </dsp:sp>
    <dsp:sp modelId="{E234BB85-D4A2-9040-93FF-8FB326006AF1}">
      <dsp:nvSpPr>
        <dsp:cNvPr id="0" name=""/>
        <dsp:cNvSpPr/>
      </dsp:nvSpPr>
      <dsp:spPr>
        <a:xfrm>
          <a:off x="2158984" y="1497428"/>
          <a:ext cx="1889521" cy="19708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Hibernate Reactive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Reactive MySQL, Postgres client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Reactive Mongo Db, Casandra &amp; Redis extension</a:t>
          </a:r>
          <a:endParaRPr lang="en-IN" sz="1700" kern="1200"/>
        </a:p>
      </dsp:txBody>
      <dsp:txXfrm>
        <a:off x="2158984" y="1497428"/>
        <a:ext cx="1889521" cy="1970867"/>
      </dsp:txXfrm>
    </dsp:sp>
    <dsp:sp modelId="{FC0F66A1-953A-154F-A333-9B8D7AE00DFA}">
      <dsp:nvSpPr>
        <dsp:cNvPr id="0" name=""/>
        <dsp:cNvSpPr/>
      </dsp:nvSpPr>
      <dsp:spPr>
        <a:xfrm>
          <a:off x="4313039" y="883042"/>
          <a:ext cx="1889521" cy="614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Event Driven Architecture</a:t>
          </a:r>
          <a:endParaRPr lang="en-IN" sz="1700" kern="1200"/>
        </a:p>
      </dsp:txBody>
      <dsp:txXfrm>
        <a:off x="4313039" y="883042"/>
        <a:ext cx="1889521" cy="614385"/>
      </dsp:txXfrm>
    </dsp:sp>
    <dsp:sp modelId="{3FE6A93F-BB6D-7547-B039-6B6DB366E888}">
      <dsp:nvSpPr>
        <dsp:cNvPr id="0" name=""/>
        <dsp:cNvSpPr/>
      </dsp:nvSpPr>
      <dsp:spPr>
        <a:xfrm>
          <a:off x="4313039" y="1497428"/>
          <a:ext cx="1889521" cy="19708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Kafka, AMQP connectors</a:t>
          </a:r>
          <a:endParaRPr lang="en-IN" sz="1700" kern="1200"/>
        </a:p>
      </dsp:txBody>
      <dsp:txXfrm>
        <a:off x="4313039" y="1497428"/>
        <a:ext cx="1889521" cy="1970867"/>
      </dsp:txXfrm>
    </dsp:sp>
    <dsp:sp modelId="{E3DA9339-BAEA-4F46-89FD-5832B378128D}">
      <dsp:nvSpPr>
        <dsp:cNvPr id="0" name=""/>
        <dsp:cNvSpPr/>
      </dsp:nvSpPr>
      <dsp:spPr>
        <a:xfrm>
          <a:off x="6467094" y="883042"/>
          <a:ext cx="1889521" cy="614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Protocols &amp; Utilities</a:t>
          </a:r>
          <a:endParaRPr lang="en-IN" sz="1700" kern="1200"/>
        </a:p>
      </dsp:txBody>
      <dsp:txXfrm>
        <a:off x="6467094" y="883042"/>
        <a:ext cx="1889521" cy="614385"/>
      </dsp:txXfrm>
    </dsp:sp>
    <dsp:sp modelId="{5FF862F5-2BAA-EC4D-B7EC-F957C5184CBC}">
      <dsp:nvSpPr>
        <dsp:cNvPr id="0" name=""/>
        <dsp:cNvSpPr/>
      </dsp:nvSpPr>
      <dsp:spPr>
        <a:xfrm>
          <a:off x="6467094" y="1497428"/>
          <a:ext cx="1889521" cy="19708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gRPC, GraphQL &amp; Fault Tolerance</a:t>
          </a:r>
          <a:endParaRPr lang="en-IN" sz="1700" kern="1200"/>
        </a:p>
      </dsp:txBody>
      <dsp:txXfrm>
        <a:off x="6467094" y="1497428"/>
        <a:ext cx="1889521" cy="1970867"/>
      </dsp:txXfrm>
    </dsp:sp>
    <dsp:sp modelId="{5F7A89A6-868F-F94D-835B-B6E57BFA4693}">
      <dsp:nvSpPr>
        <dsp:cNvPr id="0" name=""/>
        <dsp:cNvSpPr/>
      </dsp:nvSpPr>
      <dsp:spPr>
        <a:xfrm>
          <a:off x="8621148" y="883042"/>
          <a:ext cx="1889521" cy="614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</a:t>
          </a:r>
          <a:endParaRPr lang="en-IN" sz="1700" kern="1200"/>
        </a:p>
      </dsp:txBody>
      <dsp:txXfrm>
        <a:off x="8621148" y="883042"/>
        <a:ext cx="1889521" cy="614385"/>
      </dsp:txXfrm>
    </dsp:sp>
    <dsp:sp modelId="{AA815E56-6553-4F46-A9D6-FACF97416493}">
      <dsp:nvSpPr>
        <dsp:cNvPr id="0" name=""/>
        <dsp:cNvSpPr/>
      </dsp:nvSpPr>
      <dsp:spPr>
        <a:xfrm>
          <a:off x="8621148" y="1497428"/>
          <a:ext cx="1889521" cy="19708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Vert.x &amp; Mutiny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Context Propagation</a:t>
          </a:r>
          <a:endParaRPr lang="en-IN" sz="1700" kern="1200"/>
        </a:p>
      </dsp:txBody>
      <dsp:txXfrm>
        <a:off x="8621148" y="1497428"/>
        <a:ext cx="1889521" cy="197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5769-B29F-FE4F-8BA5-392F30385F43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F154C-31E6-984D-84B6-006CDF4B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 Systems are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systems done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F154C-31E6-984D-84B6-006CDF4BAA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Quarkus has a reactive engine. This engine, powered by Eclipse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Vert.x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Netty, handles the non-blocking I/O interactions. Quarkus extensions and the application code can use this engine to orchestrate I/O interactions, interact with databases, send and receive messages,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F154C-31E6-984D-84B6-006CDF4BAA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A353-9A2A-424B-BFA0-1A7BDD31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1EF8-82E4-5348-B951-C084DA0F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6099-A469-2047-AA22-B3FD7901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1562-AFFC-A744-A59F-57378427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162B-29E5-C14E-B59C-353E722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6EAD-4497-F943-899E-46920AF4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04F47-B35B-1542-A390-298ECE2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5233-D9E8-9343-954A-7B310819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FD5B-9EF6-474A-AB3E-E4E95F7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4AB-DB8D-314F-9E5B-E5E237FD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95B61-223F-B34C-9E50-1E1F263B7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90247-A4AE-754B-951C-53776D57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D501-920F-B646-9A64-505C3FEF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536B-07F4-5543-871E-E3E3DD40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85D-7B15-8241-A5CF-5168D6DB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964A-9398-254C-B769-2B94EB6F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5AAB-0EFE-0B42-B749-23330BC6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95CD-224B-AB48-9925-11E78A74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CE34-4A0E-394A-B99C-F0E577AC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77DA-FAE2-1A42-8C12-5E20CFB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45E-F26E-9D4B-8D54-6864E72F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CC9B-408B-8343-8D58-940EB72C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0941-E493-5E45-AAF7-650C317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799B-88EE-CF41-87C5-DED88CA0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16E3-F33C-8943-AA19-90577E7C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015-8704-8C4D-A04D-49A442E5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4C6B-A730-674E-8CA8-4C03E597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C2D98-233B-994C-AC8D-0991626C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3A83-07EB-174C-AC4D-BA58383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8425-8CB6-174A-8BE2-B6AB7E93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D713-8D3B-CA41-8DCF-0580A818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46E-326D-AB4E-AE0A-A7003650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DF75-0204-954E-AB74-C307A8E5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F37DE-5AF5-5C43-A0CE-BC392C6E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1DC95-5044-6A4A-82A5-EA1241CC6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D9EE-2613-A14F-B541-B771C684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C15BA-A855-7B4F-A3C1-F76372F4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8912-EB65-2A4A-8DC8-1CAB8A11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23175-50F1-EF4A-ACE1-5AFF02F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AD75-8C71-1142-990F-F7DF1ACD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73A52-BBC4-D645-8A41-5C611443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409FB-E270-2441-BE45-428C504B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8E78C-4755-9046-B678-1CDFEBD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18A51-54D3-694E-8D38-A43F89C8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8888-2450-A54E-A82F-96B8A8C7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7A62A-8798-5447-B1D3-912BA81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7ED-8BFB-9140-8D3D-F7A5531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DB98-81EF-D14A-ABE3-21CB6FD0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FD30C-015E-2D4E-9150-26B3B3D1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758F-44FB-954B-9605-39489298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13D4-A7E9-4342-B8EC-B4DDE229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C427-2137-6048-9718-F2571802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143A-E75F-C54E-8494-1EA6A4F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CC375-8EFF-E04A-B1F0-F58E8BFC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03768-02B8-F147-9B36-81B1CD51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27C-1812-E74B-A419-2EE607B0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F4B9-C5BE-6B43-A41D-4940C3D0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673E-29AD-E040-AEDD-1DA9C132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A3EBC-E5CF-EF4D-8488-53769689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4F1-7414-BF4C-A2D1-0FD6B4B5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A0AA-F305-7446-B7E4-8BE178F65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5203-ACBD-4D41-BB86-D02FB59DB6FF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AF60-1B64-1847-A735-66500DD8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2AFB-3FAF-5F4F-A85B-7491BA2A7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55E6-A0B5-4D47-8387-0D64A36E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guides/writing-extens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8A70-9EA6-6542-B098-6881D7A2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0C9BF-86E8-CC48-A20B-B3B8F4C1F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01-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16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B76-BF3E-F746-BB96-DF530E1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7F36-322A-CF4E-8255-847A83B1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of breed libraries &amp; standards - </a:t>
            </a:r>
            <a:r>
              <a:rPr lang="en-IN" dirty="0"/>
              <a:t>Quarkus programming model builds on top of proven libraries &amp; standards</a:t>
            </a:r>
          </a:p>
          <a:p>
            <a:pPr lvl="1"/>
            <a:r>
              <a:rPr lang="en-IN" dirty="0"/>
              <a:t>JAX-RS annotations to define the REST endpoints</a:t>
            </a:r>
          </a:p>
          <a:p>
            <a:pPr lvl="1"/>
            <a:r>
              <a:rPr lang="en-IN" dirty="0"/>
              <a:t>JPA annotations to map your persistent entities</a:t>
            </a:r>
          </a:p>
          <a:p>
            <a:pPr lvl="1"/>
            <a:r>
              <a:rPr lang="en-IN" dirty="0"/>
              <a:t>JTA annotations to declare the transaction boundaries</a:t>
            </a:r>
          </a:p>
          <a:p>
            <a:pPr lvl="1"/>
            <a:r>
              <a:rPr lang="en-IN" dirty="0"/>
              <a:t>Eclipse </a:t>
            </a:r>
            <a:r>
              <a:rPr lang="en-IN" dirty="0" err="1"/>
              <a:t>MicroProfile</a:t>
            </a:r>
            <a:r>
              <a:rPr lang="en-IN" dirty="0"/>
              <a:t> to configure and monitor application</a:t>
            </a:r>
          </a:p>
          <a:p>
            <a:pPr lvl="1"/>
            <a:r>
              <a:rPr lang="en-IN" dirty="0"/>
              <a:t>Eclipse </a:t>
            </a:r>
            <a:r>
              <a:rPr lang="en-IN" dirty="0" err="1"/>
              <a:t>Vert.x</a:t>
            </a:r>
            <a:endParaRPr lang="en-IN" dirty="0"/>
          </a:p>
          <a:p>
            <a:pPr lvl="1"/>
            <a:r>
              <a:rPr lang="en-IN" dirty="0"/>
              <a:t>Apache Camel</a:t>
            </a:r>
          </a:p>
          <a:p>
            <a:pPr lvl="1"/>
            <a:r>
              <a:rPr lang="en-IN" dirty="0"/>
              <a:t>Many more…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803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B76-BF3E-F746-BB96-DF530E1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7F36-322A-CF4E-8255-847A83B1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Seamless support for Imperative &amp; Reactive programming</a:t>
            </a:r>
            <a:endParaRPr lang="en-IN" dirty="0"/>
          </a:p>
          <a:p>
            <a:pPr lvl="1"/>
            <a:r>
              <a:rPr lang="en-IN" dirty="0"/>
              <a:t>Combines familiar imperative style code and the non-blocking, reactive style</a:t>
            </a:r>
          </a:p>
          <a:p>
            <a:pPr lvl="1"/>
            <a:r>
              <a:rPr lang="en-IN" dirty="0"/>
              <a:t>Supports Http Microservice, reactive applications, event driven architecture &amp; serverless functions</a:t>
            </a:r>
          </a:p>
          <a:p>
            <a:pPr lvl="1"/>
            <a:r>
              <a:rPr lang="en-IN" dirty="0"/>
              <a:t>Quarkus uses </a:t>
            </a:r>
            <a:r>
              <a:rPr lang="en-IN" dirty="0" err="1"/>
              <a:t>RESTEasy</a:t>
            </a:r>
            <a:r>
              <a:rPr lang="en-IN" dirty="0"/>
              <a:t> Reactive Extension &amp; Mutiny API to combine imperative and reactive programming model in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857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867-DE06-934D-AE9D-644076B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8905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8B5-9E22-9145-BE86-E85761DB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2E7E-BC6B-1B46-9791-B1E7F435B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Quarkus Extensions</a:t>
            </a:r>
          </a:p>
        </p:txBody>
      </p:sp>
    </p:spTree>
    <p:extLst>
      <p:ext uri="{BB962C8B-B14F-4D97-AF65-F5344CB8AC3E}">
        <p14:creationId xmlns:p14="http://schemas.microsoft.com/office/powerpoint/2010/main" val="213100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B826B-9CDA-6E4C-858F-4FDB384F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DFC661-792D-7141-A696-CD0340E9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Quarkus Extension?</a:t>
            </a:r>
          </a:p>
          <a:p>
            <a:r>
              <a:rPr lang="en-US" dirty="0"/>
              <a:t>Extension Statuses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Custom Extension</a:t>
            </a:r>
          </a:p>
        </p:txBody>
      </p:sp>
    </p:spTree>
    <p:extLst>
      <p:ext uri="{BB962C8B-B14F-4D97-AF65-F5344CB8AC3E}">
        <p14:creationId xmlns:p14="http://schemas.microsoft.com/office/powerpoint/2010/main" val="136734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DC96-07D8-764F-9C5E-591EE86D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Quarkus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CF77-53F7-484A-8593-2B30F131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i="1" dirty="0"/>
              <a:t>Quarkus promotes extensibility &amp; vibrant ecosystem of open source contribution</a:t>
            </a:r>
          </a:p>
          <a:p>
            <a:r>
              <a:rPr lang="en-IN" sz="2400" dirty="0"/>
              <a:t>Quarkus application is composed of a core (CDI) and a set of extensions (integration of 3</a:t>
            </a:r>
            <a:r>
              <a:rPr lang="en-IN" sz="2400" baseline="30000" dirty="0"/>
              <a:t>rd</a:t>
            </a:r>
            <a:r>
              <a:rPr lang="en-IN" sz="2400" dirty="0"/>
              <a:t> party libraries)</a:t>
            </a:r>
          </a:p>
          <a:p>
            <a:r>
              <a:rPr lang="en-IN" sz="2400" dirty="0"/>
              <a:t>Quarkus extensions are like project dependencies. </a:t>
            </a:r>
          </a:p>
          <a:p>
            <a:r>
              <a:rPr lang="en-IN" sz="2400" dirty="0"/>
              <a:t>Extensions configure, boot and integrate a framework or technology into Quarkus application by exposing components as CDI beans</a:t>
            </a:r>
          </a:p>
          <a:p>
            <a:r>
              <a:rPr lang="en-IN" sz="2400" dirty="0"/>
              <a:t>Extensions provide necessary information for </a:t>
            </a:r>
            <a:r>
              <a:rPr lang="en-IN" sz="2400" dirty="0" err="1"/>
              <a:t>GraalVM</a:t>
            </a:r>
            <a:r>
              <a:rPr lang="en-IN" sz="2400" dirty="0"/>
              <a:t> native execution during compilation time e.g. reflective usage of classes &amp; methods</a:t>
            </a:r>
          </a:p>
          <a:p>
            <a:r>
              <a:rPr lang="en-IN" sz="2400" dirty="0"/>
              <a:t>Extensions  enforce sensible defaults based on ’closed world view’ of the application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2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E72-EEAE-2744-95D7-002F19D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Statuses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AC55-95F6-CC4B-945B-01285AF9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Stable</a:t>
            </a:r>
            <a:r>
              <a:rPr lang="en-IN" dirty="0"/>
              <a:t>: Backward compatibility and presence in the ecosystem are taken very seriously. An application can safely rely on these extensions. </a:t>
            </a:r>
          </a:p>
          <a:p>
            <a:r>
              <a:rPr lang="en-IN" b="1" dirty="0"/>
              <a:t>Preview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Backward compatibility and presence in the ecosystem is not guaranteed. </a:t>
            </a:r>
          </a:p>
          <a:p>
            <a:pPr lvl="1"/>
            <a:r>
              <a:rPr lang="en-IN" dirty="0"/>
              <a:t>In the middle of their maturation process.</a:t>
            </a:r>
          </a:p>
          <a:p>
            <a:r>
              <a:rPr lang="en-IN" b="1" dirty="0"/>
              <a:t>Experimental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No guarantee of stability nor long term presence in the platform until the solution matures.</a:t>
            </a:r>
          </a:p>
          <a:p>
            <a:pPr lvl="1"/>
            <a:r>
              <a:rPr lang="en-IN" dirty="0"/>
              <a:t>At the beginning of their maturation process.</a:t>
            </a:r>
          </a:p>
          <a:p>
            <a:r>
              <a:rPr lang="en-IN" b="1" dirty="0"/>
              <a:t>Deprecated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Backward compatibility and presence in the ecosystem is not guaranteed. </a:t>
            </a:r>
          </a:p>
          <a:p>
            <a:pPr lvl="1"/>
            <a:r>
              <a:rPr lang="en-IN" dirty="0"/>
              <a:t>Likely to be replaced or removed in a future version of Quarkus.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96F-8A31-084B-B1F2-ABB3124D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C3A5-4C3C-834F-AE1F-990A7821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code.quarkus.io</a:t>
            </a:r>
            <a:r>
              <a:rPr lang="en-US" sz="2000" dirty="0"/>
              <a:t>/?extension-search=status:stable%20origin:platform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BBDAF-7F5C-AB46-9D4E-19E3A257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2452812"/>
            <a:ext cx="10573555" cy="3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9A65-6194-5247-BD40-A40B503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7A5C-9B23-3246-92B0-AF49AA83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entirely possible and actually encouraged by Quarkus team to write custom extensions and contribute to Quarkus ecosystem</a:t>
            </a:r>
          </a:p>
          <a:p>
            <a:endParaRPr lang="en-US" dirty="0"/>
          </a:p>
          <a:p>
            <a:r>
              <a:rPr lang="en-US" dirty="0"/>
              <a:t>Any custom extension must work in both OpenJDK  and </a:t>
            </a:r>
            <a:r>
              <a:rPr lang="en-US" dirty="0" err="1"/>
              <a:t>GraalVM</a:t>
            </a:r>
            <a:r>
              <a:rPr lang="en-US" dirty="0"/>
              <a:t> native executables</a:t>
            </a:r>
          </a:p>
          <a:p>
            <a:r>
              <a:rPr lang="en-US" dirty="0"/>
              <a:t>Custom extensions follow an incremental maturity model to be fully ‘</a:t>
            </a:r>
            <a:r>
              <a:rPr lang="en-US" dirty="0" err="1"/>
              <a:t>Quarked</a:t>
            </a:r>
            <a:r>
              <a:rPr lang="en-US" dirty="0"/>
              <a:t>’ i.e. benefitted from Quarkus</a:t>
            </a:r>
          </a:p>
          <a:p>
            <a:r>
              <a:rPr lang="en-US" dirty="0"/>
              <a:t>Guide for writing custom extensions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867-DE06-934D-AE9D-644076B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097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D0CDD-32DC-5047-AB93-8E2DBBFE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91516-3A85-C844-83CE-737FFC132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020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AACE3-A3EF-D04E-A0DF-DED60E0D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6C97D-9D2E-D643-9517-C367A4FD0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Quarkus Reactive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3184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0957A-67F5-6D4E-82A6-52E5851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C6619-C261-FE4E-B80F-87838A7C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Reactive Application?</a:t>
            </a:r>
          </a:p>
          <a:p>
            <a:r>
              <a:rPr lang="en-US" dirty="0"/>
              <a:t>Traditional Http application threading model</a:t>
            </a:r>
          </a:p>
          <a:p>
            <a:r>
              <a:rPr lang="en-US" dirty="0"/>
              <a:t>Reactive Http application threading model</a:t>
            </a:r>
          </a:p>
          <a:p>
            <a:r>
              <a:rPr lang="en-US" dirty="0"/>
              <a:t>Quarkus reactive application</a:t>
            </a:r>
          </a:p>
          <a:p>
            <a:r>
              <a:rPr lang="en-US" dirty="0"/>
              <a:t>Quarkus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35549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3475-8012-2D40-BA55-031BECE1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Reactive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BAD4-C7E8-D547-A862-00D6DF30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Reactive</a:t>
            </a:r>
            <a:r>
              <a:rPr lang="en-IN" dirty="0"/>
              <a:t> is a set of principles and guidelines to build </a:t>
            </a:r>
            <a:r>
              <a:rPr lang="en-IN" b="1" dirty="0"/>
              <a:t>responsive</a:t>
            </a:r>
            <a:r>
              <a:rPr lang="en-IN" dirty="0"/>
              <a:t> distributed systems and applications.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Characteristics –</a:t>
            </a:r>
          </a:p>
          <a:p>
            <a:r>
              <a:rPr lang="en-IN" sz="2400" dirty="0"/>
              <a:t>Responsive - respond in a timely fashion</a:t>
            </a:r>
          </a:p>
          <a:p>
            <a:r>
              <a:rPr lang="en-IN" sz="2400" dirty="0"/>
              <a:t>Elastic - adapt themselves to the fluctuating load</a:t>
            </a:r>
          </a:p>
          <a:p>
            <a:r>
              <a:rPr lang="en-IN" sz="2400" dirty="0"/>
              <a:t>Resilient - handle failures gracefully</a:t>
            </a:r>
          </a:p>
          <a:p>
            <a:r>
              <a:rPr lang="en-IN" sz="2400" dirty="0"/>
              <a:t>Asynchronous message passing - the components of a reactive system interact using messages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2F3D-280F-4448-A793-1E8B8FC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Http Application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D6E-1DBD-4B43-BBD5-7826B469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3714" cy="2885732"/>
          </a:xfrm>
        </p:spPr>
        <p:txBody>
          <a:bodyPr>
            <a:normAutofit/>
          </a:bodyPr>
          <a:lstStyle/>
          <a:p>
            <a:r>
              <a:rPr lang="en-IN" sz="2400" dirty="0"/>
              <a:t>Blocking I/O and an imperative/sequential execution model</a:t>
            </a:r>
          </a:p>
          <a:p>
            <a:r>
              <a:rPr lang="en-IN" sz="2400" dirty="0"/>
              <a:t>Each Http request is handled by a single thread during the whole request duration</a:t>
            </a:r>
          </a:p>
          <a:p>
            <a:r>
              <a:rPr lang="en-IN" sz="2400" dirty="0"/>
              <a:t>The thread is blocked while ‘waiting’ for blocking I/O completion</a:t>
            </a:r>
          </a:p>
          <a:p>
            <a:r>
              <a:rPr lang="en-IN" sz="2400" dirty="0"/>
              <a:t>Requires a ‘worker’ thread pool to handle multiple concurrent requests</a:t>
            </a:r>
          </a:p>
          <a:p>
            <a:r>
              <a:rPr lang="en-IN" sz="2400" dirty="0"/>
              <a:t>Worker thread pool requires more memory &amp; processing capacity</a:t>
            </a:r>
          </a:p>
          <a:p>
            <a:r>
              <a:rPr lang="en-IN" sz="2400" dirty="0"/>
              <a:t>Increased load requires larger thread pool resulting in even more infra requirement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30E37-D956-AB4D-BA21-5601C632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93" y="4711357"/>
            <a:ext cx="5037944" cy="20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1E4-8460-2541-82AD-B0581CD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Http Application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0B-F96D-5A4D-A7DD-265FCBB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941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Each Http request can be handled by multiple threads during its execution</a:t>
            </a:r>
          </a:p>
          <a:p>
            <a:r>
              <a:rPr lang="en-US" sz="2400" dirty="0"/>
              <a:t>A few threads can handle many concurrent I/O</a:t>
            </a:r>
          </a:p>
          <a:p>
            <a:r>
              <a:rPr lang="en-US" sz="2400" dirty="0"/>
              <a:t>The event loop runs continuously and receive Http requests</a:t>
            </a:r>
          </a:p>
          <a:p>
            <a:r>
              <a:rPr lang="en-US" sz="2400" dirty="0"/>
              <a:t>Event loop thread does not wait for I/O completion</a:t>
            </a:r>
          </a:p>
          <a:p>
            <a:r>
              <a:rPr lang="en-US" sz="2400" dirty="0"/>
              <a:t>I/O is scheduled and result is handled as a ‘continuation’</a:t>
            </a:r>
          </a:p>
          <a:p>
            <a:r>
              <a:rPr lang="en-US" sz="2400" dirty="0"/>
              <a:t>Blocking I/O is off-loaded to ‘worker’ thread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AD156-1175-DD45-B5C6-E947DB8B78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2"/>
          <a:stretch/>
        </p:blipFill>
        <p:spPr bwMode="auto">
          <a:xfrm>
            <a:off x="7463482" y="1825625"/>
            <a:ext cx="4366054" cy="425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38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388F-184F-1040-B2A8-7C33A44E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Reactive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1821-D88B-C44C-8159-6F07BE47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86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Quarkus </a:t>
            </a:r>
            <a:r>
              <a:rPr lang="en-IN" sz="2400" dirty="0"/>
              <a:t>enforces the reactive principles to make applications highly efficient in terms of performance &amp; resource utilization</a:t>
            </a:r>
          </a:p>
          <a:p>
            <a:endParaRPr lang="en-IN" sz="2400" dirty="0"/>
          </a:p>
          <a:p>
            <a:r>
              <a:rPr lang="en-IN" sz="2400" dirty="0"/>
              <a:t>Quarkus Reactive applications use non-blocking I/O enabling a small number of threads to manage many concurrent I/O</a:t>
            </a:r>
          </a:p>
          <a:p>
            <a:endParaRPr lang="en-IN" sz="2400" dirty="0"/>
          </a:p>
          <a:p>
            <a:r>
              <a:rPr lang="en-IN" sz="2400" dirty="0"/>
              <a:t>Quarkus applications allow for higher concurrency, use less memory, and improve the deployment density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DEAD4-FB89-CE4B-A400-B698FA8F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63" y="1825624"/>
            <a:ext cx="5125570" cy="42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91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3469-7BC2-2D48-A5C5-EDC9DFC6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Reactive Applications…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795D0-7B49-5643-9B9A-087CAC3DED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8"/>
          <a:stretch/>
        </p:blipFill>
        <p:spPr bwMode="auto">
          <a:xfrm>
            <a:off x="7092777" y="2271455"/>
            <a:ext cx="4409303" cy="21522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94D4F-F2B2-0E46-B318-5CAD944EABFE}"/>
              </a:ext>
            </a:extLst>
          </p:cNvPr>
          <p:cNvSpPr txBox="1"/>
          <p:nvPr/>
        </p:nvSpPr>
        <p:spPr>
          <a:xfrm>
            <a:off x="1025611" y="1828799"/>
            <a:ext cx="59559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Mutiny - </a:t>
            </a:r>
            <a:r>
              <a:rPr lang="en-IN" sz="2000" dirty="0"/>
              <a:t>an intuitive, event-driven reactive programming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Code is a pipeline receiving events and processing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Improve the readability and maintenance of the codebase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Kotlin Coroutines - a way to write asynchronous code sequentially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Suspends the execution of the code during I/O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Registers the rest of the code as the continuation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7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E235-FA86-F745-BBB1-5E8D4892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Reactive Applications…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C3C9-E48D-5F44-83EF-854FE759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642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Quarkus is inherently Reactive</a:t>
            </a:r>
          </a:p>
          <a:p>
            <a:r>
              <a:rPr lang="en-US" sz="2400" dirty="0"/>
              <a:t>It uses ‘</a:t>
            </a:r>
            <a:r>
              <a:rPr lang="en-US" sz="2400" dirty="0" err="1"/>
              <a:t>Proactor</a:t>
            </a:r>
            <a:r>
              <a:rPr lang="en-US" sz="2400" dirty="0"/>
              <a:t>’ pattern to switch to worker thread for blocking I/O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REST Resource method return type indicates blocking or non-blocking operations</a:t>
            </a:r>
          </a:p>
          <a:p>
            <a:r>
              <a:rPr lang="en-US" sz="2400" dirty="0"/>
              <a:t>@Blocking &amp; @</a:t>
            </a:r>
            <a:r>
              <a:rPr lang="en-US" sz="2400" dirty="0" err="1"/>
              <a:t>NonBlocking</a:t>
            </a:r>
            <a:r>
              <a:rPr lang="en-US" sz="2400" dirty="0"/>
              <a:t> annotations can override the default behavior</a:t>
            </a:r>
          </a:p>
          <a:p>
            <a:r>
              <a:rPr lang="en-US" sz="2400" dirty="0"/>
              <a:t>RESTEasy Reactive extension dispatches the request to worker thread based on @Blocking annotation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DAFB4-4DEE-6F49-A706-E9439600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42" y="1961549"/>
            <a:ext cx="5627862" cy="35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9191-E787-5340-B48C-340C69D2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Reactive Extensions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FCE3E0-93F3-D942-9A01-B5DD64260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75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50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867-DE06-934D-AE9D-644076B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972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815A-56A1-3040-84FD-FCBA93CA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BACB-B28B-8F41-99E6-F9902E66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Quarkus?</a:t>
            </a:r>
          </a:p>
          <a:p>
            <a:r>
              <a:rPr lang="en-US" dirty="0"/>
              <a:t>A little background</a:t>
            </a:r>
          </a:p>
          <a:p>
            <a:pPr lvl="1"/>
            <a:r>
              <a:rPr lang="en-US" dirty="0" err="1"/>
              <a:t>GraalVM</a:t>
            </a:r>
            <a:endParaRPr lang="en-US" dirty="0"/>
          </a:p>
          <a:p>
            <a:pPr lvl="1"/>
            <a:r>
              <a:rPr lang="en-US" dirty="0"/>
              <a:t>OpenJDK </a:t>
            </a:r>
            <a:r>
              <a:rPr lang="en-US" dirty="0" err="1"/>
              <a:t>HotSpot</a:t>
            </a:r>
            <a:endParaRPr lang="en-US" dirty="0"/>
          </a:p>
          <a:p>
            <a:r>
              <a:rPr lang="en-US" dirty="0"/>
              <a:t>History of Quarkus</a:t>
            </a:r>
          </a:p>
          <a:p>
            <a:r>
              <a:rPr lang="en-US" dirty="0"/>
              <a:t>Design pillars of Quarkus</a:t>
            </a:r>
          </a:p>
        </p:txBody>
      </p:sp>
    </p:spTree>
    <p:extLst>
      <p:ext uri="{BB962C8B-B14F-4D97-AF65-F5344CB8AC3E}">
        <p14:creationId xmlns:p14="http://schemas.microsoft.com/office/powerpoint/2010/main" val="326676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8CF16-CA87-D44B-89E7-779A6A90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EA2C-D1D2-8B4B-80DF-FA4B25D36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&amp; Use cases of Quarkus</a:t>
            </a:r>
          </a:p>
        </p:txBody>
      </p:sp>
    </p:spTree>
    <p:extLst>
      <p:ext uri="{BB962C8B-B14F-4D97-AF65-F5344CB8AC3E}">
        <p14:creationId xmlns:p14="http://schemas.microsoft.com/office/powerpoint/2010/main" val="167757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F4077-089C-B349-B3C9-35C767E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BC984-AD54-FC44-8DEC-16AE1912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Supersonic - Fast start up time</a:t>
            </a:r>
          </a:p>
          <a:p>
            <a:pPr lvl="1"/>
            <a:r>
              <a:rPr lang="en-US" dirty="0"/>
              <a:t>Subatomic - Low memory footprint</a:t>
            </a:r>
          </a:p>
          <a:p>
            <a:pPr lvl="1"/>
            <a:r>
              <a:rPr lang="en-US" dirty="0"/>
              <a:t>Increased developer productivity</a:t>
            </a:r>
          </a:p>
          <a:p>
            <a:pPr lvl="1"/>
            <a:r>
              <a:rPr lang="en-US" dirty="0"/>
              <a:t>Cloud native</a:t>
            </a:r>
          </a:p>
          <a:p>
            <a:pPr lvl="1"/>
            <a:r>
              <a:rPr lang="en-US" dirty="0"/>
              <a:t>Ecosystem &amp; Support</a:t>
            </a:r>
          </a:p>
          <a:p>
            <a:r>
              <a:rPr lang="en-US" dirty="0"/>
              <a:t>Use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1018-5689-6F47-8926-3DBD19E9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Supersonic – Fast Start up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7581-EE9E-F845-9EFC-9353C4594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Java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1A78-8593-6E49-92E5-ADB1CB793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IN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7A02-DFF7-A34E-AC08-7D7A9E2C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Quarkus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DE0EB-D759-6540-9EC3-9F4AE54323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Ahead of Time (AOT) Compilation</a:t>
            </a:r>
          </a:p>
          <a:p>
            <a:r>
              <a:rPr lang="en-US" dirty="0"/>
              <a:t>Build Phase - </a:t>
            </a:r>
          </a:p>
          <a:p>
            <a:pPr lvl="1"/>
            <a:r>
              <a:rPr lang="en-IN" dirty="0"/>
              <a:t>Parse config files</a:t>
            </a:r>
          </a:p>
          <a:p>
            <a:pPr lvl="1"/>
            <a:r>
              <a:rPr lang="en-IN" dirty="0"/>
              <a:t>Scan class paths and classes for annotation, getters and metadata</a:t>
            </a:r>
          </a:p>
          <a:p>
            <a:pPr lvl="1"/>
            <a:r>
              <a:rPr lang="en-IN" dirty="0"/>
              <a:t>Build framework metamodel objects</a:t>
            </a:r>
          </a:p>
          <a:p>
            <a:pPr lvl="1"/>
            <a:r>
              <a:rPr lang="en-IN" dirty="0"/>
              <a:t>Prepare reflection and build proxies</a:t>
            </a:r>
          </a:p>
          <a:p>
            <a:r>
              <a:rPr lang="en-IN" dirty="0"/>
              <a:t>Runtime Phase - Start and </a:t>
            </a:r>
            <a:r>
              <a:rPr lang="en-IN" dirty="0" err="1"/>
              <a:t>openIO</a:t>
            </a:r>
            <a:r>
              <a:rPr lang="en-IN" dirty="0"/>
              <a:t>, threads etc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AD26F5C-1E26-C343-80A3-13FDF5D630DB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Just in Time (JIT) Compilation</a:t>
            </a:r>
          </a:p>
          <a:p>
            <a:r>
              <a:rPr lang="en-IN" dirty="0"/>
              <a:t>Runtime inspection, invocation, and even the creation of new classes, interfaces, constructors, and methods using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4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1018-5689-6F47-8926-3DBD19E9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Supersonic – Fast Start up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1A78-8593-6E49-92E5-ADB1CB79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A5606-C6D8-0D4A-A3C6-D71F45B9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2" y="3168203"/>
            <a:ext cx="11450679" cy="2859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24814-3C00-8C4A-BCD8-FB8B4106EA24}"/>
              </a:ext>
            </a:extLst>
          </p:cNvPr>
          <p:cNvSpPr txBox="1"/>
          <p:nvPr/>
        </p:nvSpPr>
        <p:spPr>
          <a:xfrm>
            <a:off x="423641" y="1983346"/>
            <a:ext cx="95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 start up &amp; first response time comparison </a:t>
            </a:r>
          </a:p>
        </p:txBody>
      </p:sp>
    </p:spTree>
    <p:extLst>
      <p:ext uri="{BB962C8B-B14F-4D97-AF65-F5344CB8AC3E}">
        <p14:creationId xmlns:p14="http://schemas.microsoft.com/office/powerpoint/2010/main" val="62801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C03-B629-964D-811A-6C1305D6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Subatomic – Low Memory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3BC4-9561-714C-B409-6495915A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does not use reflection by default</a:t>
            </a:r>
          </a:p>
          <a:p>
            <a:r>
              <a:rPr lang="en-US" dirty="0"/>
              <a:t>It does not load ‘non reachable’ classes in JVM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052D-3749-6847-ABE3-2A45CE60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" y="3641842"/>
            <a:ext cx="11237890" cy="2266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F6247-F22C-9645-AE54-CA1543434F6A}"/>
              </a:ext>
            </a:extLst>
          </p:cNvPr>
          <p:cNvSpPr txBox="1"/>
          <p:nvPr/>
        </p:nvSpPr>
        <p:spPr>
          <a:xfrm>
            <a:off x="321972" y="2983685"/>
            <a:ext cx="95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usage comparison </a:t>
            </a:r>
          </a:p>
        </p:txBody>
      </p:sp>
    </p:spTree>
    <p:extLst>
      <p:ext uri="{BB962C8B-B14F-4D97-AF65-F5344CB8AC3E}">
        <p14:creationId xmlns:p14="http://schemas.microsoft.com/office/powerpoint/2010/main" val="2753490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B780-03C2-9D4F-8862-FF76C2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Developer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C4F1-14A8-7F40-8F80-CC3A8677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Interactive DEV UI</a:t>
            </a:r>
          </a:p>
          <a:p>
            <a:r>
              <a:rPr lang="en-US" dirty="0"/>
              <a:t>Test Container based Unit Test Support</a:t>
            </a:r>
          </a:p>
          <a:p>
            <a:r>
              <a:rPr lang="en-US" dirty="0"/>
              <a:t>Built in CI support</a:t>
            </a:r>
          </a:p>
          <a:p>
            <a:r>
              <a:rPr lang="en-US" dirty="0"/>
              <a:t>Unified Configuration</a:t>
            </a:r>
          </a:p>
          <a:p>
            <a:r>
              <a:rPr lang="en-US" dirty="0"/>
              <a:t>Usage of familiar libraries &amp; API</a:t>
            </a:r>
          </a:p>
          <a:p>
            <a:r>
              <a:rPr lang="en-US" dirty="0"/>
              <a:t>Seamless combination of Imperative &amp;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78990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4BEA-C0A8-864D-9FEB-72CA4936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F4C9-1163-7745-BFCC-DA0E0A65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start up enables fast scaling in a cloud environment</a:t>
            </a:r>
          </a:p>
          <a:p>
            <a:r>
              <a:rPr lang="en-US" dirty="0"/>
              <a:t>Low memory usage improves packing factor reducing infrastructure cost</a:t>
            </a:r>
          </a:p>
          <a:p>
            <a:r>
              <a:rPr lang="en-US" dirty="0"/>
              <a:t>Cloud provider agnostic support for implementing Serverless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65286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25FE-FD31-A54F-9593-D008B723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F6F-33D9-2449-BCFB-B1AE348C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Backed by Red Hat</a:t>
            </a:r>
          </a:p>
          <a:p>
            <a:r>
              <a:rPr lang="en-US" dirty="0"/>
              <a:t>Regular release cadence</a:t>
            </a:r>
          </a:p>
          <a:p>
            <a:r>
              <a:rPr lang="en-US" dirty="0"/>
              <a:t>Extensive documentation and guides</a:t>
            </a:r>
          </a:p>
          <a:p>
            <a:r>
              <a:rPr lang="en-US" dirty="0"/>
              <a:t>Thriving opens source community</a:t>
            </a:r>
          </a:p>
          <a:p>
            <a:r>
              <a:rPr lang="en-US" dirty="0"/>
              <a:t>Dedicated YouTube Channel &amp; Twitter Handle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5D6B1-A99F-4143-A2B7-64EC8E08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05" y="4464933"/>
            <a:ext cx="4825285" cy="19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5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8F-5C2C-CA46-BB10-64CE535B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D019-2FA5-FE43-B8AB-2E7E44FA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distributed application with high scalability requirement will benefit from Quarkus</a:t>
            </a:r>
          </a:p>
          <a:p>
            <a:r>
              <a:rPr lang="en-US" sz="2400" dirty="0"/>
              <a:t>Applications Types</a:t>
            </a:r>
          </a:p>
          <a:p>
            <a:pPr lvl="1"/>
            <a:r>
              <a:rPr lang="en-US" sz="2000" dirty="0"/>
              <a:t>Http Service – REST, GraphQL, </a:t>
            </a:r>
            <a:r>
              <a:rPr lang="en-US" sz="2000" dirty="0" err="1"/>
              <a:t>gRPC</a:t>
            </a:r>
            <a:endParaRPr lang="en-US" sz="2000" dirty="0"/>
          </a:p>
          <a:p>
            <a:pPr lvl="1"/>
            <a:r>
              <a:rPr lang="en-US" sz="2000" dirty="0"/>
              <a:t>Event Driven Systems – AMQP</a:t>
            </a:r>
          </a:p>
          <a:p>
            <a:pPr lvl="1"/>
            <a:r>
              <a:rPr lang="en-US" sz="2000" dirty="0"/>
              <a:t>Real time data streaming - Kafka</a:t>
            </a:r>
          </a:p>
          <a:p>
            <a:r>
              <a:rPr lang="en-US" sz="2400" dirty="0"/>
              <a:t>Cloud Native Applications</a:t>
            </a:r>
          </a:p>
          <a:p>
            <a:pPr lvl="1"/>
            <a:r>
              <a:rPr lang="en-US" sz="2000" dirty="0"/>
              <a:t>Serverless Containers</a:t>
            </a:r>
          </a:p>
          <a:p>
            <a:pPr lvl="1"/>
            <a:r>
              <a:rPr lang="en-US" sz="2000" dirty="0"/>
              <a:t>Function-as-a-Service e.g. AWS Lambda, GCP Cloud Functions</a:t>
            </a:r>
          </a:p>
          <a:p>
            <a:pPr lvl="1"/>
            <a:r>
              <a:rPr lang="en-US" sz="2000" dirty="0"/>
              <a:t>Highly scalable applications with uneven traffic 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6A7C-1A0F-D748-B67A-395250B1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9" y="5777222"/>
            <a:ext cx="10393251" cy="7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9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7AEF-C62F-0A4B-A9EC-5C4B5819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19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C01B-255E-D241-B5C8-4F2D9817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Quarkus?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4FF69-2842-5442-9181-74D7E6A4C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690688"/>
            <a:ext cx="2959100" cy="78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A0B61-2AEB-7A4D-A18B-E7C92C434E08}"/>
              </a:ext>
            </a:extLst>
          </p:cNvPr>
          <p:cNvSpPr txBox="1"/>
          <p:nvPr/>
        </p:nvSpPr>
        <p:spPr>
          <a:xfrm>
            <a:off x="958850" y="2794715"/>
            <a:ext cx="10541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Quarkus is a Kubernetes-native Java framework tailored for </a:t>
            </a:r>
            <a:r>
              <a:rPr lang="en-IN" sz="2000" i="1" dirty="0" err="1"/>
              <a:t>GraalVM</a:t>
            </a:r>
            <a:r>
              <a:rPr lang="en-IN" sz="2000" i="1" dirty="0"/>
              <a:t> and </a:t>
            </a:r>
            <a:r>
              <a:rPr lang="en-IN" sz="2000" i="1" dirty="0" err="1"/>
              <a:t>HotSpot</a:t>
            </a:r>
            <a:r>
              <a:rPr lang="en-IN" sz="2000" i="1" dirty="0"/>
              <a:t>, crafted from best-of-breed Java libraries and standards</a:t>
            </a:r>
          </a:p>
          <a:p>
            <a:endParaRPr lang="en-IN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is a </a:t>
            </a:r>
            <a:r>
              <a:rPr lang="en-IN" sz="2000" b="1" dirty="0"/>
              <a:t>subatomic supersonic</a:t>
            </a:r>
            <a:r>
              <a:rPr lang="en-IN" sz="2000" dirty="0"/>
              <a:t> java application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Quarkus has been created to enable java developers to create application for modern cloud native microservice &amp; serverless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tries to address shortcomings of traditional java frameworks built for monolithic application architecture like large memory requirements &amp; long start up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7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4D8D-0118-434E-B31C-26002A0C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GraalVM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DA7-C732-A74C-B78D-E8A8B0E9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GraalVM</a:t>
            </a:r>
            <a:r>
              <a:rPr lang="en-IN" sz="2400" dirty="0"/>
              <a:t> is a Java Virtual Machine for compiling and running applications written in different languages to a native machine binary</a:t>
            </a:r>
          </a:p>
          <a:p>
            <a:r>
              <a:rPr lang="en-IN" sz="2400" dirty="0"/>
              <a:t>Apart from Java, it provides runtime for JavaScript, Ruby, Python, R and few other languages</a:t>
            </a:r>
          </a:p>
          <a:p>
            <a:r>
              <a:rPr lang="en-US" sz="2400" dirty="0"/>
              <a:t>It makes it possible to mix programming languages in a single application while eliminating any foreign language call costs</a:t>
            </a:r>
          </a:p>
          <a:p>
            <a:r>
              <a:rPr lang="en-US" sz="2400" dirty="0"/>
              <a:t>It compiles Java byte code into native machine executable</a:t>
            </a:r>
          </a:p>
          <a:p>
            <a:r>
              <a:rPr lang="en-US" sz="2400" dirty="0"/>
              <a:t>The native executables start much faster and occupies less memory</a:t>
            </a:r>
          </a:p>
          <a:p>
            <a:r>
              <a:rPr lang="en-US" sz="2400" dirty="0"/>
              <a:t>BUT the native executables does not support some java features like Reflection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64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83D8-D989-B248-ADF2-6CFB6440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OpenJDK </a:t>
            </a:r>
            <a:r>
              <a:rPr lang="en-US" dirty="0" err="1"/>
              <a:t>HotSpot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3C04-6571-1E4F-B921-D66DBA60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JVM is provided by Java Virtual Machine Specification</a:t>
            </a:r>
          </a:p>
          <a:p>
            <a:r>
              <a:rPr lang="en-US" dirty="0"/>
              <a:t>Like a ‘real’ machine, a ‘virtual’ machine has instruction set, a virtual computer architecture and an execution model</a:t>
            </a:r>
          </a:p>
          <a:p>
            <a:r>
              <a:rPr lang="en-US" dirty="0"/>
              <a:t>A virtual machine can execute code written in its instruction set</a:t>
            </a:r>
          </a:p>
          <a:p>
            <a:r>
              <a:rPr lang="en-US" dirty="0" err="1"/>
              <a:t>HotSpot</a:t>
            </a:r>
            <a:r>
              <a:rPr lang="en-US" dirty="0"/>
              <a:t> is an implementation of JVM Specification</a:t>
            </a:r>
          </a:p>
          <a:p>
            <a:r>
              <a:rPr lang="en-US" dirty="0"/>
              <a:t>It was originally developed by Sun Microsystem and currently owned by Oracle Corporation</a:t>
            </a:r>
          </a:p>
          <a:p>
            <a:r>
              <a:rPr lang="en-US" dirty="0"/>
              <a:t>OpenJDK </a:t>
            </a:r>
            <a:r>
              <a:rPr lang="en-US" dirty="0" err="1"/>
              <a:t>HotSpot</a:t>
            </a:r>
            <a:r>
              <a:rPr lang="en-US" dirty="0"/>
              <a:t> is an open source implementation of </a:t>
            </a:r>
            <a:r>
              <a:rPr lang="en-US" dirty="0" err="1"/>
              <a:t>HotSpot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92A-3974-194B-A7BC-C2182CE1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Quarkus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365D-0CBC-6045-8CA6-C0EC5886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0482" cy="4351338"/>
          </a:xfrm>
        </p:spPr>
        <p:txBody>
          <a:bodyPr/>
          <a:lstStyle/>
          <a:p>
            <a:r>
              <a:rPr lang="en-US" dirty="0"/>
              <a:t>Quarkus was initially started by RedHat</a:t>
            </a:r>
          </a:p>
          <a:p>
            <a:r>
              <a:rPr lang="en-IN" dirty="0"/>
              <a:t>It is fully open source and licensed under Apache License 2.0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EE978-7FED-E74E-A2A8-EE4359CD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82" y="1420232"/>
            <a:ext cx="4413161" cy="49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B76-BF3E-F746-BB96-DF530E1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7F36-322A-CF4E-8255-847A83B1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First </a:t>
            </a:r>
          </a:p>
          <a:p>
            <a:pPr lvl="1"/>
            <a:r>
              <a:rPr lang="en-US" dirty="0"/>
              <a:t>Optimized for containerized applications</a:t>
            </a:r>
          </a:p>
          <a:p>
            <a:pPr lvl="1"/>
            <a:r>
              <a:rPr lang="en-US" dirty="0"/>
              <a:t>As much processing as possible is done at the build time</a:t>
            </a:r>
          </a:p>
          <a:p>
            <a:pPr lvl="1"/>
            <a:r>
              <a:rPr lang="en-US" dirty="0"/>
              <a:t>Avoidance of runtime reflection</a:t>
            </a:r>
          </a:p>
          <a:p>
            <a:pPr lvl="1"/>
            <a:r>
              <a:rPr lang="en-US" dirty="0"/>
              <a:t>Does not load ‘non reachable’ classes in JVM</a:t>
            </a:r>
          </a:p>
          <a:p>
            <a:pPr lvl="1"/>
            <a:r>
              <a:rPr lang="en-IN" dirty="0"/>
              <a:t>Optimized for using the native image capability of </a:t>
            </a:r>
            <a:r>
              <a:rPr lang="en-IN" dirty="0" err="1"/>
              <a:t>GraalVM</a:t>
            </a:r>
            <a:r>
              <a:rPr lang="en-IN" dirty="0"/>
              <a:t> to compile JVM bytecode to a native machine binary</a:t>
            </a:r>
          </a:p>
          <a:p>
            <a:pPr lvl="1"/>
            <a:r>
              <a:rPr lang="en-IN" dirty="0"/>
              <a:t>Quarkus app can run as native Linux executable eliminating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4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B76-BF3E-F746-BB96-DF530E1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7F36-322A-CF4E-8255-847A83B1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‘</a:t>
            </a:r>
            <a:r>
              <a:rPr lang="en-US" i="1" dirty="0"/>
              <a:t>Joy</a:t>
            </a:r>
            <a:r>
              <a:rPr lang="en-US" dirty="0"/>
              <a:t>’ aka  productivity</a:t>
            </a:r>
          </a:p>
          <a:p>
            <a:pPr lvl="1"/>
            <a:r>
              <a:rPr lang="en-IN" sz="2000" dirty="0"/>
              <a:t>Live Coding – Enable testing in ‘dev’ mode without need of re-compilation or re-deployment</a:t>
            </a:r>
          </a:p>
          <a:p>
            <a:pPr lvl="1"/>
            <a:r>
              <a:rPr lang="en-IN" sz="2000" dirty="0"/>
              <a:t>DEV UI – interactive developer user interface</a:t>
            </a:r>
          </a:p>
          <a:p>
            <a:pPr lvl="1"/>
            <a:r>
              <a:rPr lang="en-US" sz="2000" dirty="0"/>
              <a:t>Support for unit &amp; CI testing using test containers</a:t>
            </a: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C9546-C7BF-224A-8AAD-DFDFDE98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6734"/>
            <a:ext cx="10285803" cy="32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1620</Words>
  <Application>Microsoft Macintosh PowerPoint</Application>
  <PresentationFormat>Widescreen</PresentationFormat>
  <Paragraphs>234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Quarkus</vt:lpstr>
      <vt:lpstr>Part 1</vt:lpstr>
      <vt:lpstr>Agenda</vt:lpstr>
      <vt:lpstr>What is Quarkus?</vt:lpstr>
      <vt:lpstr>What is GraalVM?</vt:lpstr>
      <vt:lpstr>What is OpenJDK HotSpot?</vt:lpstr>
      <vt:lpstr>History of Quarkus</vt:lpstr>
      <vt:lpstr>Design Pillars</vt:lpstr>
      <vt:lpstr>Design Pillars…</vt:lpstr>
      <vt:lpstr>Design Pillars…</vt:lpstr>
      <vt:lpstr>Design Pillars…</vt:lpstr>
      <vt:lpstr>End</vt:lpstr>
      <vt:lpstr>Part 2</vt:lpstr>
      <vt:lpstr>Agenda</vt:lpstr>
      <vt:lpstr>What is a Quarkus Extension?</vt:lpstr>
      <vt:lpstr>Extension Statuses</vt:lpstr>
      <vt:lpstr>Examples</vt:lpstr>
      <vt:lpstr>Custom Extensions</vt:lpstr>
      <vt:lpstr>End</vt:lpstr>
      <vt:lpstr>Part 3</vt:lpstr>
      <vt:lpstr>Agenda</vt:lpstr>
      <vt:lpstr>What is a Reactive Application?</vt:lpstr>
      <vt:lpstr>Traditional Http Application Threading</vt:lpstr>
      <vt:lpstr>Reactive Http Application Threading</vt:lpstr>
      <vt:lpstr>Quarkus Reactive Applications</vt:lpstr>
      <vt:lpstr>Quarkus Reactive Applications…</vt:lpstr>
      <vt:lpstr>Quarkus Reactive Applications…</vt:lpstr>
      <vt:lpstr>Quarkus Reactive Extensions</vt:lpstr>
      <vt:lpstr>End</vt:lpstr>
      <vt:lpstr>Part 4</vt:lpstr>
      <vt:lpstr>Agenda</vt:lpstr>
      <vt:lpstr>Supersonic – Fast Start up Time</vt:lpstr>
      <vt:lpstr>Supersonic – Fast Start up Time…</vt:lpstr>
      <vt:lpstr>Subatomic – Low Memory Footprint</vt:lpstr>
      <vt:lpstr>Increased Developer Productivity</vt:lpstr>
      <vt:lpstr>Cloud Native</vt:lpstr>
      <vt:lpstr>Ecosystem &amp; Support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Rajeswar Majumdar</dc:creator>
  <cp:lastModifiedBy>Rajeswar Majumdar</cp:lastModifiedBy>
  <cp:revision>152</cp:revision>
  <dcterms:created xsi:type="dcterms:W3CDTF">2023-03-11T10:20:44Z</dcterms:created>
  <dcterms:modified xsi:type="dcterms:W3CDTF">2023-03-12T12:01:54Z</dcterms:modified>
</cp:coreProperties>
</file>