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3.png" ContentType="image/png"/>
  <Override PartName="/ppt/media/image1.jpeg" ContentType="image/jpeg"/>
  <Override PartName="/ppt/media/image2.jpeg" ContentType="image/jpe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278240" y="2751120"/>
            <a:ext cx="585720" cy="360"/>
          </a:xfrm>
          <a:custGeom>
            <a:avLst/>
            <a:gdLst/>
            <a:ahLst/>
            <a:rect l="l" t="t" r="r" b="b"/>
            <a:pathLst>
              <a:path w="21600" h="21600">
                <a:moveTo>
                  <a:pt x="0" y="0"/>
                </a:moveTo>
                <a:lnTo>
                  <a:pt x="21600" y="21600"/>
                </a:lnTo>
              </a:path>
            </a:pathLst>
          </a:custGeom>
          <a:noFill/>
          <a:ln w="76320">
            <a:solidFill>
              <a:schemeClr val="dk1"/>
            </a:solidFill>
            <a:round/>
          </a:ln>
        </p:spPr>
        <p:style>
          <a:lnRef idx="0"/>
          <a:fillRef idx="0"/>
          <a:effectRef idx="0"/>
          <a:fontRef idx="minor"/>
        </p:style>
      </p:sp>
      <p:sp>
        <p:nvSpPr>
          <p:cNvPr id="1"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hyperlink" Target="https://www.pythonforbeginners.com/learn-python/what-is-python/" TargetMode="External"/><Relationship Id="rId2" Type="http://schemas.openxmlformats.org/officeDocument/2006/relationships/hyperlink" Target="https://beginnersbook.com/2018/01/introduction-to-python-programming" TargetMode="External"/><Relationship Id="rId3" Type="http://schemas.openxmlformats.org/officeDocument/2006/relationships/hyperlink" Target="https://realpython.com/installing-python/" TargetMode="External"/><Relationship Id="rId4" Type="http://schemas.openxmlformats.org/officeDocument/2006/relationships/hyperlink" Target="https://www.python.org/" TargetMode="External"/><Relationship Id="rId5" Type="http://schemas.openxmlformats.org/officeDocument/2006/relationships/hyperlink" Target="https://trends.google.com/trends" TargetMode="External"/><Relationship Id="rId6" Type="http://schemas.openxmlformats.org/officeDocument/2006/relationships/hyperlink" Target="https://insights.stackoverflow.com/" TargetMode="External"/><Relationship Id="rId7"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11760" y="595800"/>
            <a:ext cx="8518680" cy="19558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IN" sz="5400" spc="-1" strike="noStrike">
                <a:solidFill>
                  <a:srgbClr val="ff5722"/>
                </a:solidFill>
                <a:latin typeface="Arial"/>
                <a:ea typeface="Arial"/>
              </a:rPr>
              <a:t>Introduction to Python  </a:t>
            </a:r>
            <a:endParaRPr b="0" lang="en-IN" sz="5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1284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3000" spc="-1" strike="noStrike">
                <a:solidFill>
                  <a:srgbClr val="ff5722"/>
                </a:solidFill>
                <a:latin typeface="Arial"/>
                <a:ea typeface="Arial"/>
              </a:rPr>
              <a:t>Resources</a:t>
            </a:r>
            <a:endParaRPr b="0" lang="en-IN" sz="3000" spc="-1" strike="noStrike">
              <a:latin typeface="Arial"/>
            </a:endParaRPr>
          </a:p>
        </p:txBody>
      </p:sp>
      <p:sp>
        <p:nvSpPr>
          <p:cNvPr id="134" name="CustomShape 2"/>
          <p:cNvSpPr/>
          <p:nvPr/>
        </p:nvSpPr>
        <p:spPr>
          <a:xfrm>
            <a:off x="312480" y="1153080"/>
            <a:ext cx="8518680" cy="341460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800" spc="-1" strike="noStrike">
                <a:solidFill>
                  <a:srgbClr val="000000"/>
                </a:solidFill>
                <a:latin typeface="Arial"/>
                <a:ea typeface="DejaVu Sans"/>
              </a:rPr>
              <a:t>Since Python is open source and used by many popular organizations, there are lots of plug-ins, frameworks ready to use for many different purposes.</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pPr>
            <a:r>
              <a:rPr b="0" lang="en-IN" sz="1800" spc="-1" strike="noStrike">
                <a:solidFill>
                  <a:srgbClr val="000000"/>
                </a:solidFill>
                <a:latin typeface="Arial"/>
                <a:ea typeface="Arial"/>
              </a:rPr>
              <a:t>For example, Google provides various python libraries for developers to integrate &amp; work with OR-tools, tensorflow, Dialogflow, gcloud etc.</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Arial"/>
              </a:rPr>
              <a:t>There is large community of developers for python, So in case of any problem we could get help easier.</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1284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3000" spc="-1" strike="noStrike">
                <a:solidFill>
                  <a:srgbClr val="ff5722"/>
                </a:solidFill>
                <a:latin typeface="Arial"/>
                <a:ea typeface="Arial"/>
              </a:rPr>
              <a:t>Popular Python web frameworks</a:t>
            </a:r>
            <a:endParaRPr b="0" lang="en-IN" sz="3000" spc="-1" strike="noStrike">
              <a:latin typeface="Arial"/>
            </a:endParaRPr>
          </a:p>
        </p:txBody>
      </p:sp>
      <p:sp>
        <p:nvSpPr>
          <p:cNvPr id="136" name="CustomShape 2"/>
          <p:cNvSpPr/>
          <p:nvPr/>
        </p:nvSpPr>
        <p:spPr>
          <a:xfrm>
            <a:off x="312480" y="1153080"/>
            <a:ext cx="8518680" cy="341460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DejaVu Sans"/>
              </a:rPr>
              <a:t>Django</a:t>
            </a:r>
            <a:endParaRPr b="0" lang="en-IN"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DejaVu Sans"/>
              </a:rPr>
              <a:t>Flask</a:t>
            </a:r>
            <a:endParaRPr b="0" lang="en-IN"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DejaVu Sans"/>
              </a:rPr>
              <a:t>Sanic</a:t>
            </a:r>
            <a:endParaRPr b="0" lang="en-IN"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DejaVu Sans"/>
              </a:rPr>
              <a:t>Web2py</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1284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3000" spc="-1" strike="noStrike">
                <a:solidFill>
                  <a:srgbClr val="ff5722"/>
                </a:solidFill>
                <a:latin typeface="Arial"/>
                <a:ea typeface="Arial"/>
              </a:rPr>
              <a:t>Python’s growth</a:t>
            </a:r>
            <a:endParaRPr b="0" lang="en-IN" sz="3000" spc="-1" strike="noStrike">
              <a:latin typeface="Arial"/>
            </a:endParaRPr>
          </a:p>
        </p:txBody>
      </p:sp>
      <p:sp>
        <p:nvSpPr>
          <p:cNvPr id="138" name="CustomShape 2"/>
          <p:cNvSpPr/>
          <p:nvPr/>
        </p:nvSpPr>
        <p:spPr>
          <a:xfrm>
            <a:off x="312480" y="1153080"/>
            <a:ext cx="8518680" cy="429480"/>
          </a:xfrm>
          <a:prstGeom prst="rect">
            <a:avLst/>
          </a:prstGeom>
          <a:noFill/>
          <a:ln>
            <a:noFill/>
          </a:ln>
        </p:spPr>
        <p:style>
          <a:lnRef idx="0"/>
          <a:fillRef idx="0"/>
          <a:effectRef idx="0"/>
          <a:fontRef idx="minor"/>
        </p:style>
        <p:txBody>
          <a:bodyPr lIns="90000" rIns="90000" tIns="91440" bIns="91440">
            <a:noAutofit/>
          </a:bodyPr>
          <a:p>
            <a:pPr algn="ctr">
              <a:lnSpc>
                <a:spcPct val="100000"/>
              </a:lnSpc>
              <a:spcBef>
                <a:spcPts val="1417"/>
              </a:spcBef>
            </a:pPr>
            <a:r>
              <a:rPr b="0" lang="en-IN" sz="1500" spc="-1" strike="noStrike">
                <a:solidFill>
                  <a:srgbClr val="666666"/>
                </a:solidFill>
                <a:latin typeface="Proxima Nova"/>
                <a:ea typeface="Proxima Nova"/>
              </a:rPr>
              <a:t>Google search trends</a:t>
            </a:r>
            <a:endParaRPr b="0" lang="en-IN" sz="1500" spc="-1" strike="noStrike">
              <a:latin typeface="Arial"/>
            </a:endParaRPr>
          </a:p>
        </p:txBody>
      </p:sp>
      <p:pic>
        <p:nvPicPr>
          <p:cNvPr id="139" name="" descr=""/>
          <p:cNvPicPr/>
          <p:nvPr/>
        </p:nvPicPr>
        <p:blipFill>
          <a:blip r:embed="rId1"/>
          <a:stretch/>
        </p:blipFill>
        <p:spPr>
          <a:xfrm>
            <a:off x="936000" y="2016000"/>
            <a:ext cx="6910560" cy="233208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88000" y="360000"/>
            <a:ext cx="8518680" cy="429480"/>
          </a:xfrm>
          <a:prstGeom prst="rect">
            <a:avLst/>
          </a:prstGeom>
          <a:noFill/>
          <a:ln>
            <a:noFill/>
          </a:ln>
        </p:spPr>
        <p:style>
          <a:lnRef idx="0"/>
          <a:fillRef idx="0"/>
          <a:effectRef idx="0"/>
          <a:fontRef idx="minor"/>
        </p:style>
        <p:txBody>
          <a:bodyPr lIns="90000" rIns="90000" tIns="91440" bIns="91440">
            <a:noAutofit/>
          </a:bodyPr>
          <a:p>
            <a:pPr algn="ctr">
              <a:lnSpc>
                <a:spcPct val="100000"/>
              </a:lnSpc>
              <a:spcBef>
                <a:spcPts val="1417"/>
              </a:spcBef>
            </a:pPr>
            <a:r>
              <a:rPr b="0" lang="en-IN" sz="1500" spc="-1" strike="noStrike">
                <a:solidFill>
                  <a:srgbClr val="666666"/>
                </a:solidFill>
                <a:latin typeface="Proxima Nova"/>
                <a:ea typeface="Proxima Nova"/>
              </a:rPr>
              <a:t>Stack overflow trends</a:t>
            </a:r>
            <a:endParaRPr b="0" lang="en-IN" sz="1500" spc="-1" strike="noStrike">
              <a:latin typeface="Arial"/>
            </a:endParaRPr>
          </a:p>
        </p:txBody>
      </p:sp>
      <p:pic>
        <p:nvPicPr>
          <p:cNvPr id="141" name="" descr=""/>
          <p:cNvPicPr/>
          <p:nvPr/>
        </p:nvPicPr>
        <p:blipFill>
          <a:blip r:embed="rId1"/>
          <a:stretch/>
        </p:blipFill>
        <p:spPr>
          <a:xfrm>
            <a:off x="1368000" y="860760"/>
            <a:ext cx="6694560" cy="345780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3000" spc="-1" strike="noStrike">
                <a:solidFill>
                  <a:srgbClr val="ff5722"/>
                </a:solidFill>
                <a:latin typeface="Arial"/>
                <a:ea typeface="Arial"/>
              </a:rPr>
              <a:t>References</a:t>
            </a:r>
            <a:endParaRPr b="0" lang="en-IN" sz="3000" spc="-1" strike="noStrike">
              <a:latin typeface="Arial"/>
            </a:endParaRPr>
          </a:p>
        </p:txBody>
      </p:sp>
      <p:sp>
        <p:nvSpPr>
          <p:cNvPr id="143" name="CustomShape 2"/>
          <p:cNvSpPr/>
          <p:nvPr/>
        </p:nvSpPr>
        <p:spPr>
          <a:xfrm>
            <a:off x="504000" y="1152360"/>
            <a:ext cx="8326440" cy="2188800"/>
          </a:xfrm>
          <a:prstGeom prst="rect">
            <a:avLst/>
          </a:prstGeom>
          <a:noFill/>
          <a:ln>
            <a:noFill/>
          </a:ln>
        </p:spPr>
        <p:style>
          <a:lnRef idx="0"/>
          <a:fillRef idx="0"/>
          <a:effectRef idx="0"/>
          <a:fontRef idx="minor"/>
        </p:style>
        <p:txBody>
          <a:bodyPr lIns="0" rIns="0" tIns="0" bIns="0">
            <a:spAutoFit/>
          </a:bodyPr>
          <a:p>
            <a:pPr marL="216000" indent="-214560">
              <a:lnSpc>
                <a:spcPct val="150000"/>
              </a:lnSpc>
              <a:buClr>
                <a:srgbClr val="000000"/>
              </a:buClr>
              <a:buSzPct val="45000"/>
              <a:buFont typeface="Wingdings" charset="2"/>
              <a:buChar char=""/>
            </a:pPr>
            <a:r>
              <a:rPr b="0" lang="en-IN" sz="1200" spc="-1" strike="noStrike" u="sng">
                <a:solidFill>
                  <a:srgbClr val="2a6099"/>
                </a:solidFill>
                <a:uFillTx/>
                <a:latin typeface="Proxima Nova"/>
                <a:ea typeface="Proxima Nova"/>
              </a:rPr>
              <a:t>https://en.wikipedia.org/wiki/Python_(programming_language)</a:t>
            </a:r>
            <a:endParaRPr b="0" lang="en-IN" sz="1200" spc="-1" strike="noStrike">
              <a:latin typeface="Arial"/>
            </a:endParaRPr>
          </a:p>
          <a:p>
            <a:pPr marL="216000" indent="-214560">
              <a:lnSpc>
                <a:spcPct val="150000"/>
              </a:lnSpc>
              <a:buClr>
                <a:srgbClr val="000000"/>
              </a:buClr>
              <a:buSzPct val="45000"/>
              <a:buFont typeface="Wingdings" charset="2"/>
              <a:buChar char=""/>
            </a:pPr>
            <a:r>
              <a:rPr b="0" lang="en-IN" sz="1200" spc="-1" strike="noStrike" u="sng">
                <a:solidFill>
                  <a:srgbClr val="0000ff"/>
                </a:solidFill>
                <a:uFillTx/>
                <a:latin typeface="Proxima Nova"/>
                <a:ea typeface="Proxima Nova"/>
                <a:hlinkClick r:id="rId1"/>
              </a:rPr>
              <a:t>https://www.pythonforbeginners.com/learn-python/what-is-python/</a:t>
            </a:r>
            <a:endParaRPr b="0" lang="en-IN" sz="1200" spc="-1" strike="noStrike">
              <a:latin typeface="Arial"/>
            </a:endParaRPr>
          </a:p>
          <a:p>
            <a:pPr marL="216000" indent="-214560">
              <a:lnSpc>
                <a:spcPct val="150000"/>
              </a:lnSpc>
              <a:buClr>
                <a:srgbClr val="000000"/>
              </a:buClr>
              <a:buSzPct val="45000"/>
              <a:buFont typeface="Wingdings" charset="2"/>
              <a:buChar char=""/>
            </a:pPr>
            <a:r>
              <a:rPr b="0" lang="en-IN" sz="1200" spc="-1" strike="noStrike" u="sng">
                <a:solidFill>
                  <a:srgbClr val="0000ff"/>
                </a:solidFill>
                <a:uFillTx/>
                <a:latin typeface="Proxima Nova"/>
                <a:ea typeface="Proxima Nova"/>
                <a:hlinkClick r:id="rId2"/>
              </a:rPr>
              <a:t>https://beginnersbook.com/2018/01/introduction-to-python-programming</a:t>
            </a:r>
            <a:endParaRPr b="0" lang="en-IN" sz="1200" spc="-1" strike="noStrike">
              <a:latin typeface="Arial"/>
            </a:endParaRPr>
          </a:p>
          <a:p>
            <a:pPr marL="216000" indent="-214560">
              <a:lnSpc>
                <a:spcPct val="150000"/>
              </a:lnSpc>
              <a:buClr>
                <a:srgbClr val="000000"/>
              </a:buClr>
              <a:buSzPct val="45000"/>
              <a:buFont typeface="Wingdings" charset="2"/>
              <a:buChar char=""/>
            </a:pPr>
            <a:r>
              <a:rPr b="0" lang="en-IN" sz="1200" spc="-1" strike="noStrike" u="sng">
                <a:solidFill>
                  <a:srgbClr val="0000ff"/>
                </a:solidFill>
                <a:uFillTx/>
                <a:latin typeface="Proxima Nova"/>
                <a:ea typeface="Proxima Nova"/>
                <a:hlinkClick r:id="rId3"/>
              </a:rPr>
              <a:t>https://realpython.com/installing-python/</a:t>
            </a:r>
            <a:endParaRPr b="0" lang="en-IN" sz="1200" spc="-1" strike="noStrike">
              <a:latin typeface="Arial"/>
            </a:endParaRPr>
          </a:p>
          <a:p>
            <a:pPr marL="216000" indent="-214560">
              <a:lnSpc>
                <a:spcPct val="150000"/>
              </a:lnSpc>
              <a:buClr>
                <a:srgbClr val="000000"/>
              </a:buClr>
              <a:buSzPct val="45000"/>
              <a:buFont typeface="Wingdings" charset="2"/>
              <a:buChar char=""/>
            </a:pPr>
            <a:r>
              <a:rPr b="0" lang="en-IN" sz="1200" spc="-1" strike="noStrike" u="sng">
                <a:solidFill>
                  <a:srgbClr val="0000ff"/>
                </a:solidFill>
                <a:uFillTx/>
                <a:latin typeface="Proxima Nova"/>
                <a:ea typeface="Proxima Nova"/>
                <a:hlinkClick r:id="rId4"/>
              </a:rPr>
              <a:t>https://www.python.org/</a:t>
            </a:r>
            <a:endParaRPr b="0" lang="en-IN" sz="1200" spc="-1" strike="noStrike">
              <a:latin typeface="Arial"/>
            </a:endParaRPr>
          </a:p>
          <a:p>
            <a:pPr marL="216000" indent="-214560">
              <a:lnSpc>
                <a:spcPct val="150000"/>
              </a:lnSpc>
              <a:buClr>
                <a:srgbClr val="000000"/>
              </a:buClr>
              <a:buSzPct val="45000"/>
              <a:buFont typeface="Wingdings" charset="2"/>
              <a:buChar char=""/>
            </a:pPr>
            <a:r>
              <a:rPr b="0" lang="en-IN" sz="1200" spc="-1" strike="noStrike" u="sng">
                <a:solidFill>
                  <a:srgbClr val="0000ff"/>
                </a:solidFill>
                <a:uFillTx/>
                <a:latin typeface="Proxima Nova"/>
                <a:ea typeface="Proxima Nova"/>
                <a:hlinkClick r:id="rId5"/>
              </a:rPr>
              <a:t>https://trends.google.com/trends</a:t>
            </a:r>
            <a:endParaRPr b="0" lang="en-IN" sz="1200" spc="-1" strike="noStrike">
              <a:latin typeface="Arial"/>
            </a:endParaRPr>
          </a:p>
          <a:p>
            <a:pPr marL="216000" indent="-214560">
              <a:lnSpc>
                <a:spcPct val="150000"/>
              </a:lnSpc>
              <a:buClr>
                <a:srgbClr val="000000"/>
              </a:buClr>
              <a:buSzPct val="45000"/>
              <a:buFont typeface="Wingdings" charset="2"/>
              <a:buChar char=""/>
            </a:pPr>
            <a:r>
              <a:rPr b="0" lang="en-IN" sz="1200" spc="-1" strike="noStrike" u="sng">
                <a:solidFill>
                  <a:srgbClr val="0000ff"/>
                </a:solidFill>
                <a:uFillTx/>
                <a:latin typeface="Proxima Nova"/>
                <a:ea typeface="Proxima Nova"/>
                <a:hlinkClick r:id="rId6"/>
              </a:rPr>
              <a:t>https://insights.stackoverflow.com</a:t>
            </a:r>
            <a:endParaRPr b="0" lang="en-IN" sz="1200" spc="-1" strike="noStrike">
              <a:latin typeface="Arial"/>
            </a:endParaRPr>
          </a:p>
          <a:p>
            <a:pPr marL="216000" indent="-214560">
              <a:lnSpc>
                <a:spcPct val="150000"/>
              </a:lnSpc>
              <a:buClr>
                <a:srgbClr val="000000"/>
              </a:buClr>
              <a:buSzPct val="45000"/>
              <a:buFont typeface="Wingdings" charset="2"/>
              <a:buChar char=""/>
            </a:pPr>
            <a:r>
              <a:rPr b="0" lang="en-IN" sz="1200" spc="-1" strike="noStrike" u="sng">
                <a:solidFill>
                  <a:srgbClr val="2a6099"/>
                </a:solidFill>
                <a:uFillTx/>
                <a:latin typeface="Proxima Nova"/>
                <a:ea typeface="Proxima Nova"/>
              </a:rPr>
              <a:t>https://data-flair.training/blogs/features-of-python/</a:t>
            </a:r>
            <a:endParaRPr b="0" lang="en-IN" sz="12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3000" spc="-1" strike="noStrike">
                <a:solidFill>
                  <a:srgbClr val="ff5722"/>
                </a:solidFill>
                <a:latin typeface="Arial"/>
                <a:ea typeface="Arial"/>
              </a:rPr>
              <a:t>What is python?</a:t>
            </a:r>
            <a:endParaRPr b="0" lang="en-IN" sz="3000" spc="-1" strike="noStrike">
              <a:latin typeface="Arial"/>
            </a:endParaRPr>
          </a:p>
        </p:txBody>
      </p:sp>
      <p:sp>
        <p:nvSpPr>
          <p:cNvPr id="117"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800" spc="-1" strike="noStrike">
                <a:solidFill>
                  <a:srgbClr val="000000"/>
                </a:solidFill>
                <a:latin typeface="Proxima Nova"/>
                <a:ea typeface="Proxima Nova"/>
              </a:rPr>
              <a:t>Python is an interpreted, object-oriented, high-level, general-purpose programming language</a:t>
            </a:r>
            <a:endParaRPr b="0" lang="en-IN" sz="1800" spc="-1" strike="noStrike">
              <a:latin typeface="Arial"/>
            </a:endParaRPr>
          </a:p>
          <a:p>
            <a:pPr>
              <a:lnSpc>
                <a:spcPct val="115000"/>
              </a:lnSpc>
              <a:spcBef>
                <a:spcPts val="1599"/>
              </a:spcBef>
            </a:pPr>
            <a:r>
              <a:rPr b="0" lang="en-IN" sz="1800" spc="-1" strike="noStrike">
                <a:solidFill>
                  <a:srgbClr val="000000"/>
                </a:solidFill>
                <a:latin typeface="Proxima Nova"/>
                <a:ea typeface="Proxima Nova"/>
              </a:rPr>
              <a:t>Python is relatively simple, so it's easy to learn since it requires a unique syntax that focuses on readability. Developers can read and translate Python code much easier than other languages. </a:t>
            </a:r>
            <a:endParaRPr b="0" lang="en-IN" sz="1800" spc="-1" strike="noStrike">
              <a:latin typeface="Arial"/>
            </a:endParaRPr>
          </a:p>
          <a:p>
            <a:pPr>
              <a:lnSpc>
                <a:spcPct val="115000"/>
              </a:lnSpc>
              <a:spcBef>
                <a:spcPts val="1599"/>
              </a:spcBef>
            </a:pPr>
            <a:r>
              <a:rPr b="0" lang="en-IN" sz="1800" spc="-1" strike="noStrike">
                <a:solidFill>
                  <a:srgbClr val="000000"/>
                </a:solidFill>
                <a:latin typeface="Proxima Nova"/>
                <a:ea typeface="Proxima Nova"/>
              </a:rPr>
              <a:t>Python is more productive than conventional languages, such as C and Java, for programming problems involving string manipulation and search in a dictionary, and determined that memory consumption was often better.</a:t>
            </a:r>
            <a:endParaRPr b="0" lang="en-IN" sz="1800" spc="-1" strike="noStrike">
              <a:latin typeface="Arial"/>
            </a:endParaRPr>
          </a:p>
          <a:p>
            <a:pPr>
              <a:lnSpc>
                <a:spcPct val="115000"/>
              </a:lnSpc>
              <a:spcBef>
                <a:spcPts val="1599"/>
              </a:spcBef>
              <a:spcAft>
                <a:spcPts val="1599"/>
              </a:spcAft>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 descr=""/>
          <p:cNvPicPr/>
          <p:nvPr/>
        </p:nvPicPr>
        <p:blipFill>
          <a:blip r:embed="rId1"/>
          <a:stretch/>
        </p:blipFill>
        <p:spPr>
          <a:xfrm>
            <a:off x="432000" y="432000"/>
            <a:ext cx="8256240" cy="431964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3000" spc="-1" strike="noStrike">
                <a:solidFill>
                  <a:srgbClr val="ff5722"/>
                </a:solidFill>
                <a:latin typeface="Arial"/>
                <a:ea typeface="Arial"/>
              </a:rPr>
              <a:t>Popularity</a:t>
            </a:r>
            <a:endParaRPr b="0" lang="en-IN" sz="3000" spc="-1" strike="noStrike">
              <a:latin typeface="Arial"/>
            </a:endParaRPr>
          </a:p>
        </p:txBody>
      </p:sp>
      <p:sp>
        <p:nvSpPr>
          <p:cNvPr id="120" name="CustomShape 2"/>
          <p:cNvSpPr/>
          <p:nvPr/>
        </p:nvSpPr>
        <p:spPr>
          <a:xfrm>
            <a:off x="720000" y="1337040"/>
            <a:ext cx="8063640" cy="3414600"/>
          </a:xfrm>
          <a:prstGeom prst="rect">
            <a:avLst/>
          </a:prstGeom>
          <a:noFill/>
          <a:ln>
            <a:noFill/>
          </a:ln>
        </p:spPr>
        <p:style>
          <a:lnRef idx="0"/>
          <a:fillRef idx="0"/>
          <a:effectRef idx="0"/>
          <a:fontRef idx="minor"/>
        </p:style>
        <p:txBody>
          <a:bodyPr lIns="90000" rIns="90000" tIns="91440" bIns="91440">
            <a:noAutofit/>
          </a:bodyPr>
          <a:p>
            <a:pPr marL="216000" indent="-215640">
              <a:lnSpc>
                <a:spcPct val="200000"/>
              </a:lnSpc>
              <a:buClr>
                <a:srgbClr val="666666"/>
              </a:buClr>
              <a:buFont typeface="Wingdings" charset="2"/>
              <a:buChar char=""/>
            </a:pPr>
            <a:r>
              <a:rPr b="0" lang="en-IN" sz="1800" spc="-1" strike="noStrike">
                <a:solidFill>
                  <a:srgbClr val="666666"/>
                </a:solidFill>
                <a:latin typeface="Proxima Nova"/>
                <a:ea typeface="Proxima Nova"/>
              </a:rPr>
              <a:t>  </a:t>
            </a:r>
            <a:r>
              <a:rPr b="0" lang="en-IN" sz="1800" spc="-1" strike="noStrike">
                <a:solidFill>
                  <a:srgbClr val="666666"/>
                </a:solidFill>
                <a:latin typeface="Proxima Nova"/>
                <a:ea typeface="Proxima Nova"/>
              </a:rPr>
              <a:t>Third most popular language  in the TIOBE index </a:t>
            </a:r>
            <a:endParaRPr b="0" lang="en-IN" sz="1800" spc="-1" strike="noStrike">
              <a:latin typeface="Arial"/>
            </a:endParaRPr>
          </a:p>
          <a:p>
            <a:pPr marL="216000" indent="-215640">
              <a:lnSpc>
                <a:spcPct val="200000"/>
              </a:lnSpc>
              <a:buClr>
                <a:srgbClr val="666666"/>
              </a:buClr>
              <a:buFont typeface="Wingdings" charset="2"/>
              <a:buChar char=""/>
            </a:pPr>
            <a:r>
              <a:rPr b="0" lang="en-IN" sz="1800" spc="-1" strike="noStrike">
                <a:solidFill>
                  <a:srgbClr val="666666"/>
                </a:solidFill>
                <a:latin typeface="Proxima Nova"/>
                <a:ea typeface="Proxima Nova"/>
              </a:rPr>
              <a:t>  </a:t>
            </a:r>
            <a:r>
              <a:rPr b="0" lang="en-IN" sz="1800" spc="-1" strike="noStrike">
                <a:solidFill>
                  <a:srgbClr val="666666"/>
                </a:solidFill>
                <a:latin typeface="Proxima Nova"/>
                <a:ea typeface="Proxima Nova"/>
              </a:rPr>
              <a:t>Most popular language used in data science, next to R. </a:t>
            </a:r>
            <a:endParaRPr b="0" lang="en-IN" sz="1800" spc="-1" strike="noStrike">
              <a:latin typeface="Arial"/>
            </a:endParaRPr>
          </a:p>
          <a:p>
            <a:pPr marL="216000" indent="-215640">
              <a:lnSpc>
                <a:spcPct val="200000"/>
              </a:lnSpc>
              <a:buClr>
                <a:srgbClr val="666666"/>
              </a:buClr>
              <a:buFont typeface="Wingdings" charset="2"/>
              <a:buChar char=""/>
            </a:pPr>
            <a:r>
              <a:rPr b="0" lang="en-IN" sz="1800" spc="-1" strike="noStrike">
                <a:solidFill>
                  <a:srgbClr val="666666"/>
                </a:solidFill>
                <a:latin typeface="Proxima Nova"/>
                <a:ea typeface="Proxima Nova"/>
              </a:rPr>
              <a:t>  </a:t>
            </a:r>
            <a:r>
              <a:rPr b="0" lang="en-IN" sz="1800" spc="-1" strike="noStrike">
                <a:solidFill>
                  <a:srgbClr val="666666"/>
                </a:solidFill>
                <a:latin typeface="Proxima Nova"/>
                <a:ea typeface="Proxima Nova"/>
              </a:rPr>
              <a:t>Google adopted Python heavily back in 2006</a:t>
            </a:r>
            <a:endParaRPr b="0" lang="en-IN" sz="1800" spc="-1" strike="noStrike">
              <a:latin typeface="Arial"/>
            </a:endParaRPr>
          </a:p>
          <a:p>
            <a:pPr>
              <a:lnSpc>
                <a:spcPct val="115000"/>
              </a:lnSpc>
              <a:spcBef>
                <a:spcPts val="1599"/>
              </a:spcBef>
              <a:spcAft>
                <a:spcPts val="1599"/>
              </a:spcAft>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212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3000" spc="-1" strike="noStrike">
                <a:solidFill>
                  <a:srgbClr val="ff5722"/>
                </a:solidFill>
                <a:latin typeface="Arial"/>
                <a:ea typeface="Arial"/>
              </a:rPr>
              <a:t>Versatility</a:t>
            </a:r>
            <a:endParaRPr b="0" lang="en-IN" sz="3000" spc="-1" strike="noStrike">
              <a:latin typeface="Arial"/>
            </a:endParaRPr>
          </a:p>
        </p:txBody>
      </p:sp>
      <p:sp>
        <p:nvSpPr>
          <p:cNvPr id="122" name="CustomShape 2"/>
          <p:cNvSpPr/>
          <p:nvPr/>
        </p:nvSpPr>
        <p:spPr>
          <a:xfrm>
            <a:off x="864000" y="1152720"/>
            <a:ext cx="7966800" cy="3414600"/>
          </a:xfrm>
          <a:prstGeom prst="rect">
            <a:avLst/>
          </a:prstGeom>
          <a:noFill/>
          <a:ln>
            <a:noFill/>
          </a:ln>
        </p:spPr>
        <p:style>
          <a:lnRef idx="0"/>
          <a:fillRef idx="0"/>
          <a:effectRef idx="0"/>
          <a:fontRef idx="minor"/>
        </p:style>
        <p:txBody>
          <a:bodyPr lIns="90000" rIns="90000" tIns="91440" bIns="91440">
            <a:noAutofit/>
          </a:bodyPr>
          <a:p>
            <a:pPr>
              <a:lnSpc>
                <a:spcPct val="115000"/>
              </a:lnSpc>
            </a:pPr>
            <a:endParaRPr b="0" lang="en-IN" sz="1800" spc="-1" strike="noStrike">
              <a:latin typeface="Arial"/>
            </a:endParaRPr>
          </a:p>
          <a:p>
            <a:pPr marL="216000" indent="-214560">
              <a:lnSpc>
                <a:spcPct val="115000"/>
              </a:lnSpc>
              <a:buClr>
                <a:srgbClr val="000000"/>
              </a:buClr>
              <a:buSzPct val="45000"/>
              <a:buFont typeface="Wingdings" charset="2"/>
              <a:buChar char=""/>
            </a:pPr>
            <a:r>
              <a:rPr b="0" lang="en-IN" sz="1800" spc="-1" strike="noStrike">
                <a:solidFill>
                  <a:srgbClr val="666666"/>
                </a:solidFill>
                <a:latin typeface="Proxima Nova"/>
                <a:ea typeface="Proxima Nova"/>
              </a:rPr>
              <a:t>Web development</a:t>
            </a:r>
            <a:endParaRPr b="0" lang="en-IN" sz="1800" spc="-1" strike="noStrike">
              <a:latin typeface="Arial"/>
            </a:endParaRPr>
          </a:p>
          <a:p>
            <a:pPr marL="216000" indent="-214560">
              <a:lnSpc>
                <a:spcPct val="115000"/>
              </a:lnSpc>
              <a:buClr>
                <a:srgbClr val="000000"/>
              </a:buClr>
              <a:buSzPct val="45000"/>
              <a:buFont typeface="Wingdings" charset="2"/>
              <a:buChar char=""/>
            </a:pPr>
            <a:r>
              <a:rPr b="0" lang="en-IN" sz="1800" spc="-1" strike="noStrike">
                <a:solidFill>
                  <a:srgbClr val="666666"/>
                </a:solidFill>
                <a:latin typeface="Proxima Nova"/>
                <a:ea typeface="Proxima Nova"/>
              </a:rPr>
              <a:t>Data analysis</a:t>
            </a:r>
            <a:endParaRPr b="0" lang="en-IN" sz="1800" spc="-1" strike="noStrike">
              <a:latin typeface="Arial"/>
            </a:endParaRPr>
          </a:p>
          <a:p>
            <a:pPr marL="216000" indent="-214560">
              <a:lnSpc>
                <a:spcPct val="115000"/>
              </a:lnSpc>
              <a:buClr>
                <a:srgbClr val="000000"/>
              </a:buClr>
              <a:buSzPct val="45000"/>
              <a:buFont typeface="Wingdings" charset="2"/>
              <a:buChar char=""/>
            </a:pPr>
            <a:r>
              <a:rPr b="0" lang="en-IN" sz="1800" spc="-1" strike="noStrike">
                <a:solidFill>
                  <a:srgbClr val="666666"/>
                </a:solidFill>
                <a:latin typeface="Proxima Nova"/>
                <a:ea typeface="Proxima Nova"/>
              </a:rPr>
              <a:t>Machine learning &amp; AI</a:t>
            </a:r>
            <a:endParaRPr b="0" lang="en-IN" sz="1800" spc="-1" strike="noStrike">
              <a:latin typeface="Arial"/>
            </a:endParaRPr>
          </a:p>
          <a:p>
            <a:pPr marL="216000" indent="-214560">
              <a:lnSpc>
                <a:spcPct val="115000"/>
              </a:lnSpc>
              <a:buClr>
                <a:srgbClr val="000000"/>
              </a:buClr>
              <a:buSzPct val="45000"/>
              <a:buFont typeface="Wingdings" charset="2"/>
              <a:buChar char=""/>
            </a:pPr>
            <a:r>
              <a:rPr b="0" lang="en-IN" sz="1800" spc="-1" strike="noStrike">
                <a:solidFill>
                  <a:srgbClr val="666666"/>
                </a:solidFill>
                <a:latin typeface="Proxima Nova"/>
                <a:ea typeface="Proxima Nova"/>
              </a:rPr>
              <a:t>Scripting</a:t>
            </a:r>
            <a:endParaRPr b="0" lang="en-IN" sz="1800" spc="-1" strike="noStrike">
              <a:latin typeface="Arial"/>
            </a:endParaRPr>
          </a:p>
          <a:p>
            <a:pPr marL="216000" indent="-214560">
              <a:lnSpc>
                <a:spcPct val="115000"/>
              </a:lnSpc>
              <a:buClr>
                <a:srgbClr val="000000"/>
              </a:buClr>
              <a:buSzPct val="45000"/>
              <a:buFont typeface="Wingdings" charset="2"/>
              <a:buChar char=""/>
            </a:pPr>
            <a:r>
              <a:rPr b="0" lang="en-IN" sz="1800" spc="-1" strike="noStrike">
                <a:solidFill>
                  <a:srgbClr val="666666"/>
                </a:solidFill>
                <a:latin typeface="Proxima Nova"/>
                <a:ea typeface="Proxima Nova"/>
              </a:rPr>
              <a:t>Game development</a:t>
            </a:r>
            <a:endParaRPr b="0" lang="en-IN" sz="1800" spc="-1" strike="noStrike">
              <a:latin typeface="Arial"/>
            </a:endParaRPr>
          </a:p>
          <a:p>
            <a:pPr marL="216000" indent="-214560">
              <a:lnSpc>
                <a:spcPct val="115000"/>
              </a:lnSpc>
              <a:buClr>
                <a:srgbClr val="000000"/>
              </a:buClr>
              <a:buSzPct val="45000"/>
              <a:buFont typeface="Wingdings" charset="2"/>
              <a:buChar char=""/>
            </a:pPr>
            <a:r>
              <a:rPr b="0" lang="en-IN" sz="1800" spc="-1" strike="noStrike">
                <a:solidFill>
                  <a:srgbClr val="666666"/>
                </a:solidFill>
                <a:latin typeface="Proxima Nova"/>
                <a:ea typeface="Proxima Nova"/>
              </a:rPr>
              <a:t>Desktop applications</a:t>
            </a:r>
            <a:endParaRPr b="0" lang="en-IN" sz="1800" spc="-1" strike="noStrike">
              <a:latin typeface="Arial"/>
            </a:endParaRPr>
          </a:p>
          <a:p>
            <a:pPr marL="216000" indent="-214560">
              <a:lnSpc>
                <a:spcPct val="115000"/>
              </a:lnSpc>
              <a:buClr>
                <a:srgbClr val="000000"/>
              </a:buClr>
              <a:buSzPct val="45000"/>
              <a:buFont typeface="Wingdings" charset="2"/>
              <a:buChar char=""/>
            </a:pPr>
            <a:r>
              <a:rPr b="0" lang="en-IN" sz="1800" spc="-1" strike="noStrike">
                <a:solidFill>
                  <a:srgbClr val="666666"/>
                </a:solidFill>
                <a:latin typeface="Proxima Nova"/>
                <a:ea typeface="Proxima Nova"/>
              </a:rPr>
              <a:t>Automation</a:t>
            </a:r>
            <a:endParaRPr b="0" lang="en-IN" sz="1800" spc="-1" strike="noStrike">
              <a:latin typeface="Arial"/>
            </a:endParaRPr>
          </a:p>
          <a:p>
            <a:pPr marL="216000" indent="-214560">
              <a:lnSpc>
                <a:spcPct val="115000"/>
              </a:lnSpc>
              <a:buClr>
                <a:srgbClr val="000000"/>
              </a:buClr>
              <a:buSzPct val="45000"/>
              <a:buFont typeface="Wingdings" charset="2"/>
              <a:buChar char=""/>
            </a:pPr>
            <a:r>
              <a:rPr b="0" lang="en-IN" sz="1800" spc="-1" strike="noStrike">
                <a:solidFill>
                  <a:srgbClr val="666666"/>
                </a:solidFill>
                <a:latin typeface="Proxima Nova"/>
                <a:ea typeface="Proxima Nova"/>
              </a:rPr>
              <a:t>Networking</a:t>
            </a:r>
            <a:endParaRPr b="0" lang="en-IN" sz="1800" spc="-1" strike="noStrike">
              <a:latin typeface="Arial"/>
            </a:endParaRPr>
          </a:p>
          <a:p>
            <a:pPr marL="216000" indent="-214560">
              <a:lnSpc>
                <a:spcPct val="115000"/>
              </a:lnSpc>
              <a:buClr>
                <a:srgbClr val="000000"/>
              </a:buClr>
              <a:buSzPct val="45000"/>
              <a:buFont typeface="Wingdings" charset="2"/>
              <a:buChar char=""/>
            </a:pPr>
            <a:r>
              <a:rPr b="0" lang="en-IN" sz="1800" spc="-1" strike="noStrike">
                <a:solidFill>
                  <a:srgbClr val="666666"/>
                </a:solidFill>
                <a:latin typeface="Proxima Nova"/>
                <a:ea typeface="Proxima Nova"/>
              </a:rPr>
              <a:t>Text &amp; image processing</a:t>
            </a:r>
            <a:endParaRPr b="0" lang="en-IN" sz="1800" spc="-1" strike="noStrike">
              <a:latin typeface="Arial"/>
            </a:endParaRPr>
          </a:p>
          <a:p>
            <a:pPr>
              <a:lnSpc>
                <a:spcPct val="115000"/>
              </a:lnSpc>
            </a:pPr>
            <a:endParaRPr b="0" lang="en-IN" sz="1800" spc="-1" strike="noStrike">
              <a:latin typeface="Arial"/>
            </a:endParaRPr>
          </a:p>
          <a:p>
            <a:pPr>
              <a:lnSpc>
                <a:spcPct val="115000"/>
              </a:lnSpc>
            </a:pPr>
            <a:endParaRPr b="0" lang="en-IN" sz="1800" spc="-1" strike="noStrike">
              <a:latin typeface="Arial"/>
            </a:endParaRPr>
          </a:p>
          <a:p>
            <a:pPr>
              <a:lnSpc>
                <a:spcPct val="115000"/>
              </a:lnSpc>
              <a:spcBef>
                <a:spcPts val="1599"/>
              </a:spcBef>
              <a:spcAft>
                <a:spcPts val="1599"/>
              </a:spcAft>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 descr=""/>
          <p:cNvPicPr/>
          <p:nvPr/>
        </p:nvPicPr>
        <p:blipFill>
          <a:blip r:embed="rId1"/>
          <a:stretch/>
        </p:blipFill>
        <p:spPr>
          <a:xfrm>
            <a:off x="504000" y="360000"/>
            <a:ext cx="8118000" cy="424764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1248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3000" spc="-1" strike="noStrike">
                <a:solidFill>
                  <a:srgbClr val="ff5722"/>
                </a:solidFill>
                <a:latin typeface="Arial"/>
                <a:ea typeface="Arial"/>
              </a:rPr>
              <a:t>Environment setup</a:t>
            </a:r>
            <a:endParaRPr b="0" lang="en-IN" sz="3000" spc="-1" strike="noStrike">
              <a:latin typeface="Arial"/>
            </a:endParaRPr>
          </a:p>
        </p:txBody>
      </p:sp>
      <p:sp>
        <p:nvSpPr>
          <p:cNvPr id="125" name="CustomShape 2"/>
          <p:cNvSpPr/>
          <p:nvPr/>
        </p:nvSpPr>
        <p:spPr>
          <a:xfrm>
            <a:off x="312120" y="1152720"/>
            <a:ext cx="8518680" cy="341460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800" spc="-1" strike="noStrike">
                <a:solidFill>
                  <a:srgbClr val="666666"/>
                </a:solidFill>
                <a:latin typeface="Proxima Nova"/>
                <a:ea typeface="Proxima Nova"/>
              </a:rPr>
              <a:t>Most of the operating systems include Python as a standard component.</a:t>
            </a:r>
            <a:endParaRPr b="0" lang="en-IN" sz="1800" spc="-1" strike="noStrike">
              <a:latin typeface="Arial"/>
            </a:endParaRPr>
          </a:p>
          <a:p>
            <a:pPr>
              <a:lnSpc>
                <a:spcPct val="115000"/>
              </a:lnSpc>
            </a:pPr>
            <a:r>
              <a:rPr b="0" lang="en-IN" sz="1800" spc="-1" strike="noStrike">
                <a:solidFill>
                  <a:srgbClr val="666666"/>
                </a:solidFill>
                <a:latin typeface="Proxima Nova"/>
                <a:ea typeface="Proxima Nova"/>
              </a:rPr>
              <a:t>It ships with most Linux distributions, AmigaOS 4, FreeBSD (as a package), NetBSD, OpenBSD (as a package) and macOS and can be used from the command line (terminal). </a:t>
            </a:r>
            <a:endParaRPr b="0" lang="en-IN" sz="1800" spc="-1" strike="noStrike">
              <a:latin typeface="Arial"/>
            </a:endParaRPr>
          </a:p>
          <a:p>
            <a:pPr>
              <a:lnSpc>
                <a:spcPct val="115000"/>
              </a:lnSpc>
            </a:pPr>
            <a:endParaRPr b="0" lang="en-IN" sz="1800" spc="-1" strike="noStrike">
              <a:latin typeface="Arial"/>
            </a:endParaRPr>
          </a:p>
          <a:p>
            <a:pPr>
              <a:lnSpc>
                <a:spcPct val="115000"/>
              </a:lnSpc>
            </a:pPr>
            <a:r>
              <a:rPr b="0" lang="en-IN" sz="1800" spc="-1" strike="noStrike">
                <a:solidFill>
                  <a:srgbClr val="666666"/>
                </a:solidFill>
                <a:latin typeface="Proxima Nova"/>
                <a:ea typeface="Proxima Nova"/>
              </a:rPr>
              <a:t>In windows python can be installed using python installer from </a:t>
            </a:r>
            <a:r>
              <a:rPr b="0" lang="en-IN" sz="1800" spc="-1" strike="noStrike" u="sng">
                <a:solidFill>
                  <a:srgbClr val="2a6099"/>
                </a:solidFill>
                <a:uFillTx/>
                <a:latin typeface="Proxima Nova"/>
                <a:ea typeface="Proxima Nova"/>
              </a:rPr>
              <a:t>https://www.python.org/</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1284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3000" spc="-1" strike="noStrike">
                <a:solidFill>
                  <a:srgbClr val="ff5722"/>
                </a:solidFill>
                <a:latin typeface="Arial"/>
                <a:ea typeface="Arial"/>
              </a:rPr>
              <a:t>Python syntax</a:t>
            </a:r>
            <a:endParaRPr b="0" lang="en-IN" sz="3000" spc="-1" strike="noStrike">
              <a:latin typeface="Arial"/>
            </a:endParaRPr>
          </a:p>
        </p:txBody>
      </p:sp>
      <p:sp>
        <p:nvSpPr>
          <p:cNvPr id="127" name="CustomShape 2"/>
          <p:cNvSpPr/>
          <p:nvPr/>
        </p:nvSpPr>
        <p:spPr>
          <a:xfrm>
            <a:off x="312480" y="1153080"/>
            <a:ext cx="8518680" cy="1189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400" spc="-1" strike="noStrike">
                <a:solidFill>
                  <a:srgbClr val="666666"/>
                </a:solidFill>
                <a:latin typeface="Proxima Nova"/>
                <a:ea typeface="Proxima Nova"/>
              </a:rPr>
              <a:t>Python uses whitespace (spaces and tabs) to define program blocks whereas other languages like C, C++ use braces ({}) to indicate blocks of codes for class, functions or flow control. The number of whitespaces (spaces and tabs) in the indentation is not fixed, but all statements within the block must be the indented same amount.</a:t>
            </a:r>
            <a:endParaRPr b="0" lang="en-IN" sz="1400" spc="-1" strike="noStrike">
              <a:latin typeface="Arial"/>
            </a:endParaRPr>
          </a:p>
        </p:txBody>
      </p:sp>
      <p:pic>
        <p:nvPicPr>
          <p:cNvPr id="128" name="" descr=""/>
          <p:cNvPicPr/>
          <p:nvPr/>
        </p:nvPicPr>
        <p:blipFill>
          <a:blip r:embed="rId1"/>
          <a:stretch/>
        </p:blipFill>
        <p:spPr>
          <a:xfrm>
            <a:off x="4137480" y="2374200"/>
            <a:ext cx="4624560" cy="2581920"/>
          </a:xfrm>
          <a:prstGeom prst="rect">
            <a:avLst/>
          </a:prstGeom>
          <a:ln>
            <a:noFill/>
          </a:ln>
        </p:spPr>
      </p:pic>
      <p:pic>
        <p:nvPicPr>
          <p:cNvPr id="129" name="" descr=""/>
          <p:cNvPicPr/>
          <p:nvPr/>
        </p:nvPicPr>
        <p:blipFill>
          <a:blip r:embed="rId2"/>
          <a:stretch/>
        </p:blipFill>
        <p:spPr>
          <a:xfrm>
            <a:off x="360000" y="2383920"/>
            <a:ext cx="3776040" cy="250092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1284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3000" spc="-1" strike="noStrike">
                <a:solidFill>
                  <a:srgbClr val="ff5722"/>
                </a:solidFill>
                <a:latin typeface="Arial"/>
                <a:ea typeface="Arial"/>
              </a:rPr>
              <a:t>Installing python packages</a:t>
            </a:r>
            <a:endParaRPr b="0" lang="en-IN" sz="3000" spc="-1" strike="noStrike">
              <a:latin typeface="Arial"/>
            </a:endParaRPr>
          </a:p>
        </p:txBody>
      </p:sp>
      <p:sp>
        <p:nvSpPr>
          <p:cNvPr id="131" name="CustomShape 2"/>
          <p:cNvSpPr/>
          <p:nvPr/>
        </p:nvSpPr>
        <p:spPr>
          <a:xfrm>
            <a:off x="312480" y="1153080"/>
            <a:ext cx="8518680" cy="341460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DejaVu Sans"/>
              </a:rPr>
              <a:t>Python packages are installed using pip </a:t>
            </a:r>
            <a:r>
              <a:rPr b="0" i="1" lang="en-IN" sz="1800" spc="-1" strike="noStrike">
                <a:solidFill>
                  <a:srgbClr val="000000"/>
                </a:solidFill>
                <a:latin typeface="Arial"/>
                <a:ea typeface="DejaVu Sans"/>
              </a:rPr>
              <a:t>(python package manager)</a:t>
            </a:r>
            <a:r>
              <a:rPr b="0" lang="en-IN" sz="1800" spc="-1" strike="noStrike">
                <a:solidFill>
                  <a:srgbClr val="000000"/>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DejaVu Sans"/>
              </a:rPr>
              <a:t>PyPI </a:t>
            </a:r>
            <a:r>
              <a:rPr b="0" i="1" lang="en-IN" sz="1800" spc="-1" strike="noStrike">
                <a:solidFill>
                  <a:srgbClr val="000000"/>
                </a:solidFill>
                <a:latin typeface="Arial"/>
                <a:ea typeface="DejaVu Sans"/>
              </a:rPr>
              <a:t>(python package index) </a:t>
            </a:r>
            <a:r>
              <a:rPr b="0" lang="en-IN" sz="1800" spc="-1" strike="noStrike">
                <a:solidFill>
                  <a:srgbClr val="000000"/>
                </a:solidFill>
                <a:latin typeface="Arial"/>
                <a:ea typeface="DejaVu Sans"/>
              </a:rPr>
              <a:t>is the repository for python packages</a:t>
            </a:r>
            <a:endParaRPr b="0" lang="en-IN" sz="1800" spc="-1" strike="noStrike">
              <a:latin typeface="Arial"/>
            </a:endParaRPr>
          </a:p>
          <a:p>
            <a:pPr>
              <a:lnSpc>
                <a:spcPct val="100000"/>
              </a:lnSpc>
            </a:pPr>
            <a:endParaRPr b="0" lang="en-IN" sz="1800" spc="-1" strike="noStrike">
              <a:latin typeface="Arial"/>
            </a:endParaRPr>
          </a:p>
        </p:txBody>
      </p:sp>
      <p:pic>
        <p:nvPicPr>
          <p:cNvPr id="132" name="" descr=""/>
          <p:cNvPicPr/>
          <p:nvPr/>
        </p:nvPicPr>
        <p:blipFill>
          <a:blip r:embed="rId1"/>
          <a:stretch/>
        </p:blipFill>
        <p:spPr>
          <a:xfrm>
            <a:off x="1076040" y="1838880"/>
            <a:ext cx="5618520" cy="60768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643</TotalTime>
  <Application>LibreOffice/6.1.6.3$Windows_X86_64 LibreOffice_project/5896ab1714085361c45cf540f76f60673dd96a72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2019-09-19T10:59:55Z</dcterms:modified>
  <cp:revision>57</cp:revision>
  <dc:subject/>
  <dc:title/>
</cp:coreProperties>
</file>