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roxima Nova"/>
      <p:regular r:id="rId11"/>
      <p:bold r:id="rId12"/>
      <p:italic r:id="rId13"/>
      <p:boldItalic r:id="rId14"/>
    </p:embeddedFont>
    <p:embeddedFont>
      <p:font typeface="Alfa Slab One"/>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regular.fntdata"/><Relationship Id="rId10" Type="http://schemas.openxmlformats.org/officeDocument/2006/relationships/slide" Target="slides/slide5.xml"/><Relationship Id="rId13" Type="http://schemas.openxmlformats.org/officeDocument/2006/relationships/font" Target="fonts/ProximaNova-italic.fntdata"/><Relationship Id="rId12"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lfaSlabOne-regular.fntdata"/><Relationship Id="rId14"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3499c08e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3499c08e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3499c08e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3499c08e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3499c08e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3499c08e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3499c08e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3499c08e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7.png"/><Relationship Id="rId10" Type="http://schemas.openxmlformats.org/officeDocument/2006/relationships/image" Target="../media/image8.png"/><Relationship Id="rId9" Type="http://schemas.openxmlformats.org/officeDocument/2006/relationships/image" Target="../media/image4.jp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5.jpg"/><Relationship Id="rId8"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Python_(programming_language)" TargetMode="External"/><Relationship Id="rId4" Type="http://schemas.openxmlformats.org/officeDocument/2006/relationships/hyperlink" Target="https://www.pythonforbeginners.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Python overview </a:t>
            </a:r>
            <a:endParaRPr b="1">
              <a:latin typeface="Arial"/>
              <a:ea typeface="Arial"/>
              <a:cs typeface="Arial"/>
              <a:sym typeface="Arial"/>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What is python?</a:t>
            </a:r>
            <a:endParaRPr>
              <a:latin typeface="Arial"/>
              <a:ea typeface="Arial"/>
              <a:cs typeface="Arial"/>
              <a:sym typeface="Aria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Python is an </a:t>
            </a:r>
            <a:r>
              <a:rPr lang="en">
                <a:solidFill>
                  <a:srgbClr val="000000"/>
                </a:solidFill>
              </a:rPr>
              <a:t>interpreted, </a:t>
            </a:r>
            <a:r>
              <a:rPr lang="en">
                <a:solidFill>
                  <a:srgbClr val="000000"/>
                </a:solidFill>
              </a:rPr>
              <a:t>object-oriented, high-level, </a:t>
            </a:r>
            <a:r>
              <a:rPr lang="en">
                <a:solidFill>
                  <a:srgbClr val="000000"/>
                </a:solidFill>
              </a:rPr>
              <a:t>general-purpose</a:t>
            </a:r>
            <a:r>
              <a:rPr lang="en">
                <a:solidFill>
                  <a:srgbClr val="000000"/>
                </a:solidFill>
              </a:rPr>
              <a:t> programming language with integrated dynamic semantics primarily for web and app development.</a:t>
            </a:r>
            <a:endParaRPr>
              <a:solidFill>
                <a:srgbClr val="000000"/>
              </a:solidFill>
            </a:endParaRPr>
          </a:p>
          <a:p>
            <a:pPr indent="0" lvl="0" marL="0" rtl="0" algn="l">
              <a:spcBef>
                <a:spcPts val="1600"/>
              </a:spcBef>
              <a:spcAft>
                <a:spcPts val="0"/>
              </a:spcAft>
              <a:buNone/>
            </a:pPr>
            <a:r>
              <a:rPr lang="en">
                <a:solidFill>
                  <a:srgbClr val="000000"/>
                </a:solidFill>
              </a:rPr>
              <a:t>Python is relatively simple, so it's easy to learn since it requires a unique syntax that focuses on readability. Developers can read and translate Python code much easier than other languages. In turn, this reduces the cost of program maintenance and development because it allows teams to work collaboratively without significant language and experience barriers.</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Python is more productive than conventional languages, such as C and Java, for programming problems involving string manipulation and search in a dictionary, and determined that memory consumption was often </a:t>
            </a:r>
            <a:r>
              <a:rPr b="1" lang="en">
                <a:solidFill>
                  <a:srgbClr val="000000"/>
                </a:solidFill>
              </a:rPr>
              <a:t>"better than Java and not much worse than C or C++"</a:t>
            </a:r>
            <a:endParaRPr b="1">
              <a:solidFill>
                <a:srgbClr val="000000"/>
              </a:solidFill>
            </a:endParaRPr>
          </a:p>
          <a:p>
            <a:pPr indent="0" lvl="0" marL="0" rtl="0" algn="l">
              <a:spcBef>
                <a:spcPts val="1600"/>
              </a:spcBef>
              <a:spcAft>
                <a:spcPts val="1600"/>
              </a:spcAft>
              <a:buNone/>
            </a:pPr>
            <a:r>
              <a:t/>
            </a:r>
            <a:endParaRPr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Popularity</a:t>
            </a:r>
            <a:endParaRPr>
              <a:latin typeface="Arial"/>
              <a:ea typeface="Arial"/>
              <a:cs typeface="Arial"/>
              <a:sym typeface="Arial"/>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a:t>
            </a:r>
            <a:r>
              <a:rPr lang="en"/>
              <a:t>is the third most popular language (behind Java, and C) and also it was selected Programming Language of the Year in 2007, 2010, and 2018.</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Who are using python?</a:t>
            </a:r>
            <a:endParaRPr>
              <a:latin typeface="Arial"/>
              <a:ea typeface="Arial"/>
              <a:cs typeface="Arial"/>
              <a:sym typeface="Arial"/>
            </a:endParaRPr>
          </a:p>
        </p:txBody>
      </p:sp>
      <p:pic>
        <p:nvPicPr>
          <p:cNvPr id="75" name="Google Shape;75;p16"/>
          <p:cNvPicPr preferRelativeResize="0"/>
          <p:nvPr/>
        </p:nvPicPr>
        <p:blipFill>
          <a:blip r:embed="rId3">
            <a:alphaModFix/>
          </a:blip>
          <a:stretch>
            <a:fillRect/>
          </a:stretch>
        </p:blipFill>
        <p:spPr>
          <a:xfrm>
            <a:off x="1441400" y="1812813"/>
            <a:ext cx="863226" cy="863197"/>
          </a:xfrm>
          <a:prstGeom prst="rect">
            <a:avLst/>
          </a:prstGeom>
          <a:noFill/>
          <a:ln>
            <a:noFill/>
          </a:ln>
        </p:spPr>
      </p:pic>
      <p:pic>
        <p:nvPicPr>
          <p:cNvPr id="76" name="Google Shape;76;p16"/>
          <p:cNvPicPr preferRelativeResize="0"/>
          <p:nvPr/>
        </p:nvPicPr>
        <p:blipFill>
          <a:blip r:embed="rId4">
            <a:alphaModFix/>
          </a:blip>
          <a:stretch>
            <a:fillRect/>
          </a:stretch>
        </p:blipFill>
        <p:spPr>
          <a:xfrm>
            <a:off x="2615700" y="963713"/>
            <a:ext cx="1549575" cy="1549575"/>
          </a:xfrm>
          <a:prstGeom prst="rect">
            <a:avLst/>
          </a:prstGeom>
          <a:noFill/>
          <a:ln>
            <a:noFill/>
          </a:ln>
        </p:spPr>
      </p:pic>
      <p:pic>
        <p:nvPicPr>
          <p:cNvPr id="77" name="Google Shape;77;p16"/>
          <p:cNvPicPr preferRelativeResize="0"/>
          <p:nvPr/>
        </p:nvPicPr>
        <p:blipFill>
          <a:blip r:embed="rId5">
            <a:alphaModFix/>
          </a:blip>
          <a:stretch>
            <a:fillRect/>
          </a:stretch>
        </p:blipFill>
        <p:spPr>
          <a:xfrm>
            <a:off x="4274754" y="2140158"/>
            <a:ext cx="863225" cy="863191"/>
          </a:xfrm>
          <a:prstGeom prst="rect">
            <a:avLst/>
          </a:prstGeom>
          <a:noFill/>
          <a:ln>
            <a:noFill/>
          </a:ln>
        </p:spPr>
      </p:pic>
      <p:pic>
        <p:nvPicPr>
          <p:cNvPr id="78" name="Google Shape;78;p16"/>
          <p:cNvPicPr preferRelativeResize="0"/>
          <p:nvPr/>
        </p:nvPicPr>
        <p:blipFill>
          <a:blip r:embed="rId6">
            <a:alphaModFix/>
          </a:blip>
          <a:stretch>
            <a:fillRect/>
          </a:stretch>
        </p:blipFill>
        <p:spPr>
          <a:xfrm>
            <a:off x="7371975" y="2676000"/>
            <a:ext cx="1026200" cy="1026200"/>
          </a:xfrm>
          <a:prstGeom prst="rect">
            <a:avLst/>
          </a:prstGeom>
          <a:noFill/>
          <a:ln>
            <a:noFill/>
          </a:ln>
        </p:spPr>
      </p:pic>
      <p:pic>
        <p:nvPicPr>
          <p:cNvPr id="79" name="Google Shape;79;p16"/>
          <p:cNvPicPr preferRelativeResize="0"/>
          <p:nvPr/>
        </p:nvPicPr>
        <p:blipFill>
          <a:blip r:embed="rId7">
            <a:alphaModFix/>
          </a:blip>
          <a:stretch>
            <a:fillRect/>
          </a:stretch>
        </p:blipFill>
        <p:spPr>
          <a:xfrm>
            <a:off x="1040925" y="3262572"/>
            <a:ext cx="1937724" cy="369450"/>
          </a:xfrm>
          <a:prstGeom prst="rect">
            <a:avLst/>
          </a:prstGeom>
          <a:noFill/>
          <a:ln>
            <a:noFill/>
          </a:ln>
        </p:spPr>
      </p:pic>
      <p:pic>
        <p:nvPicPr>
          <p:cNvPr id="80" name="Google Shape;80;p16"/>
          <p:cNvPicPr preferRelativeResize="0"/>
          <p:nvPr/>
        </p:nvPicPr>
        <p:blipFill>
          <a:blip r:embed="rId8">
            <a:alphaModFix/>
          </a:blip>
          <a:stretch>
            <a:fillRect/>
          </a:stretch>
        </p:blipFill>
        <p:spPr>
          <a:xfrm>
            <a:off x="3481475" y="3364875"/>
            <a:ext cx="1178675" cy="1178650"/>
          </a:xfrm>
          <a:prstGeom prst="rect">
            <a:avLst/>
          </a:prstGeom>
          <a:noFill/>
          <a:ln>
            <a:noFill/>
          </a:ln>
        </p:spPr>
      </p:pic>
      <p:pic>
        <p:nvPicPr>
          <p:cNvPr id="81" name="Google Shape;81;p16"/>
          <p:cNvPicPr preferRelativeResize="0"/>
          <p:nvPr/>
        </p:nvPicPr>
        <p:blipFill>
          <a:blip r:embed="rId9">
            <a:alphaModFix/>
          </a:blip>
          <a:stretch>
            <a:fillRect/>
          </a:stretch>
        </p:blipFill>
        <p:spPr>
          <a:xfrm>
            <a:off x="4991463" y="3632025"/>
            <a:ext cx="2523598" cy="1549574"/>
          </a:xfrm>
          <a:prstGeom prst="rect">
            <a:avLst/>
          </a:prstGeom>
          <a:noFill/>
          <a:ln>
            <a:noFill/>
          </a:ln>
        </p:spPr>
      </p:pic>
      <p:pic>
        <p:nvPicPr>
          <p:cNvPr id="82" name="Google Shape;82;p16"/>
          <p:cNvPicPr preferRelativeResize="0"/>
          <p:nvPr/>
        </p:nvPicPr>
        <p:blipFill>
          <a:blip r:embed="rId10">
            <a:alphaModFix/>
          </a:blip>
          <a:stretch>
            <a:fillRect/>
          </a:stretch>
        </p:blipFill>
        <p:spPr>
          <a:xfrm>
            <a:off x="5712600" y="1188450"/>
            <a:ext cx="1349412" cy="1549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References</a:t>
            </a:r>
            <a:endParaRPr>
              <a:latin typeface="Arial"/>
              <a:ea typeface="Arial"/>
              <a:cs typeface="Arial"/>
              <a:sym typeface="Arial"/>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https://en.wikipedia.org/wiki/Python_(programming_language)</a:t>
            </a:r>
            <a:r>
              <a:rPr lang="en"/>
              <a:t> </a:t>
            </a:r>
            <a:endParaRPr/>
          </a:p>
          <a:p>
            <a:pPr indent="-342900" lvl="0" marL="457200" rtl="0" algn="l">
              <a:spcBef>
                <a:spcPts val="0"/>
              </a:spcBef>
              <a:spcAft>
                <a:spcPts val="0"/>
              </a:spcAft>
              <a:buSzPts val="1800"/>
              <a:buChar char="●"/>
            </a:pPr>
            <a:r>
              <a:rPr lang="en" u="sng">
                <a:solidFill>
                  <a:schemeClr val="hlink"/>
                </a:solidFill>
                <a:hlinkClick r:id="rId4"/>
              </a:rPr>
              <a:t>https://www.pythonforbeginners.com</a:t>
            </a:r>
            <a:r>
              <a:rPr lang="en"/>
              <a:t> -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