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8f9f8c5a8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48f9f8c5a8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8f9f8c5a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8f9f8c5a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8f9f8c5a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48f9f8c5a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8f9f8c5a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8f9f8c5a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8f9f8c5a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48f9f8c5a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48f9f8c5a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48f9f8c5a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48f9f8c5a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48f9f8c5a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8f9f8c5a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8f9f8c5a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8f9f8c5a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8f9f8c5a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8f9f8c5a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8f9f8c5a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8f9f8c5a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8f9f8c5a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8f9f8c5a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8f9f8c5a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8f9f8c5a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8f9f8c5a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8f9f8c5a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8f9f8c5a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8f9f8c5a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48f9f8c5a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0" y="51625"/>
            <a:ext cx="91437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1073">
                <a:solidFill>
                  <a:schemeClr val="dk2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Bellabeat Smart Device Data Analysis Case Study</a:t>
            </a:r>
            <a:endParaRPr b="1" sz="11073">
              <a:solidFill>
                <a:schemeClr val="dk2"/>
              </a:solidFill>
              <a:highlight>
                <a:schemeClr val="lt1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77400" y="4352200"/>
            <a:ext cx="2795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ts val="1100"/>
              <a:buChar char="●"/>
            </a:pPr>
            <a:r>
              <a:rPr b="1" lang="en" sz="1100">
                <a:solidFill>
                  <a:srgbClr val="FFFF00"/>
                </a:solidFill>
              </a:rPr>
              <a:t>Rajiv G.</a:t>
            </a:r>
            <a:endParaRPr b="1" sz="1100">
              <a:solidFill>
                <a:srgbClr val="FFFF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100"/>
              <a:buChar char="●"/>
            </a:pPr>
            <a:r>
              <a:rPr b="1" lang="en" sz="1100">
                <a:solidFill>
                  <a:srgbClr val="FFFF00"/>
                </a:solidFill>
              </a:rPr>
              <a:t>09/17/2025</a:t>
            </a:r>
            <a:endParaRPr b="1" sz="1100">
              <a:solidFill>
                <a:srgbClr val="FFFF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100"/>
              <a:buChar char="●"/>
            </a:pPr>
            <a:r>
              <a:rPr b="1" lang="en" sz="1100">
                <a:solidFill>
                  <a:srgbClr val="FFFF00"/>
                </a:solidFill>
              </a:rPr>
              <a:t>Bellabeat Case Study Overview</a:t>
            </a:r>
            <a:endParaRPr b="1" sz="11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0" y="0"/>
            <a:ext cx="914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using Tableau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25" y="636475"/>
            <a:ext cx="8919400" cy="43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75175"/>
            <a:ext cx="8520600" cy="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</a:t>
            </a:r>
            <a:r>
              <a:rPr lang="en"/>
              <a:t>using</a:t>
            </a:r>
            <a:r>
              <a:rPr lang="en"/>
              <a:t> Rstudio 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576175"/>
            <a:ext cx="8520600" cy="3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3" title="Rpl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75" y="576175"/>
            <a:ext cx="3670650" cy="450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9325" y="576175"/>
            <a:ext cx="5204676" cy="45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using Google sheets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3675"/>
            <a:ext cx="3793099" cy="35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4775" y="1089025"/>
            <a:ext cx="4557524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/>
          <p:nvPr/>
        </p:nvSpPr>
        <p:spPr>
          <a:xfrm>
            <a:off x="311700" y="0"/>
            <a:ext cx="5857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Analysis using Excel chart 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4275" y="1201650"/>
            <a:ext cx="3878025" cy="336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800" y="1201650"/>
            <a:ext cx="4441050" cy="333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/>
        </p:nvSpPr>
        <p:spPr>
          <a:xfrm>
            <a:off x="392800" y="0"/>
            <a:ext cx="4363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Analysis using Excel Pivot 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729450" y="2078875"/>
            <a:ext cx="7688700" cy="28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High-Level Marketing Strategies</a:t>
            </a:r>
            <a:endParaRPr b="1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>
                <a:solidFill>
                  <a:schemeClr val="dk1"/>
                </a:solidFill>
              </a:rPr>
              <a:t>Enc</a:t>
            </a:r>
            <a:r>
              <a:rPr b="1" lang="en">
                <a:solidFill>
                  <a:schemeClr val="dk1"/>
                </a:solidFill>
              </a:rPr>
              <a:t>o</a:t>
            </a:r>
            <a:r>
              <a:rPr b="1" lang="en">
                <a:solidFill>
                  <a:schemeClr val="dk1"/>
                </a:solidFill>
              </a:rPr>
              <a:t>urage Consistent Weekly Activity</a:t>
            </a:r>
            <a:r>
              <a:rPr lang="en">
                <a:solidFill>
                  <a:schemeClr val="dk1"/>
                </a:solidFill>
              </a:rPr>
              <a:t>: Target campaigns to increase engagement over weekends.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>
                <a:solidFill>
                  <a:schemeClr val="dk1"/>
                </a:solidFill>
              </a:rPr>
              <a:t>Promote the Link Between Activity and Sleep</a:t>
            </a:r>
            <a:r>
              <a:rPr lang="en">
                <a:solidFill>
                  <a:schemeClr val="dk1"/>
                </a:solidFill>
              </a:rPr>
              <a:t>: Focus on messaging that highlights the benefits of an active lifestyle for better sleep quality.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>
                <a:solidFill>
                  <a:schemeClr val="dk1"/>
                </a:solidFill>
              </a:rPr>
              <a:t>Personalize App Features &amp; Marketing</a:t>
            </a:r>
            <a:r>
              <a:rPr lang="en">
                <a:solidFill>
                  <a:schemeClr val="dk1"/>
                </a:solidFill>
              </a:rPr>
              <a:t>: Leverage user behavior and biometric data to personalize content and marketing messages.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>
                <a:solidFill>
                  <a:schemeClr val="dk1"/>
                </a:solidFill>
              </a:rPr>
              <a:t>Expand Data Collection</a:t>
            </a:r>
            <a:r>
              <a:rPr lang="en">
                <a:solidFill>
                  <a:schemeClr val="dk1"/>
                </a:solidFill>
              </a:rPr>
              <a:t>: Gather additional data for more detailed, personalized strategies.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Next Steps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729450" y="1797650"/>
            <a:ext cx="7688700" cy="32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Summary and Action Plan</a:t>
            </a:r>
            <a:endParaRPr b="1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>
                <a:solidFill>
                  <a:schemeClr val="dk1"/>
                </a:solidFill>
              </a:rPr>
              <a:t>Conclusion</a:t>
            </a:r>
            <a:r>
              <a:rPr lang="en">
                <a:solidFill>
                  <a:schemeClr val="dk1"/>
                </a:solidFill>
              </a:rPr>
              <a:t>: Analyzing smart device usage trends provides actionable insights for improving product marketing, optimizing campaign timing, and enhancing customer retention.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>
                <a:solidFill>
                  <a:schemeClr val="dk1"/>
                </a:solidFill>
              </a:rPr>
              <a:t>Next Steps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Implement Targeted Campaigns</a:t>
            </a:r>
            <a:r>
              <a:rPr lang="en" sz="1300">
                <a:solidFill>
                  <a:schemeClr val="dk1"/>
                </a:solidFill>
              </a:rPr>
              <a:t>: Use the insights to develop data-backed marketing campaigns.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Enhance App Personalization</a:t>
            </a:r>
            <a:r>
              <a:rPr lang="en" sz="1300">
                <a:solidFill>
                  <a:schemeClr val="dk1"/>
                </a:solidFill>
              </a:rPr>
              <a:t>: Continue personalizing the Bellabeat app for better user engagement.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Ongoing Analysis</a:t>
            </a:r>
            <a:r>
              <a:rPr lang="en" sz="1300">
                <a:solidFill>
                  <a:schemeClr val="dk1"/>
                </a:solidFill>
              </a:rPr>
              <a:t>: Regularly analyze new data to refine strategies and adapt to evolving trends.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/>
        </p:nvSpPr>
        <p:spPr>
          <a:xfrm>
            <a:off x="6055225" y="441240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Contact Info:</a:t>
            </a:r>
            <a:endParaRPr b="1" sz="2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Bellabeat and Its Mission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Overview of Bellabeat and Its Mission</a:t>
            </a:r>
            <a:endParaRPr b="1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>
                <a:solidFill>
                  <a:schemeClr val="dk1"/>
                </a:solidFill>
              </a:rPr>
              <a:t>Bellabeat</a:t>
            </a:r>
            <a:r>
              <a:rPr lang="en">
                <a:solidFill>
                  <a:schemeClr val="dk1"/>
                </a:solidFill>
              </a:rPr>
              <a:t>: A pioneering femtech company founded in 2014 by Urška Sršen and Sandro Mur.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>
                <a:solidFill>
                  <a:schemeClr val="dk1"/>
                </a:solidFill>
              </a:rPr>
              <a:t>Products</a:t>
            </a:r>
            <a:r>
              <a:rPr lang="en">
                <a:solidFill>
                  <a:schemeClr val="dk1"/>
                </a:solidFill>
              </a:rPr>
              <a:t>: Smart wellness devices for women, including the </a:t>
            </a:r>
            <a:r>
              <a:rPr b="1" lang="en">
                <a:solidFill>
                  <a:schemeClr val="dk1"/>
                </a:solidFill>
              </a:rPr>
              <a:t>Leaf tracker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dk1"/>
                </a:solidFill>
              </a:rPr>
              <a:t>Ivy wearable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dk1"/>
                </a:solidFill>
              </a:rPr>
              <a:t>Spring water bottle</a:t>
            </a:r>
            <a:r>
              <a:rPr lang="en">
                <a:solidFill>
                  <a:schemeClr val="dk1"/>
                </a:solidFill>
              </a:rPr>
              <a:t>, and the </a:t>
            </a:r>
            <a:r>
              <a:rPr b="1" lang="en">
                <a:solidFill>
                  <a:schemeClr val="dk1"/>
                </a:solidFill>
              </a:rPr>
              <a:t>Bellabeat app</a:t>
            </a:r>
            <a:r>
              <a:rPr lang="en">
                <a:solidFill>
                  <a:schemeClr val="dk1"/>
                </a:solidFill>
              </a:rPr>
              <a:t>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>
                <a:solidFill>
                  <a:schemeClr val="dk1"/>
                </a:solidFill>
              </a:rPr>
              <a:t>Mission</a:t>
            </a:r>
            <a:r>
              <a:rPr lang="en">
                <a:solidFill>
                  <a:schemeClr val="dk1"/>
                </a:solidFill>
              </a:rPr>
              <a:t>: Empower women with actionable health insights through beautifully designed technology.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817100" y="2078875"/>
            <a:ext cx="7904700" cy="26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5">
                <a:solidFill>
                  <a:schemeClr val="dk1"/>
                </a:solidFill>
              </a:rPr>
              <a:t>Key Individuals and Groups Involved</a:t>
            </a:r>
            <a:endParaRPr b="1" sz="1305">
              <a:solidFill>
                <a:schemeClr val="dk1"/>
              </a:solidFill>
            </a:endParaRPr>
          </a:p>
          <a:p>
            <a:pPr indent="-31148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5"/>
              <a:buChar char="●"/>
            </a:pPr>
            <a:r>
              <a:rPr b="1" lang="en" sz="1305">
                <a:solidFill>
                  <a:schemeClr val="dk1"/>
                </a:solidFill>
              </a:rPr>
              <a:t>Urška Sršen</a:t>
            </a:r>
            <a:r>
              <a:rPr lang="en" sz="1305">
                <a:solidFill>
                  <a:schemeClr val="dk1"/>
                </a:solidFill>
              </a:rPr>
              <a:t>: Cofounder and CCO of Bellabeat.</a:t>
            </a:r>
            <a:endParaRPr sz="1305">
              <a:solidFill>
                <a:schemeClr val="dk1"/>
              </a:solidFill>
            </a:endParaRPr>
          </a:p>
          <a:p>
            <a:pPr indent="-31148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5"/>
              <a:buChar char="●"/>
            </a:pPr>
            <a:r>
              <a:rPr b="1" lang="en" sz="1305">
                <a:solidFill>
                  <a:schemeClr val="dk1"/>
                </a:solidFill>
              </a:rPr>
              <a:t>Sandro Mur</a:t>
            </a:r>
            <a:r>
              <a:rPr lang="en" sz="1305">
                <a:solidFill>
                  <a:schemeClr val="dk1"/>
                </a:solidFill>
              </a:rPr>
              <a:t>: Cofounder and key member of the Bellabeat executive team.</a:t>
            </a:r>
            <a:endParaRPr sz="1305">
              <a:solidFill>
                <a:schemeClr val="dk1"/>
              </a:solidFill>
            </a:endParaRPr>
          </a:p>
          <a:p>
            <a:pPr indent="-31148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5"/>
              <a:buChar char="●"/>
            </a:pPr>
            <a:r>
              <a:rPr b="1" lang="en" sz="1305">
                <a:solidFill>
                  <a:schemeClr val="dk1"/>
                </a:solidFill>
              </a:rPr>
              <a:t>Marketing Analytics Team</a:t>
            </a:r>
            <a:r>
              <a:rPr lang="en" sz="1305">
                <a:solidFill>
                  <a:schemeClr val="dk1"/>
                </a:solidFill>
              </a:rPr>
              <a:t>: Responsible for analyzing consumer data to guide Bellabeat’s marketing strategy.</a:t>
            </a:r>
            <a:endParaRPr sz="1305">
              <a:solidFill>
                <a:schemeClr val="dk1"/>
              </a:solidFill>
            </a:endParaRPr>
          </a:p>
          <a:p>
            <a:pPr indent="-31148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5"/>
              <a:buChar char="●"/>
            </a:pPr>
            <a:r>
              <a:rPr b="1" lang="en" sz="1305">
                <a:solidFill>
                  <a:schemeClr val="dk1"/>
                </a:solidFill>
              </a:rPr>
              <a:t>Customers</a:t>
            </a:r>
            <a:r>
              <a:rPr lang="en" sz="1305">
                <a:solidFill>
                  <a:schemeClr val="dk1"/>
                </a:solidFill>
              </a:rPr>
              <a:t>: Female users of Bellabeat products who provide valuable data on device usage.</a:t>
            </a:r>
            <a:endParaRPr sz="130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Task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6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200">
                <a:solidFill>
                  <a:schemeClr val="dk1"/>
                </a:solidFill>
              </a:rPr>
              <a:t>Problem Statement and Focus</a:t>
            </a:r>
            <a:endParaRPr b="1" sz="52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5200">
                <a:solidFill>
                  <a:schemeClr val="dk1"/>
                </a:solidFill>
              </a:rPr>
              <a:t>Task</a:t>
            </a:r>
            <a:r>
              <a:rPr lang="en" sz="5200">
                <a:solidFill>
                  <a:schemeClr val="dk1"/>
                </a:solidFill>
              </a:rPr>
              <a:t>: Identify major trends in smart device usage and propose strategies to enhance engagement with Bellabeat’s products.</a:t>
            </a:r>
            <a:endParaRPr sz="52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5200">
                <a:solidFill>
                  <a:schemeClr val="dk1"/>
                </a:solidFill>
              </a:rPr>
              <a:t>Stakeholders</a:t>
            </a:r>
            <a:r>
              <a:rPr lang="en" sz="5200">
                <a:solidFill>
                  <a:schemeClr val="dk1"/>
                </a:solidFill>
              </a:rPr>
              <a:t>: Bellabeat executive team, marketing analytics team, and potential female customers.</a:t>
            </a:r>
            <a:br>
              <a:rPr lang="en" sz="5200">
                <a:solidFill>
                  <a:schemeClr val="dk1"/>
                </a:solidFill>
              </a:rPr>
            </a:br>
            <a:endParaRPr sz="5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chemeClr val="dk1"/>
                </a:solidFill>
              </a:rPr>
              <a:t>Guiding Questions:</a:t>
            </a:r>
            <a:endParaRPr b="1" sz="52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200">
                <a:solidFill>
                  <a:schemeClr val="dk1"/>
                </a:solidFill>
              </a:rPr>
              <a:t>What trends are present in smart device usage?</a:t>
            </a:r>
            <a:endParaRPr sz="52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200">
                <a:solidFill>
                  <a:schemeClr val="dk1"/>
                </a:solidFill>
              </a:rPr>
              <a:t>How do these trends relate to Bellabeat's target customers?</a:t>
            </a:r>
            <a:endParaRPr sz="52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200">
                <a:solidFill>
                  <a:schemeClr val="dk1"/>
                </a:solidFill>
              </a:rPr>
              <a:t>How can these insights guide Bellabeat's marketing strategy?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7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Data for Analysis</a:t>
            </a:r>
            <a:endParaRPr b="1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>
                <a:solidFill>
                  <a:schemeClr val="dk1"/>
                </a:solidFill>
              </a:rPr>
              <a:t>Primary Source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b="1" lang="en">
                <a:solidFill>
                  <a:schemeClr val="dk1"/>
                </a:solidFill>
              </a:rPr>
              <a:t>Fitbit Fitness Tracker Dataset</a:t>
            </a:r>
            <a:r>
              <a:rPr lang="en">
                <a:solidFill>
                  <a:schemeClr val="dk1"/>
                </a:solidFill>
              </a:rPr>
              <a:t> (public domain).</a:t>
            </a:r>
            <a:br>
              <a:rPr lang="en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Includes minute-level activity, sleep, and heart rate data from 30 users.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>
                <a:solidFill>
                  <a:schemeClr val="dk1"/>
                </a:solidFill>
              </a:rPr>
              <a:t>Data Storage</a:t>
            </a:r>
            <a:r>
              <a:rPr lang="en">
                <a:solidFill>
                  <a:schemeClr val="dk1"/>
                </a:solidFill>
              </a:rPr>
              <a:t>: Stored in CSV files, imported using </a:t>
            </a:r>
            <a:r>
              <a:rPr b="1" lang="en">
                <a:solidFill>
                  <a:schemeClr val="dk1"/>
                </a:solidFill>
              </a:rPr>
              <a:t>SQL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R Studio</a:t>
            </a:r>
            <a:r>
              <a:rPr lang="en">
                <a:solidFill>
                  <a:schemeClr val="dk1"/>
                </a:solidFill>
              </a:rPr>
              <a:t> for analysis.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>
                <a:solidFill>
                  <a:schemeClr val="dk1"/>
                </a:solidFill>
              </a:rPr>
              <a:t>Bias &amp; Credibility</a:t>
            </a:r>
            <a:r>
              <a:rPr lang="en">
                <a:solidFill>
                  <a:schemeClr val="dk1"/>
                </a:solidFill>
              </a:rPr>
              <a:t>: Sample size and public source limitations were considered during the data review.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&amp; Preparation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923300" cy="27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Cleaning &amp; Preparing the Data for Analysis</a:t>
            </a:r>
            <a:endParaRPr b="1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>
                <a:solidFill>
                  <a:schemeClr val="dk1"/>
                </a:solidFill>
              </a:rPr>
              <a:t>Error Identification</a:t>
            </a:r>
            <a:r>
              <a:rPr lang="en">
                <a:solidFill>
                  <a:schemeClr val="dk1"/>
                </a:solidFill>
              </a:rPr>
              <a:t>: Detected and cleaned errors and missing values using SQL filtering and R scripts.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>
                <a:solidFill>
                  <a:schemeClr val="dk1"/>
                </a:solidFill>
              </a:rPr>
              <a:t>Data Merging</a:t>
            </a:r>
            <a:r>
              <a:rPr lang="en">
                <a:solidFill>
                  <a:schemeClr val="dk1"/>
                </a:solidFill>
              </a:rPr>
              <a:t>: Unified date fields and merged datasets where necessary.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>
                <a:solidFill>
                  <a:schemeClr val="dk1"/>
                </a:solidFill>
              </a:rPr>
              <a:t>Aggregation</a:t>
            </a:r>
            <a:r>
              <a:rPr lang="en">
                <a:solidFill>
                  <a:schemeClr val="dk1"/>
                </a:solidFill>
              </a:rPr>
              <a:t>: Used SQL </a:t>
            </a:r>
            <a:r>
              <a:rPr b="1" lang="en">
                <a:solidFill>
                  <a:schemeClr val="dk1"/>
                </a:solidFill>
              </a:rPr>
              <a:t>GROUP BY</a:t>
            </a:r>
            <a:r>
              <a:rPr lang="en">
                <a:solidFill>
                  <a:schemeClr val="dk1"/>
                </a:solidFill>
              </a:rPr>
              <a:t> and R's </a:t>
            </a:r>
            <a:r>
              <a:rPr b="1" lang="en">
                <a:solidFill>
                  <a:schemeClr val="dk1"/>
                </a:solidFill>
              </a:rPr>
              <a:t>dplyr</a:t>
            </a:r>
            <a:r>
              <a:rPr lang="en">
                <a:solidFill>
                  <a:schemeClr val="dk1"/>
                </a:solidFill>
              </a:rPr>
              <a:t> to aggregate data from minute-level to daily summaries.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>
                <a:solidFill>
                  <a:schemeClr val="dk1"/>
                </a:solidFill>
              </a:rPr>
              <a:t>Documentation</a:t>
            </a:r>
            <a:r>
              <a:rPr lang="en">
                <a:solidFill>
                  <a:schemeClr val="dk1"/>
                </a:solidFill>
              </a:rPr>
              <a:t>: All cleaning steps were documented for reproducibility and transparency.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B8A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900850"/>
            <a:ext cx="8177700" cy="30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>
                <a:solidFill>
                  <a:schemeClr val="dk1"/>
                </a:solidFill>
              </a:rPr>
              <a:t>Exploring the Data</a:t>
            </a:r>
            <a:endParaRPr b="1" sz="30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3000">
                <a:solidFill>
                  <a:schemeClr val="dk1"/>
                </a:solidFill>
              </a:rPr>
              <a:t>Patterns Explored</a:t>
            </a:r>
            <a:r>
              <a:rPr lang="en" sz="3000">
                <a:solidFill>
                  <a:schemeClr val="dk1"/>
                </a:solidFill>
              </a:rPr>
              <a:t>:</a:t>
            </a:r>
            <a:br>
              <a:rPr lang="en" sz="3000">
                <a:solidFill>
                  <a:schemeClr val="dk1"/>
                </a:solidFill>
              </a:rPr>
            </a:br>
            <a:endParaRPr sz="30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3000">
                <a:solidFill>
                  <a:schemeClr val="dk1"/>
                </a:solidFill>
              </a:rPr>
              <a:t>Daily steps, active minutes, sedentary time, and sleep hours.</a:t>
            </a:r>
            <a:br>
              <a:rPr lang="en" sz="3000">
                <a:solidFill>
                  <a:schemeClr val="dk1"/>
                </a:solidFill>
              </a:rPr>
            </a:br>
            <a:endParaRPr sz="30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3000">
                <a:solidFill>
                  <a:schemeClr val="dk1"/>
                </a:solidFill>
              </a:rPr>
              <a:t>Correlated activity intensity with sleep quality: More active minutes led to longer and better sleep.</a:t>
            </a:r>
            <a:br>
              <a:rPr lang="en" sz="3000">
                <a:solidFill>
                  <a:schemeClr val="dk1"/>
                </a:solidFill>
              </a:rPr>
            </a:br>
            <a:endParaRPr sz="30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3000">
                <a:solidFill>
                  <a:schemeClr val="dk1"/>
                </a:solidFill>
              </a:rPr>
              <a:t>Dips in activity observed on weekends; key engagement times were identified.</a:t>
            </a:r>
            <a:br>
              <a:rPr lang="en" sz="3000">
                <a:solidFill>
                  <a:schemeClr val="dk1"/>
                </a:solidFill>
              </a:rPr>
            </a:br>
            <a:endParaRPr sz="30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3000">
                <a:solidFill>
                  <a:schemeClr val="dk1"/>
                </a:solidFill>
              </a:rPr>
              <a:t>Tools Used</a:t>
            </a:r>
            <a:r>
              <a:rPr lang="en" sz="3000">
                <a:solidFill>
                  <a:schemeClr val="dk1"/>
                </a:solidFill>
              </a:rPr>
              <a:t>:</a:t>
            </a:r>
            <a:br>
              <a:rPr lang="en" sz="3000">
                <a:solidFill>
                  <a:schemeClr val="dk1"/>
                </a:solidFill>
              </a:rPr>
            </a:br>
            <a:endParaRPr sz="30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3000">
                <a:solidFill>
                  <a:schemeClr val="dk1"/>
                </a:solidFill>
              </a:rPr>
              <a:t>BigQuery</a:t>
            </a:r>
            <a:r>
              <a:rPr lang="en" sz="3000">
                <a:solidFill>
                  <a:schemeClr val="dk1"/>
                </a:solidFill>
              </a:rPr>
              <a:t> for data aggregation and joins.</a:t>
            </a:r>
            <a:br>
              <a:rPr lang="en" sz="3000">
                <a:solidFill>
                  <a:schemeClr val="dk1"/>
                </a:solidFill>
              </a:rPr>
            </a:br>
            <a:endParaRPr sz="30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3000">
                <a:solidFill>
                  <a:schemeClr val="dk1"/>
                </a:solidFill>
              </a:rPr>
              <a:t>R</a:t>
            </a:r>
            <a:r>
              <a:rPr lang="en" sz="3000">
                <a:solidFill>
                  <a:schemeClr val="dk1"/>
                </a:solidFill>
              </a:rPr>
              <a:t> for exploratory analysis and visualizations (</a:t>
            </a:r>
            <a:r>
              <a:rPr lang="en" sz="3000">
                <a:solidFill>
                  <a:schemeClr val="dk1"/>
                </a:solidFill>
              </a:rPr>
              <a:t>box plots</a:t>
            </a:r>
            <a:r>
              <a:rPr lang="en" sz="3000">
                <a:solidFill>
                  <a:schemeClr val="dk1"/>
                </a:solidFill>
              </a:rPr>
              <a:t>, line charts).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4000" y="533275"/>
            <a:ext cx="8351700" cy="22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31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WITH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73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RankedWeightInfo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731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731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3731">
              <a:solidFill>
                <a:srgbClr val="3C404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3731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73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373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WeightKg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373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WeightPounds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373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BMI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3731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ROW_NUMBER</a:t>
            </a:r>
            <a:r>
              <a:rPr lang="en" sz="3731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731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OVER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731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3731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PARTITION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731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73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731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731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73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WeightKg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731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DESC</a:t>
            </a:r>
            <a:r>
              <a:rPr lang="en" sz="3731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731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73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topWeight</a:t>
            </a:r>
            <a:endParaRPr sz="3731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3731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73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my-coursera-project.case_study_test_Data.</a:t>
            </a:r>
            <a:r>
              <a:rPr lang="en" sz="3731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weightLogInfo</a:t>
            </a:r>
            <a:r>
              <a:rPr lang="en" sz="3731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3731">
              <a:solidFill>
                <a:srgbClr val="3C404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31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SELECT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73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wlog.id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373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wlog.WeightKg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373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wlog.WeightPounds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373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wlog.BMI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3731">
              <a:solidFill>
                <a:srgbClr val="202124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3731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" sz="3731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373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dc.Calories</a:t>
            </a:r>
            <a:r>
              <a:rPr lang="en" sz="3731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731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73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totalCalories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3731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" sz="3731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373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da.TotalDistance</a:t>
            </a:r>
            <a:r>
              <a:rPr lang="en" sz="3731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731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73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totalDistance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3731">
              <a:solidFill>
                <a:srgbClr val="202124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3731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" sz="3731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373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da.TotalSteps</a:t>
            </a:r>
            <a:r>
              <a:rPr lang="en" sz="3731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731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73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totalSteps</a:t>
            </a:r>
            <a:endParaRPr sz="3731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31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73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RankedWeightInfo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731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73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wlog</a:t>
            </a:r>
            <a:endParaRPr sz="3731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31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73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`my-coursera-project.case_study_test_Data.</a:t>
            </a:r>
            <a:r>
              <a:rPr lang="en" sz="3731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dailyCalories</a:t>
            </a:r>
            <a:r>
              <a:rPr lang="en" sz="373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731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73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dc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731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73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dc.id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373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wlog.Id</a:t>
            </a:r>
            <a:endParaRPr sz="3731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31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73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`my-coursera-project.case_study_test_Data.</a:t>
            </a:r>
            <a:r>
              <a:rPr lang="en" sz="3731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dailyActivity</a:t>
            </a:r>
            <a:r>
              <a:rPr lang="en" sz="373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731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73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731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73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da.Id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373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dc.Id</a:t>
            </a:r>
            <a:endParaRPr sz="3731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31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73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wlog.topWeight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3731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731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73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dc.Calories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731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731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2000</a:t>
            </a:r>
            <a:endParaRPr sz="3731">
              <a:solidFill>
                <a:srgbClr val="B06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31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731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73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wlog.Id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373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wlog.WeightKg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373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wlog.WeightPounds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373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wlog.BMI</a:t>
            </a:r>
            <a:r>
              <a:rPr lang="en" sz="373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3731">
              <a:solidFill>
                <a:srgbClr val="202124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450" y="2795375"/>
            <a:ext cx="8394800" cy="229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301050" y="43000"/>
            <a:ext cx="84378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Analysis using BigQuery</a:t>
            </a:r>
            <a:endParaRPr b="1"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&amp; Visualizations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9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Key Insights and Visualizations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Activity Trends</a:t>
            </a:r>
            <a:r>
              <a:rPr lang="en" sz="1200">
                <a:solidFill>
                  <a:schemeClr val="dk1"/>
                </a:solidFill>
              </a:rPr>
              <a:t>: Time series line charts showing daily activity patterns.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Activity vs. Sleep</a:t>
            </a:r>
            <a:r>
              <a:rPr lang="en" sz="1200">
                <a:solidFill>
                  <a:schemeClr val="dk1"/>
                </a:solidFill>
              </a:rPr>
              <a:t>: Scatter plot illustrating the correlation between activity intensity and sleep quality.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Weekly Trends</a:t>
            </a:r>
            <a:r>
              <a:rPr lang="en" sz="1200">
                <a:solidFill>
                  <a:schemeClr val="dk1"/>
                </a:solidFill>
              </a:rPr>
              <a:t>: Bar charts highlighting dips in activity over weekends.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Visualization Tools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R (ggplot2)</a:t>
            </a:r>
            <a:r>
              <a:rPr lang="en" sz="1200">
                <a:solidFill>
                  <a:schemeClr val="dk1"/>
                </a:solidFill>
              </a:rPr>
              <a:t>, </a:t>
            </a:r>
            <a:r>
              <a:rPr b="1" lang="en" sz="1200">
                <a:solidFill>
                  <a:schemeClr val="dk1"/>
                </a:solidFill>
              </a:rPr>
              <a:t>Google Sheets</a:t>
            </a:r>
            <a:r>
              <a:rPr lang="en" sz="1200">
                <a:solidFill>
                  <a:schemeClr val="dk1"/>
                </a:solidFill>
              </a:rPr>
              <a:t>, </a:t>
            </a:r>
            <a:r>
              <a:rPr b="1" lang="en" sz="1200">
                <a:solidFill>
                  <a:schemeClr val="dk1"/>
                </a:solidFill>
              </a:rPr>
              <a:t>Tableau</a:t>
            </a:r>
            <a:r>
              <a:rPr lang="en" sz="1200">
                <a:solidFill>
                  <a:schemeClr val="dk1"/>
                </a:solidFill>
              </a:rPr>
              <a:t> for visualization.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Summary of Insights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Active users tend to have better sleep quality.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Weekends see a dip in activity; this is an opportunity for targeted engagement.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Personalized recommendations could drive product usage.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