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325" r:id="rId2"/>
    <p:sldId id="330" r:id="rId3"/>
    <p:sldId id="331" r:id="rId4"/>
    <p:sldId id="328" r:id="rId5"/>
    <p:sldId id="327" r:id="rId6"/>
    <p:sldId id="329" r:id="rId7"/>
    <p:sldId id="258" r:id="rId8"/>
    <p:sldId id="259" r:id="rId9"/>
    <p:sldId id="260" r:id="rId10"/>
    <p:sldId id="268" r:id="rId11"/>
    <p:sldId id="307" r:id="rId12"/>
    <p:sldId id="262" r:id="rId13"/>
    <p:sldId id="264" r:id="rId14"/>
    <p:sldId id="320" r:id="rId15"/>
    <p:sldId id="321" r:id="rId16"/>
    <p:sldId id="319" r:id="rId17"/>
    <p:sldId id="322" r:id="rId18"/>
    <p:sldId id="318" r:id="rId19"/>
    <p:sldId id="324" r:id="rId20"/>
    <p:sldId id="317" r:id="rId21"/>
    <p:sldId id="335" r:id="rId22"/>
    <p:sldId id="336" r:id="rId23"/>
    <p:sldId id="337" r:id="rId24"/>
    <p:sldId id="338" r:id="rId25"/>
    <p:sldId id="308" r:id="rId26"/>
    <p:sldId id="309" r:id="rId27"/>
    <p:sldId id="310" r:id="rId28"/>
    <p:sldId id="313"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B5D4FC0-0F86-4725-8B6E-4B527FCDB8E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2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7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5D4FC0-0F86-4725-8B6E-4B527FCDB8E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5D4FC0-0F86-4725-8B6E-4B527FCDB8E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60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5D4FC0-0F86-4725-8B6E-4B527FCDB8E8}" type="slidenum">
              <a:rPr lang="en-US" smtClean="0"/>
              <a:t>‹#›</a:t>
            </a:fld>
            <a:endParaRPr lang="en-US" dirty="0"/>
          </a:p>
        </p:txBody>
      </p:sp>
    </p:spTree>
    <p:extLst>
      <p:ext uri="{BB962C8B-B14F-4D97-AF65-F5344CB8AC3E}">
        <p14:creationId xmlns:p14="http://schemas.microsoft.com/office/powerpoint/2010/main" val="65554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5720C4-D82B-4E97-B2FD-C28DE60742D3}" type="datetimeFigureOut">
              <a:rPr lang="en-US" smtClean="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5720C4-D82B-4E97-B2FD-C28DE60742D3}" type="datetimeFigureOut">
              <a:rPr lang="en-US" smtClean="0"/>
              <a:t>12/16/2022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0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5720C4-D82B-4E97-B2FD-C28DE60742D3}" type="datetimeFigureOut">
              <a:rPr lang="en-US" smtClean="0"/>
              <a:t>12/16/2022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D4FC0-0F86-4725-8B6E-4B527FCDB8E8}"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47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ata.world/datagov-uk/6efe5505-941f-45bf-b576-4c1e09b579a1" TargetMode="External"/><Relationship Id="rId2" Type="http://schemas.openxmlformats.org/officeDocument/2006/relationships/hyperlink" Target="https://vincentarelbundock.github.io/Rdatasets/doc/DAAG/nassCDS.html" TargetMode="External"/><Relationship Id="rId1" Type="http://schemas.openxmlformats.org/officeDocument/2006/relationships/slideLayout" Target="../slideLayouts/slideLayout7.xml"/><Relationship Id="rId4" Type="http://schemas.openxmlformats.org/officeDocument/2006/relationships/hyperlink" Target="https://making-cities-safer.com/speed-reduction-methods-to-promote-road-safety-and-to-save-liv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www.who.int/health-topics/road-safety#tab=tab_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7AD89-D7CB-257E-D388-4BB12015AD2D}"/>
              </a:ext>
            </a:extLst>
          </p:cNvPr>
          <p:cNvSpPr txBox="1"/>
          <p:nvPr/>
        </p:nvSpPr>
        <p:spPr>
          <a:xfrm>
            <a:off x="3531965" y="0"/>
            <a:ext cx="5128070"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Team Introduction</a:t>
            </a:r>
          </a:p>
        </p:txBody>
      </p:sp>
      <p:sp>
        <p:nvSpPr>
          <p:cNvPr id="3" name="TextBox 2">
            <a:extLst>
              <a:ext uri="{FF2B5EF4-FFF2-40B4-BE49-F238E27FC236}">
                <a16:creationId xmlns:a16="http://schemas.microsoft.com/office/drawing/2014/main" id="{1C0CC4C5-EAAA-F5E1-5EFD-D9290215E360}"/>
              </a:ext>
            </a:extLst>
          </p:cNvPr>
          <p:cNvSpPr txBox="1"/>
          <p:nvPr/>
        </p:nvSpPr>
        <p:spPr>
          <a:xfrm>
            <a:off x="1800809" y="1945345"/>
            <a:ext cx="392928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Group Number: 006</a:t>
            </a:r>
          </a:p>
        </p:txBody>
      </p:sp>
      <p:sp>
        <p:nvSpPr>
          <p:cNvPr id="4" name="TextBox 3">
            <a:extLst>
              <a:ext uri="{FF2B5EF4-FFF2-40B4-BE49-F238E27FC236}">
                <a16:creationId xmlns:a16="http://schemas.microsoft.com/office/drawing/2014/main" id="{9F7B0535-5AB8-E8E0-A001-F60B1B2823B5}"/>
              </a:ext>
            </a:extLst>
          </p:cNvPr>
          <p:cNvSpPr txBox="1"/>
          <p:nvPr/>
        </p:nvSpPr>
        <p:spPr>
          <a:xfrm>
            <a:off x="1800809" y="2704815"/>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Section: 001</a:t>
            </a:r>
          </a:p>
        </p:txBody>
      </p:sp>
    </p:spTree>
    <p:extLst>
      <p:ext uri="{BB962C8B-B14F-4D97-AF65-F5344CB8AC3E}">
        <p14:creationId xmlns:p14="http://schemas.microsoft.com/office/powerpoint/2010/main" val="57545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2B7E-8F3B-5401-948D-388A318CEB2C}"/>
              </a:ext>
            </a:extLst>
          </p:cNvPr>
          <p:cNvSpPr txBox="1"/>
          <p:nvPr/>
        </p:nvSpPr>
        <p:spPr>
          <a:xfrm>
            <a:off x="3377844" y="164592"/>
            <a:ext cx="5161991"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Analysis Questions</a:t>
            </a:r>
          </a:p>
        </p:txBody>
      </p:sp>
      <p:sp>
        <p:nvSpPr>
          <p:cNvPr id="3" name="TextBox 2">
            <a:extLst>
              <a:ext uri="{FF2B5EF4-FFF2-40B4-BE49-F238E27FC236}">
                <a16:creationId xmlns:a16="http://schemas.microsoft.com/office/drawing/2014/main" id="{54901036-E132-D833-E705-6D7C01AF54C0}"/>
              </a:ext>
            </a:extLst>
          </p:cNvPr>
          <p:cNvSpPr txBox="1"/>
          <p:nvPr/>
        </p:nvSpPr>
        <p:spPr>
          <a:xfrm>
            <a:off x="937776" y="1306962"/>
            <a:ext cx="10316446"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which age group majority of the accidents were registered?</a:t>
            </a:r>
          </a:p>
        </p:txBody>
      </p:sp>
      <p:sp>
        <p:nvSpPr>
          <p:cNvPr id="4" name="TextBox 3">
            <a:extLst>
              <a:ext uri="{FF2B5EF4-FFF2-40B4-BE49-F238E27FC236}">
                <a16:creationId xmlns:a16="http://schemas.microsoft.com/office/drawing/2014/main" id="{1FD30E85-7B8A-0A59-5F56-8A3E7484BBC1}"/>
              </a:ext>
            </a:extLst>
          </p:cNvPr>
          <p:cNvSpPr txBox="1"/>
          <p:nvPr/>
        </p:nvSpPr>
        <p:spPr>
          <a:xfrm>
            <a:off x="937776" y="2141555"/>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p:txBody>
      </p:sp>
      <p:sp>
        <p:nvSpPr>
          <p:cNvPr id="5" name="TextBox 4">
            <a:extLst>
              <a:ext uri="{FF2B5EF4-FFF2-40B4-BE49-F238E27FC236}">
                <a16:creationId xmlns:a16="http://schemas.microsoft.com/office/drawing/2014/main" id="{39BC771B-E486-084B-5C57-6A0A24D9B03E}"/>
              </a:ext>
            </a:extLst>
          </p:cNvPr>
          <p:cNvSpPr txBox="1"/>
          <p:nvPr/>
        </p:nvSpPr>
        <p:spPr>
          <a:xfrm>
            <a:off x="937776" y="3303573"/>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How the speed at the time of impact (accident) affects the seriousness of injury ?</a:t>
            </a:r>
          </a:p>
        </p:txBody>
      </p:sp>
    </p:spTree>
    <p:extLst>
      <p:ext uri="{BB962C8B-B14F-4D97-AF65-F5344CB8AC3E}">
        <p14:creationId xmlns:p14="http://schemas.microsoft.com/office/powerpoint/2010/main" val="193000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9671636A-C7DC-B459-721B-B65E34236836}"/>
              </a:ext>
            </a:extLst>
          </p:cNvPr>
          <p:cNvSpPr>
            <a:spLocks noGrp="1"/>
          </p:cNvSpPr>
          <p:nvPr>
            <p:ph type="ctrTitle"/>
          </p:nvPr>
        </p:nvSpPr>
        <p:spPr>
          <a:xfrm>
            <a:off x="1452616" y="962902"/>
            <a:ext cx="5076200" cy="2380828"/>
          </a:xfrm>
        </p:spPr>
        <p:txBody>
          <a:bodyPr>
            <a:normAutofit/>
          </a:bodyPr>
          <a:lstStyle/>
          <a:p>
            <a:r>
              <a:rPr lang="en-CA" sz="4800" dirty="0">
                <a:latin typeface="Times New Roman" panose="02020603050405020304" pitchFamily="18" charset="0"/>
                <a:cs typeface="Times New Roman" panose="02020603050405020304" pitchFamily="18" charset="0"/>
              </a:rPr>
              <a:t>Dataset Description</a:t>
            </a:r>
          </a:p>
        </p:txBody>
      </p:sp>
      <p:cxnSp>
        <p:nvCxnSpPr>
          <p:cNvPr id="21"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Database">
            <a:extLst>
              <a:ext uri="{FF2B5EF4-FFF2-40B4-BE49-F238E27FC236}">
                <a16:creationId xmlns:a16="http://schemas.microsoft.com/office/drawing/2014/main" id="{699BF66B-F820-FDA2-52D6-A0906C16A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22"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8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5206481" y="2719148"/>
            <a:ext cx="1628775" cy="11049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Airbag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1414765093"/>
              </p:ext>
            </p:extLst>
          </p:nvPr>
        </p:nvGraphicFramePr>
        <p:xfrm>
          <a:off x="1542588" y="2433398"/>
          <a:ext cx="1588084" cy="167640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dvcat</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ageOFocc</a:t>
                      </a:r>
                    </a:p>
                  </a:txBody>
                  <a:tcPr/>
                </a:tc>
                <a:extLst>
                  <a:ext uri="{0D108BD9-81ED-4DB2-BD59-A6C34878D82A}">
                    <a16:rowId xmlns:a16="http://schemas.microsoft.com/office/drawing/2014/main" val="780764267"/>
                  </a:ext>
                </a:extLst>
              </a:tr>
              <a:tr h="326787">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1463429696"/>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2061622997"/>
              </p:ext>
            </p:extLst>
          </p:nvPr>
        </p:nvGraphicFramePr>
        <p:xfrm>
          <a:off x="9167290" y="1332764"/>
          <a:ext cx="2045478" cy="3877668"/>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4158">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4876">
                <a:tc>
                  <a:txBody>
                    <a:bodyPr/>
                    <a:lstStyle/>
                    <a:p>
                      <a:r>
                        <a:rPr lang="en-US" sz="1600" dirty="0">
                          <a:latin typeface="Times New Roman" panose="02020603050405020304" pitchFamily="18" charset="0"/>
                          <a:cs typeface="Times New Roman" panose="02020603050405020304" pitchFamily="18" charset="0"/>
                        </a:rPr>
                        <a:t>dead</a:t>
                      </a:r>
                    </a:p>
                  </a:txBody>
                  <a:tcPr marT="37785" marB="37785"/>
                </a:tc>
                <a:extLst>
                  <a:ext uri="{0D108BD9-81ED-4DB2-BD59-A6C34878D82A}">
                    <a16:rowId xmlns:a16="http://schemas.microsoft.com/office/drawing/2014/main" val="2095277181"/>
                  </a:ext>
                </a:extLst>
              </a:tr>
              <a:tr h="314876">
                <a:tc>
                  <a:txBody>
                    <a:bodyPr/>
                    <a:lstStyle/>
                    <a:p>
                      <a:r>
                        <a:rPr lang="en-US" sz="1600" dirty="0">
                          <a:latin typeface="Times New Roman" panose="02020603050405020304" pitchFamily="18" charset="0"/>
                          <a:cs typeface="Times New Roman" panose="02020603050405020304" pitchFamily="18" charset="0"/>
                        </a:rPr>
                        <a:t>airbag</a:t>
                      </a:r>
                    </a:p>
                  </a:txBody>
                  <a:tcPr marT="37785" marB="37785"/>
                </a:tc>
                <a:extLst>
                  <a:ext uri="{0D108BD9-81ED-4DB2-BD59-A6C34878D82A}">
                    <a16:rowId xmlns:a16="http://schemas.microsoft.com/office/drawing/2014/main" val="3259396857"/>
                  </a:ext>
                </a:extLst>
              </a:tr>
              <a:tr h="314876">
                <a:tc>
                  <a:txBody>
                    <a:bodyPr/>
                    <a:lstStyle/>
                    <a:p>
                      <a:r>
                        <a:rPr lang="en-US" sz="1600" dirty="0">
                          <a:latin typeface="Times New Roman" panose="02020603050405020304" pitchFamily="18" charset="0"/>
                          <a:cs typeface="Times New Roman" panose="02020603050405020304" pitchFamily="18" charset="0"/>
                        </a:rPr>
                        <a:t>seatbelt</a:t>
                      </a:r>
                    </a:p>
                  </a:txBody>
                  <a:tcPr marT="37785" marB="37785"/>
                </a:tc>
                <a:extLst>
                  <a:ext uri="{0D108BD9-81ED-4DB2-BD59-A6C34878D82A}">
                    <a16:rowId xmlns:a16="http://schemas.microsoft.com/office/drawing/2014/main" val="51485757"/>
                  </a:ext>
                </a:extLst>
              </a:tr>
              <a:tr h="314876">
                <a:tc>
                  <a:txBody>
                    <a:bodyPr/>
                    <a:lstStyle/>
                    <a:p>
                      <a:r>
                        <a:rPr lang="en-US" sz="1600" dirty="0">
                          <a:latin typeface="Times New Roman" panose="02020603050405020304" pitchFamily="18" charset="0"/>
                          <a:cs typeface="Times New Roman" panose="02020603050405020304" pitchFamily="18" charset="0"/>
                        </a:rPr>
                        <a:t>frontal</a:t>
                      </a:r>
                    </a:p>
                  </a:txBody>
                  <a:tcPr marT="37785" marB="37785"/>
                </a:tc>
                <a:extLst>
                  <a:ext uri="{0D108BD9-81ED-4DB2-BD59-A6C34878D82A}">
                    <a16:rowId xmlns:a16="http://schemas.microsoft.com/office/drawing/2014/main" val="1612814969"/>
                  </a:ext>
                </a:extLst>
              </a:tr>
              <a:tr h="314876">
                <a:tc>
                  <a:txBody>
                    <a:bodyPr/>
                    <a:lstStyle/>
                    <a:p>
                      <a:r>
                        <a:rPr lang="en-US" sz="1600" dirty="0">
                          <a:latin typeface="Times New Roman" panose="02020603050405020304" pitchFamily="18" charset="0"/>
                          <a:cs typeface="Times New Roman" panose="02020603050405020304" pitchFamily="18" charset="0"/>
                        </a:rPr>
                        <a:t>sex</a:t>
                      </a:r>
                    </a:p>
                  </a:txBody>
                  <a:tcPr marT="37785" marB="37785"/>
                </a:tc>
                <a:extLst>
                  <a:ext uri="{0D108BD9-81ED-4DB2-BD59-A6C34878D82A}">
                    <a16:rowId xmlns:a16="http://schemas.microsoft.com/office/drawing/2014/main" val="1754765462"/>
                  </a:ext>
                </a:extLst>
              </a:tr>
              <a:tr h="3148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yearacc</a:t>
                      </a:r>
                    </a:p>
                  </a:txBody>
                  <a:tcPr marT="37785" marB="37785"/>
                </a:tc>
                <a:extLst>
                  <a:ext uri="{0D108BD9-81ED-4DB2-BD59-A6C34878D82A}">
                    <a16:rowId xmlns:a16="http://schemas.microsoft.com/office/drawing/2014/main" val="4162802730"/>
                  </a:ext>
                </a:extLst>
              </a:tr>
              <a:tr h="314876">
                <a:tc>
                  <a:txBody>
                    <a:bodyPr/>
                    <a:lstStyle/>
                    <a:p>
                      <a:r>
                        <a:rPr lang="en-US" sz="1600" dirty="0">
                          <a:latin typeface="Times New Roman" panose="02020603050405020304" pitchFamily="18" charset="0"/>
                          <a:cs typeface="Times New Roman" panose="02020603050405020304" pitchFamily="18" charset="0"/>
                        </a:rPr>
                        <a:t>yearVeh</a:t>
                      </a:r>
                    </a:p>
                  </a:txBody>
                  <a:tcPr marT="37785" marB="37785"/>
                </a:tc>
                <a:extLst>
                  <a:ext uri="{0D108BD9-81ED-4DB2-BD59-A6C34878D82A}">
                    <a16:rowId xmlns:a16="http://schemas.microsoft.com/office/drawing/2014/main" val="2342891200"/>
                  </a:ext>
                </a:extLst>
              </a:tr>
              <a:tr h="314876">
                <a:tc>
                  <a:txBody>
                    <a:bodyPr/>
                    <a:lstStyle/>
                    <a:p>
                      <a:r>
                        <a:rPr lang="en-US" sz="1600" dirty="0">
                          <a:latin typeface="Times New Roman" panose="02020603050405020304" pitchFamily="18" charset="0"/>
                          <a:cs typeface="Times New Roman" panose="02020603050405020304" pitchFamily="18" charset="0"/>
                        </a:rPr>
                        <a:t>abcat</a:t>
                      </a:r>
                    </a:p>
                  </a:txBody>
                  <a:tcPr marT="37785" marB="37785"/>
                </a:tc>
                <a:extLst>
                  <a:ext uri="{0D108BD9-81ED-4DB2-BD59-A6C34878D82A}">
                    <a16:rowId xmlns:a16="http://schemas.microsoft.com/office/drawing/2014/main" val="4259108893"/>
                  </a:ext>
                </a:extLst>
              </a:tr>
              <a:tr h="314876">
                <a:tc>
                  <a:txBody>
                    <a:bodyPr/>
                    <a:lstStyle/>
                    <a:p>
                      <a:r>
                        <a:rPr lang="en-US" sz="1600" dirty="0">
                          <a:latin typeface="Times New Roman" panose="02020603050405020304" pitchFamily="18" charset="0"/>
                          <a:cs typeface="Times New Roman" panose="02020603050405020304" pitchFamily="18" charset="0"/>
                        </a:rPr>
                        <a:t>occRole</a:t>
                      </a:r>
                    </a:p>
                  </a:txBody>
                  <a:tcPr marT="37785" marB="37785"/>
                </a:tc>
                <a:extLst>
                  <a:ext uri="{0D108BD9-81ED-4DB2-BD59-A6C34878D82A}">
                    <a16:rowId xmlns:a16="http://schemas.microsoft.com/office/drawing/2014/main" val="3891755695"/>
                  </a:ext>
                </a:extLst>
              </a:tr>
              <a:tr h="314876">
                <a:tc>
                  <a:txBody>
                    <a:bodyPr/>
                    <a:lstStyle/>
                    <a:p>
                      <a:r>
                        <a:rPr lang="en-US" sz="1600" dirty="0">
                          <a:latin typeface="Times New Roman" panose="02020603050405020304" pitchFamily="18" charset="0"/>
                          <a:cs typeface="Times New Roman" panose="02020603050405020304" pitchFamily="18" charset="0"/>
                        </a:rPr>
                        <a:t>deploy</a:t>
                      </a:r>
                    </a:p>
                  </a:txBody>
                  <a:tcPr marT="37785" marB="37785"/>
                </a:tc>
                <a:extLst>
                  <a:ext uri="{0D108BD9-81ED-4DB2-BD59-A6C34878D82A}">
                    <a16:rowId xmlns:a16="http://schemas.microsoft.com/office/drawing/2014/main" val="592766300"/>
                  </a:ext>
                </a:extLst>
              </a:tr>
              <a:tr h="314876">
                <a:tc>
                  <a:txBody>
                    <a:bodyPr/>
                    <a:lstStyle/>
                    <a:p>
                      <a:r>
                        <a:rPr lang="en-US" sz="1600" dirty="0">
                          <a:latin typeface="Times New Roman" panose="02020603050405020304" pitchFamily="18" charset="0"/>
                          <a:cs typeface="Times New Roman" panose="02020603050405020304" pitchFamily="18" charset="0"/>
                        </a:rPr>
                        <a:t>injSeverity</a:t>
                      </a:r>
                    </a:p>
                  </a:txBody>
                  <a:tcPr marT="37785" marB="37785"/>
                </a:tc>
                <a:extLst>
                  <a:ext uri="{0D108BD9-81ED-4DB2-BD59-A6C34878D82A}">
                    <a16:rowId xmlns:a16="http://schemas.microsoft.com/office/drawing/2014/main" val="2703958247"/>
                  </a:ext>
                </a:extLst>
              </a:tr>
            </a:tbl>
          </a:graphicData>
        </a:graphic>
      </p:graphicFrame>
      <p:graphicFrame>
        <p:nvGraphicFramePr>
          <p:cNvPr id="6" name="Table 6">
            <a:extLst>
              <a:ext uri="{FF2B5EF4-FFF2-40B4-BE49-F238E27FC236}">
                <a16:creationId xmlns:a16="http://schemas.microsoft.com/office/drawing/2014/main" id="{AC19EACD-C942-D5DE-5BA3-48B3689C53A4}"/>
              </a:ext>
            </a:extLst>
          </p:cNvPr>
          <p:cNvGraphicFramePr>
            <a:graphicFrameLocks noGrp="1"/>
          </p:cNvGraphicFramePr>
          <p:nvPr>
            <p:extLst>
              <p:ext uri="{D42A27DB-BD31-4B8C-83A1-F6EECF244321}">
                <p14:modId xmlns:p14="http://schemas.microsoft.com/office/powerpoint/2010/main" val="2993129196"/>
              </p:ext>
            </p:extLst>
          </p:nvPr>
        </p:nvGraphicFramePr>
        <p:xfrm>
          <a:off x="5529974" y="4838415"/>
          <a:ext cx="981788" cy="741680"/>
        </p:xfrm>
        <a:graphic>
          <a:graphicData uri="http://schemas.openxmlformats.org/drawingml/2006/table">
            <a:tbl>
              <a:tblPr firstRow="1" bandRow="1">
                <a:tableStyleId>{5C22544A-7EE6-4342-B048-85BDC9FD1C3A}</a:tableStyleId>
              </a:tblPr>
              <a:tblGrid>
                <a:gridCol w="981788">
                  <a:extLst>
                    <a:ext uri="{9D8B030D-6E8A-4147-A177-3AD203B41FA5}">
                      <a16:colId xmlns:a16="http://schemas.microsoft.com/office/drawing/2014/main" val="1654936824"/>
                    </a:ext>
                  </a:extLst>
                </a:gridCol>
              </a:tblGrid>
              <a:tr h="370840">
                <a:tc>
                  <a:txBody>
                    <a:bodyPr/>
                    <a:lstStyle/>
                    <a:p>
                      <a:r>
                        <a:rPr lang="en-US" sz="1600" dirty="0">
                          <a:latin typeface="Times New Roman" panose="02020603050405020304" pitchFamily="18" charset="0"/>
                          <a:cs typeface="Times New Roman" panose="02020603050405020304" pitchFamily="18" charset="0"/>
                        </a:rPr>
                        <a:t>Unique </a:t>
                      </a:r>
                    </a:p>
                  </a:txBody>
                  <a:tcPr/>
                </a:tc>
                <a:extLst>
                  <a:ext uri="{0D108BD9-81ED-4DB2-BD59-A6C34878D82A}">
                    <a16:rowId xmlns:a16="http://schemas.microsoft.com/office/drawing/2014/main" val="495322301"/>
                  </a:ext>
                </a:extLst>
              </a:tr>
              <a:tr h="370840">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2921980115"/>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a:off x="6833899" y="3271598"/>
            <a:ext cx="23333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C70B631-9D2D-DC35-F8E1-8F58E576D095}"/>
              </a:ext>
            </a:extLst>
          </p:cNvPr>
          <p:cNvCxnSpPr>
            <a:cxnSpLocks/>
            <a:stCxn id="3" idx="1"/>
            <a:endCxn id="6" idx="0"/>
          </p:cNvCxnSpPr>
          <p:nvPr/>
        </p:nvCxnSpPr>
        <p:spPr>
          <a:xfrm flipH="1">
            <a:off x="6020868" y="3822871"/>
            <a:ext cx="1" cy="10155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3130672" y="3271598"/>
            <a:ext cx="20808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5C3A2BC0-BAFE-AA76-38CF-687A52DB4842}"/>
              </a:ext>
            </a:extLst>
          </p:cNvPr>
          <p:cNvSpPr txBox="1"/>
          <p:nvPr/>
        </p:nvSpPr>
        <p:spPr>
          <a:xfrm>
            <a:off x="1444752" y="410208"/>
            <a:ext cx="8394192" cy="1015663"/>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rPr>
              <a:t>US data, for 1997-2002, from police-reported car crashes in which there is a harmful event (people or property), and from which at least one vehicle was towed. [1]</a:t>
            </a:r>
            <a:endParaRPr lang="en-CA" sz="2000" dirty="0"/>
          </a:p>
        </p:txBody>
      </p:sp>
    </p:spTree>
    <p:extLst>
      <p:ext uri="{BB962C8B-B14F-4D97-AF65-F5344CB8AC3E}">
        <p14:creationId xmlns:p14="http://schemas.microsoft.com/office/powerpoint/2010/main" val="42198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4192488" y="2433178"/>
            <a:ext cx="2929481" cy="124224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Road-Accident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2372297132"/>
              </p:ext>
            </p:extLst>
          </p:nvPr>
        </p:nvGraphicFramePr>
        <p:xfrm>
          <a:off x="1352968" y="2383738"/>
          <a:ext cx="1588084" cy="134112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Accident Date</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 of Casualty</a:t>
                      </a:r>
                    </a:p>
                  </a:txBody>
                  <a:tcPr/>
                </a:tc>
                <a:extLst>
                  <a:ext uri="{0D108BD9-81ED-4DB2-BD59-A6C34878D82A}">
                    <a16:rowId xmlns:a16="http://schemas.microsoft.com/office/drawing/2014/main" val="780764267"/>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1359292047"/>
              </p:ext>
            </p:extLst>
          </p:nvPr>
        </p:nvGraphicFramePr>
        <p:xfrm>
          <a:off x="8914077" y="1595534"/>
          <a:ext cx="2045478" cy="2917527"/>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2247">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7734">
                <a:tc>
                  <a:txBody>
                    <a:bodyPr/>
                    <a:lstStyle/>
                    <a:p>
                      <a:r>
                        <a:rPr lang="en-US" sz="1600" dirty="0">
                          <a:latin typeface="Times New Roman" panose="02020603050405020304" pitchFamily="18" charset="0"/>
                          <a:cs typeface="Times New Roman" panose="02020603050405020304" pitchFamily="18" charset="0"/>
                        </a:rPr>
                        <a:t>Number of Vehicles</a:t>
                      </a:r>
                    </a:p>
                  </a:txBody>
                  <a:tcPr marT="37785" marB="37785"/>
                </a:tc>
                <a:extLst>
                  <a:ext uri="{0D108BD9-81ED-4DB2-BD59-A6C34878D82A}">
                    <a16:rowId xmlns:a16="http://schemas.microsoft.com/office/drawing/2014/main" val="2095277181"/>
                  </a:ext>
                </a:extLst>
              </a:tr>
              <a:tr h="317734">
                <a:tc>
                  <a:txBody>
                    <a:bodyPr/>
                    <a:lstStyle/>
                    <a:p>
                      <a:r>
                        <a:rPr lang="en-US" sz="1600" dirty="0">
                          <a:latin typeface="Times New Roman" panose="02020603050405020304" pitchFamily="18" charset="0"/>
                          <a:cs typeface="Times New Roman" panose="02020603050405020304" pitchFamily="18" charset="0"/>
                        </a:rPr>
                        <a:t>Road surface</a:t>
                      </a:r>
                    </a:p>
                  </a:txBody>
                  <a:tcPr marT="37785" marB="37785"/>
                </a:tc>
                <a:extLst>
                  <a:ext uri="{0D108BD9-81ED-4DB2-BD59-A6C34878D82A}">
                    <a16:rowId xmlns:a16="http://schemas.microsoft.com/office/drawing/2014/main" val="3259396857"/>
                  </a:ext>
                </a:extLst>
              </a:tr>
              <a:tr h="317734">
                <a:tc>
                  <a:txBody>
                    <a:bodyPr/>
                    <a:lstStyle/>
                    <a:p>
                      <a:r>
                        <a:rPr lang="en-US" sz="1600" dirty="0">
                          <a:latin typeface="Times New Roman" panose="02020603050405020304" pitchFamily="18" charset="0"/>
                          <a:cs typeface="Times New Roman" panose="02020603050405020304" pitchFamily="18" charset="0"/>
                        </a:rPr>
                        <a:t>Lighting Conditions</a:t>
                      </a:r>
                    </a:p>
                  </a:txBody>
                  <a:tcPr marT="37785" marB="37785"/>
                </a:tc>
                <a:extLst>
                  <a:ext uri="{0D108BD9-81ED-4DB2-BD59-A6C34878D82A}">
                    <a16:rowId xmlns:a16="http://schemas.microsoft.com/office/drawing/2014/main" val="51485757"/>
                  </a:ext>
                </a:extLst>
              </a:tr>
              <a:tr h="317734">
                <a:tc>
                  <a:txBody>
                    <a:bodyPr/>
                    <a:lstStyle/>
                    <a:p>
                      <a:r>
                        <a:rPr lang="en-US" sz="1600" dirty="0">
                          <a:latin typeface="Times New Roman" panose="02020603050405020304" pitchFamily="18" charset="0"/>
                          <a:cs typeface="Times New Roman" panose="02020603050405020304" pitchFamily="18" charset="0"/>
                        </a:rPr>
                        <a:t>Weather Conditions</a:t>
                      </a:r>
                    </a:p>
                  </a:txBody>
                  <a:tcPr marT="37785" marB="37785"/>
                </a:tc>
                <a:extLst>
                  <a:ext uri="{0D108BD9-81ED-4DB2-BD59-A6C34878D82A}">
                    <a16:rowId xmlns:a16="http://schemas.microsoft.com/office/drawing/2014/main" val="1612814969"/>
                  </a:ext>
                </a:extLst>
              </a:tr>
              <a:tr h="317734">
                <a:tc>
                  <a:txBody>
                    <a:bodyPr/>
                    <a:lstStyle/>
                    <a:p>
                      <a:r>
                        <a:rPr lang="en-US" sz="1600" dirty="0">
                          <a:latin typeface="Times New Roman" panose="02020603050405020304" pitchFamily="18" charset="0"/>
                          <a:cs typeface="Times New Roman" panose="02020603050405020304" pitchFamily="18" charset="0"/>
                        </a:rPr>
                        <a:t>Casualty Class</a:t>
                      </a:r>
                    </a:p>
                  </a:txBody>
                  <a:tcPr marT="37785" marB="37785"/>
                </a:tc>
                <a:extLst>
                  <a:ext uri="{0D108BD9-81ED-4DB2-BD59-A6C34878D82A}">
                    <a16:rowId xmlns:a16="http://schemas.microsoft.com/office/drawing/2014/main" val="1754765462"/>
                  </a:ext>
                </a:extLst>
              </a:tr>
              <a:tr h="3177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Casualty Severity </a:t>
                      </a:r>
                    </a:p>
                  </a:txBody>
                  <a:tcPr marT="37785" marB="37785"/>
                </a:tc>
                <a:extLst>
                  <a:ext uri="{0D108BD9-81ED-4DB2-BD59-A6C34878D82A}">
                    <a16:rowId xmlns:a16="http://schemas.microsoft.com/office/drawing/2014/main" val="4162802730"/>
                  </a:ext>
                </a:extLst>
              </a:tr>
              <a:tr h="317734">
                <a:tc>
                  <a:txBody>
                    <a:bodyPr/>
                    <a:lstStyle/>
                    <a:p>
                      <a:r>
                        <a:rPr lang="en-US" sz="1600" dirty="0">
                          <a:latin typeface="Times New Roman" panose="02020603050405020304" pitchFamily="18" charset="0"/>
                          <a:cs typeface="Times New Roman" panose="02020603050405020304" pitchFamily="18" charset="0"/>
                        </a:rPr>
                        <a:t>Sex of Casualty</a:t>
                      </a:r>
                    </a:p>
                  </a:txBody>
                  <a:tcPr marT="37785" marB="37785"/>
                </a:tc>
                <a:extLst>
                  <a:ext uri="{0D108BD9-81ED-4DB2-BD59-A6C34878D82A}">
                    <a16:rowId xmlns:a16="http://schemas.microsoft.com/office/drawing/2014/main" val="2342891200"/>
                  </a:ext>
                </a:extLst>
              </a:tr>
              <a:tr h="317734">
                <a:tc>
                  <a:txBody>
                    <a:bodyPr/>
                    <a:lstStyle/>
                    <a:p>
                      <a:r>
                        <a:rPr lang="en-US" sz="1600" dirty="0">
                          <a:latin typeface="Times New Roman" panose="02020603050405020304" pitchFamily="18" charset="0"/>
                          <a:cs typeface="Times New Roman" panose="02020603050405020304" pitchFamily="18" charset="0"/>
                        </a:rPr>
                        <a:t>Type of Vehicle</a:t>
                      </a:r>
                    </a:p>
                  </a:txBody>
                  <a:tcPr marT="37785" marB="37785"/>
                </a:tc>
                <a:extLst>
                  <a:ext uri="{0D108BD9-81ED-4DB2-BD59-A6C34878D82A}">
                    <a16:rowId xmlns:a16="http://schemas.microsoft.com/office/drawing/2014/main" val="592766300"/>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flipV="1">
            <a:off x="7119528" y="3054297"/>
            <a:ext cx="1794549"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2941052" y="3054298"/>
            <a:ext cx="12605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93C3B17F-3C44-2737-33FE-826B64371282}"/>
              </a:ext>
            </a:extLst>
          </p:cNvPr>
          <p:cNvSpPr txBox="1"/>
          <p:nvPr/>
        </p:nvSpPr>
        <p:spPr>
          <a:xfrm>
            <a:off x="1352968" y="312155"/>
            <a:ext cx="9217152"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Dataset</a:t>
            </a:r>
            <a:r>
              <a:rPr lang="en-US" sz="2200" b="0" i="0" dirty="0">
                <a:effectLst/>
                <a:latin typeface="Times New Roman" panose="02020603050405020304" pitchFamily="18" charset="0"/>
                <a:cs typeface="Times New Roman" panose="02020603050405020304" pitchFamily="18" charset="0"/>
              </a:rPr>
              <a:t> on all road accident casualties across Calderdale, UK from 2009 - 2012 and 2014 – 2016. [2]</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59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02BD-2FEF-F776-0D9E-757EF7CB9196}"/>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Data Analysis using tableau</a:t>
            </a:r>
          </a:p>
        </p:txBody>
      </p:sp>
    </p:spTree>
    <p:extLst>
      <p:ext uri="{BB962C8B-B14F-4D97-AF65-F5344CB8AC3E}">
        <p14:creationId xmlns:p14="http://schemas.microsoft.com/office/powerpoint/2010/main" val="353253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A3524-8307-D48B-249C-09EA1C89AC53}"/>
              </a:ext>
            </a:extLst>
          </p:cNvPr>
          <p:cNvSpPr txBox="1"/>
          <p:nvPr/>
        </p:nvSpPr>
        <p:spPr>
          <a:xfrm>
            <a:off x="1170432" y="1097280"/>
            <a:ext cx="10378440" cy="2308324"/>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In which age group majority of the accidents were registered?</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A672-61DF-59C7-9F11-E46E52BE0668}"/>
              </a:ext>
            </a:extLst>
          </p:cNvPr>
          <p:cNvSpPr txBox="1"/>
          <p:nvPr/>
        </p:nvSpPr>
        <p:spPr>
          <a:xfrm>
            <a:off x="7382621" y="1305181"/>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percentage of accidents in different age groups.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most accidents happened in the adult age group followed by children and elderly people.</a:t>
            </a:r>
          </a:p>
        </p:txBody>
      </p:sp>
      <p:pic>
        <p:nvPicPr>
          <p:cNvPr id="7" name="Picture 6">
            <a:extLst>
              <a:ext uri="{FF2B5EF4-FFF2-40B4-BE49-F238E27FC236}">
                <a16:creationId xmlns:a16="http://schemas.microsoft.com/office/drawing/2014/main" id="{21DC3B0B-09D2-6B7D-6561-14381B922D3F}"/>
              </a:ext>
            </a:extLst>
          </p:cNvPr>
          <p:cNvPicPr>
            <a:picLocks noChangeAspect="1"/>
          </p:cNvPicPr>
          <p:nvPr/>
        </p:nvPicPr>
        <p:blipFill>
          <a:blip r:embed="rId2"/>
          <a:stretch>
            <a:fillRect/>
          </a:stretch>
        </p:blipFill>
        <p:spPr>
          <a:xfrm>
            <a:off x="304800" y="1305181"/>
            <a:ext cx="6742101" cy="3657696"/>
          </a:xfrm>
          <a:prstGeom prst="rect">
            <a:avLst/>
          </a:prstGeom>
        </p:spPr>
      </p:pic>
    </p:spTree>
    <p:extLst>
      <p:ext uri="{BB962C8B-B14F-4D97-AF65-F5344CB8AC3E}">
        <p14:creationId xmlns:p14="http://schemas.microsoft.com/office/powerpoint/2010/main" val="249898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12AE1-838B-6E2C-3DCC-8888A715F267}"/>
              </a:ext>
            </a:extLst>
          </p:cNvPr>
          <p:cNvSpPr txBox="1"/>
          <p:nvPr/>
        </p:nvSpPr>
        <p:spPr>
          <a:xfrm>
            <a:off x="1170432" y="1097280"/>
            <a:ext cx="10378440" cy="3139321"/>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CA"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6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A672-61DF-59C7-9F11-E46E52BE0668}"/>
              </a:ext>
            </a:extLst>
          </p:cNvPr>
          <p:cNvSpPr txBox="1"/>
          <p:nvPr/>
        </p:nvSpPr>
        <p:spPr>
          <a:xfrm>
            <a:off x="7784956" y="1616077"/>
            <a:ext cx="4193683" cy="4144643"/>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visualization displays the trend for accident prone time of day on yearly basis.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has been observed that Afternoon time period is the most accident prone time period of the day. </a:t>
            </a:r>
          </a:p>
        </p:txBody>
      </p:sp>
      <p:pic>
        <p:nvPicPr>
          <p:cNvPr id="6" name="Picture 5">
            <a:extLst>
              <a:ext uri="{FF2B5EF4-FFF2-40B4-BE49-F238E27FC236}">
                <a16:creationId xmlns:a16="http://schemas.microsoft.com/office/drawing/2014/main" id="{CB7492A7-3FFF-D251-9AD1-4D0E93E999C7}"/>
              </a:ext>
            </a:extLst>
          </p:cNvPr>
          <p:cNvPicPr>
            <a:picLocks noChangeAspect="1"/>
          </p:cNvPicPr>
          <p:nvPr/>
        </p:nvPicPr>
        <p:blipFill>
          <a:blip r:embed="rId2"/>
          <a:stretch>
            <a:fillRect/>
          </a:stretch>
        </p:blipFill>
        <p:spPr>
          <a:xfrm>
            <a:off x="142240" y="1351842"/>
            <a:ext cx="7538720" cy="4154316"/>
          </a:xfrm>
          <a:prstGeom prst="rect">
            <a:avLst/>
          </a:prstGeom>
        </p:spPr>
      </p:pic>
    </p:spTree>
    <p:extLst>
      <p:ext uri="{BB962C8B-B14F-4D97-AF65-F5344CB8AC3E}">
        <p14:creationId xmlns:p14="http://schemas.microsoft.com/office/powerpoint/2010/main" val="86229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0366F-8BD5-92C0-C1FA-80B6C608C44E}"/>
              </a:ext>
            </a:extLst>
          </p:cNvPr>
          <p:cNvSpPr txBox="1"/>
          <p:nvPr/>
        </p:nvSpPr>
        <p:spPr>
          <a:xfrm>
            <a:off x="1170432" y="1097280"/>
            <a:ext cx="10378440" cy="2585323"/>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How the speed at the time of impact (accident) affects the seriousness of injury ?</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3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0329" y="1122542"/>
            <a:ext cx="5780018" cy="1830584"/>
          </a:xfrm>
        </p:spPr>
        <p:txBody>
          <a:bodyPr/>
          <a:lstStyle/>
          <a:p>
            <a:r>
              <a:rPr lang="en-US" sz="3200" dirty="0">
                <a:latin typeface="Times New Roman" panose="02020603050405020304" pitchFamily="18" charset="0"/>
                <a:cs typeface="Times New Roman" panose="02020603050405020304" pitchFamily="18" charset="0"/>
              </a:rPr>
              <a:t>Vidhi </a:t>
            </a:r>
            <a:r>
              <a:rPr lang="en-US" sz="3200" dirty="0" err="1">
                <a:latin typeface="Times New Roman" panose="02020603050405020304" pitchFamily="18" charset="0"/>
                <a:cs typeface="Times New Roman" panose="02020603050405020304" pitchFamily="18" charset="0"/>
              </a:rPr>
              <a:t>Sanjaykumar</a:t>
            </a:r>
            <a:r>
              <a:rPr lang="en-US" sz="3200" dirty="0">
                <a:latin typeface="Times New Roman" panose="02020603050405020304" pitchFamily="18" charset="0"/>
                <a:cs typeface="Times New Roman" panose="02020603050405020304" pitchFamily="18" charset="0"/>
              </a:rPr>
              <a:t> Patel</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11" r="14411"/>
          <a:stretch/>
        </p:blipFill>
        <p:spPr>
          <a:xfrm>
            <a:off x="8124389" y="1122542"/>
            <a:ext cx="2791171" cy="3866327"/>
          </a:xfrm>
        </p:spPr>
      </p:pic>
      <p:pic>
        <p:nvPicPr>
          <p:cNvPr id="5" name="Picture 4">
            <a:extLst>
              <a:ext uri="{FF2B5EF4-FFF2-40B4-BE49-F238E27FC236}">
                <a16:creationId xmlns:a16="http://schemas.microsoft.com/office/drawing/2014/main" id="{9F5DBE3E-B8A1-6165-9D2A-9C78970A4DA6}"/>
              </a:ext>
            </a:extLst>
          </p:cNvPr>
          <p:cNvPicPr>
            <a:picLocks noChangeAspect="1"/>
          </p:cNvPicPr>
          <p:nvPr/>
        </p:nvPicPr>
        <p:blipFill>
          <a:blip r:embed="rId3"/>
          <a:stretch>
            <a:fillRect/>
          </a:stretch>
        </p:blipFill>
        <p:spPr>
          <a:xfrm>
            <a:off x="3229217" y="3379478"/>
            <a:ext cx="2222241" cy="2222241"/>
          </a:xfrm>
          <a:prstGeom prst="rect">
            <a:avLst/>
          </a:prstGeom>
        </p:spPr>
      </p:pic>
    </p:spTree>
    <p:extLst>
      <p:ext uri="{BB962C8B-B14F-4D97-AF65-F5344CB8AC3E}">
        <p14:creationId xmlns:p14="http://schemas.microsoft.com/office/powerpoint/2010/main" val="337738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A672-61DF-59C7-9F11-E46E52BE0668}"/>
              </a:ext>
            </a:extLst>
          </p:cNvPr>
          <p:cNvSpPr txBox="1"/>
          <p:nvPr/>
        </p:nvSpPr>
        <p:spPr>
          <a:xfrm>
            <a:off x="8044330" y="427522"/>
            <a:ext cx="4007462" cy="5260046"/>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count of accidents as per speed of vehicle and seriousness of accident.</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when the speed was on the lower side (1-9 km/hr),  mostly there was no injury. On the other hand, when the speed was high (55+), mostly people involved had incapacitating injury or were killed.</a:t>
            </a:r>
          </a:p>
        </p:txBody>
      </p:sp>
      <p:pic>
        <p:nvPicPr>
          <p:cNvPr id="6" name="Picture 5">
            <a:extLst>
              <a:ext uri="{FF2B5EF4-FFF2-40B4-BE49-F238E27FC236}">
                <a16:creationId xmlns:a16="http://schemas.microsoft.com/office/drawing/2014/main" id="{04AE4D27-EDD1-0346-51AB-B6ADAF05EB6C}"/>
              </a:ext>
            </a:extLst>
          </p:cNvPr>
          <p:cNvPicPr>
            <a:picLocks noChangeAspect="1"/>
          </p:cNvPicPr>
          <p:nvPr/>
        </p:nvPicPr>
        <p:blipFill>
          <a:blip r:embed="rId2"/>
          <a:stretch>
            <a:fillRect/>
          </a:stretch>
        </p:blipFill>
        <p:spPr>
          <a:xfrm>
            <a:off x="260962" y="1021311"/>
            <a:ext cx="7330440" cy="4072467"/>
          </a:xfrm>
          <a:prstGeom prst="rect">
            <a:avLst/>
          </a:prstGeom>
        </p:spPr>
      </p:pic>
    </p:spTree>
    <p:extLst>
      <p:ext uri="{BB962C8B-B14F-4D97-AF65-F5344CB8AC3E}">
        <p14:creationId xmlns:p14="http://schemas.microsoft.com/office/powerpoint/2010/main" val="411958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59FB-8484-5DC8-8ECF-C87975382844}"/>
              </a:ext>
            </a:extLst>
          </p:cNvPr>
          <p:cNvSpPr>
            <a:spLocks noGrp="1"/>
          </p:cNvSpPr>
          <p:nvPr>
            <p:ph type="ctrTitle"/>
          </p:nvPr>
        </p:nvSpPr>
        <p:spPr/>
        <p:txBody>
          <a:bodyPr/>
          <a:lstStyle/>
          <a:p>
            <a:r>
              <a:rPr lang="en-US" dirty="0"/>
              <a:t>Tableau dashboard</a:t>
            </a:r>
          </a:p>
        </p:txBody>
      </p:sp>
    </p:spTree>
    <p:extLst>
      <p:ext uri="{BB962C8B-B14F-4D97-AF65-F5344CB8AC3E}">
        <p14:creationId xmlns:p14="http://schemas.microsoft.com/office/powerpoint/2010/main" val="104350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7DB0C-778A-1827-79A1-F721FECA1DC3}"/>
              </a:ext>
            </a:extLst>
          </p:cNvPr>
          <p:cNvPicPr>
            <a:picLocks noChangeAspect="1"/>
          </p:cNvPicPr>
          <p:nvPr/>
        </p:nvPicPr>
        <p:blipFill>
          <a:blip r:embed="rId2"/>
          <a:stretch>
            <a:fillRect/>
          </a:stretch>
        </p:blipFill>
        <p:spPr>
          <a:xfrm>
            <a:off x="774441" y="755779"/>
            <a:ext cx="10297504" cy="5659951"/>
          </a:xfrm>
          <a:prstGeom prst="rect">
            <a:avLst/>
          </a:prstGeom>
        </p:spPr>
      </p:pic>
    </p:spTree>
    <p:extLst>
      <p:ext uri="{BB962C8B-B14F-4D97-AF65-F5344CB8AC3E}">
        <p14:creationId xmlns:p14="http://schemas.microsoft.com/office/powerpoint/2010/main" val="491758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2C8C-1968-F244-E0C8-889F6E356178}"/>
              </a:ext>
            </a:extLst>
          </p:cNvPr>
          <p:cNvSpPr>
            <a:spLocks noGrp="1"/>
          </p:cNvSpPr>
          <p:nvPr>
            <p:ph type="title"/>
          </p:nvPr>
        </p:nvSpPr>
        <p:spPr/>
        <p:txBody>
          <a:bodyPr/>
          <a:lstStyle/>
          <a:p>
            <a:r>
              <a:rPr lang="en-US" dirty="0"/>
              <a:t>Tableau public link</a:t>
            </a:r>
            <a:br>
              <a:rPr lang="en-US" dirty="0"/>
            </a:br>
            <a:endParaRPr lang="en-US" dirty="0"/>
          </a:p>
        </p:txBody>
      </p:sp>
      <p:pic>
        <p:nvPicPr>
          <p:cNvPr id="5" name="Picture 4">
            <a:extLst>
              <a:ext uri="{FF2B5EF4-FFF2-40B4-BE49-F238E27FC236}">
                <a16:creationId xmlns:a16="http://schemas.microsoft.com/office/drawing/2014/main" id="{A99D48FC-7903-D9D0-8D54-6E7AFC66CCC9}"/>
              </a:ext>
            </a:extLst>
          </p:cNvPr>
          <p:cNvPicPr>
            <a:picLocks noChangeAspect="1"/>
          </p:cNvPicPr>
          <p:nvPr/>
        </p:nvPicPr>
        <p:blipFill>
          <a:blip r:embed="rId2"/>
          <a:stretch>
            <a:fillRect/>
          </a:stretch>
        </p:blipFill>
        <p:spPr>
          <a:xfrm>
            <a:off x="4375668" y="2204355"/>
            <a:ext cx="3440664" cy="3440664"/>
          </a:xfrm>
          <a:prstGeom prst="rect">
            <a:avLst/>
          </a:prstGeom>
        </p:spPr>
      </p:pic>
    </p:spTree>
    <p:extLst>
      <p:ext uri="{BB962C8B-B14F-4D97-AF65-F5344CB8AC3E}">
        <p14:creationId xmlns:p14="http://schemas.microsoft.com/office/powerpoint/2010/main" val="395335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2C8C-1968-F244-E0C8-889F6E356178}"/>
              </a:ext>
            </a:extLst>
          </p:cNvPr>
          <p:cNvSpPr>
            <a:spLocks noGrp="1"/>
          </p:cNvSpPr>
          <p:nvPr>
            <p:ph type="title"/>
          </p:nvPr>
        </p:nvSpPr>
        <p:spPr/>
        <p:txBody>
          <a:bodyPr/>
          <a:lstStyle/>
          <a:p>
            <a:r>
              <a:rPr lang="en-US" dirty="0"/>
              <a:t>Git-hub link</a:t>
            </a:r>
            <a:br>
              <a:rPr lang="en-US" dirty="0"/>
            </a:br>
            <a:endParaRPr lang="en-US" dirty="0"/>
          </a:p>
        </p:txBody>
      </p:sp>
      <p:pic>
        <p:nvPicPr>
          <p:cNvPr id="7" name="Picture 6">
            <a:extLst>
              <a:ext uri="{FF2B5EF4-FFF2-40B4-BE49-F238E27FC236}">
                <a16:creationId xmlns:a16="http://schemas.microsoft.com/office/drawing/2014/main" id="{86822D5F-343D-35B9-5303-2E99B6CD1760}"/>
              </a:ext>
            </a:extLst>
          </p:cNvPr>
          <p:cNvPicPr>
            <a:picLocks noChangeAspect="1"/>
          </p:cNvPicPr>
          <p:nvPr/>
        </p:nvPicPr>
        <p:blipFill>
          <a:blip r:embed="rId2"/>
          <a:stretch>
            <a:fillRect/>
          </a:stretch>
        </p:blipFill>
        <p:spPr>
          <a:xfrm>
            <a:off x="4654420" y="2275114"/>
            <a:ext cx="3201955" cy="3201955"/>
          </a:xfrm>
          <a:prstGeom prst="rect">
            <a:avLst/>
          </a:prstGeom>
        </p:spPr>
      </p:pic>
    </p:spTree>
    <p:extLst>
      <p:ext uri="{BB962C8B-B14F-4D97-AF65-F5344CB8AC3E}">
        <p14:creationId xmlns:p14="http://schemas.microsoft.com/office/powerpoint/2010/main" val="253755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D316-6863-2EFE-B99F-0A7FE872DA2B}"/>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27886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98F08C-5157-5446-2812-C8D3D4112E7F}"/>
              </a:ext>
            </a:extLst>
          </p:cNvPr>
          <p:cNvSpPr txBox="1"/>
          <p:nvPr/>
        </p:nvSpPr>
        <p:spPr>
          <a:xfrm>
            <a:off x="1289054" y="1028040"/>
            <a:ext cx="994892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analysis showed that adults and children are the most vulnerable age groups to accidents.</a:t>
            </a:r>
            <a:r>
              <a:rPr lang="en-US" sz="2400" b="0" i="0" dirty="0">
                <a:solidFill>
                  <a:srgbClr val="202124"/>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Moreover, afternoon </a:t>
            </a:r>
            <a:r>
              <a:rPr lang="en-US" sz="2400" dirty="0">
                <a:solidFill>
                  <a:srgbClr val="202124"/>
                </a:solidFill>
                <a:latin typeface="Times New Roman" panose="02020603050405020304" pitchFamily="18" charset="0"/>
                <a:cs typeface="Times New Roman" panose="02020603050405020304" pitchFamily="18" charset="0"/>
              </a:rPr>
              <a:t>time period (12-6 PM) is the most accident prone time of the day. </a:t>
            </a:r>
          </a:p>
          <a:p>
            <a:pPr marL="285750" indent="-285750">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Also, the speed of the vehicle at the time of crash contributed heavily to the seriousness of the injury. When the speed was on the higher end (55+ km/hr), it led to severe incapacitating injury or even death of the person. On the other hand, when it was on the lower side ( &lt; 10 km/hr), there was no or little injury to the person involved in the crash.</a:t>
            </a:r>
            <a:endParaRPr lang="en-US" sz="2400" dirty="0"/>
          </a:p>
        </p:txBody>
      </p:sp>
    </p:spTree>
    <p:extLst>
      <p:ext uri="{BB962C8B-B14F-4D97-AF65-F5344CB8AC3E}">
        <p14:creationId xmlns:p14="http://schemas.microsoft.com/office/powerpoint/2010/main" val="234053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EF5A-E9DC-CCB6-0499-4D3CD49099B4}"/>
              </a:ext>
            </a:extLst>
          </p:cNvPr>
          <p:cNvSpPr>
            <a:spLocks noGrp="1"/>
          </p:cNvSpPr>
          <p:nvPr>
            <p:ph type="ctrTitle"/>
          </p:nvPr>
        </p:nvSpPr>
        <p:spPr>
          <a:xfrm>
            <a:off x="2244043" y="784010"/>
            <a:ext cx="8637073" cy="2541431"/>
          </a:xfrm>
        </p:spPr>
        <p:txBody>
          <a:bodyPr>
            <a:normAutofit/>
          </a:bodyPr>
          <a:lstStyle/>
          <a:p>
            <a:r>
              <a:rPr lang="en-CA" sz="48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157913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B83CA-F6E7-AF55-065D-9F44D56AD54A}"/>
              </a:ext>
            </a:extLst>
          </p:cNvPr>
          <p:cNvSpPr txBox="1"/>
          <p:nvPr/>
        </p:nvSpPr>
        <p:spPr>
          <a:xfrm>
            <a:off x="713232" y="137160"/>
            <a:ext cx="11045952" cy="6001643"/>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 per our analysis, adults are the most vulnerable group to road traffic accidents followed by children. So, we recommend public policy makers to organize workshops, driver educational and preventative programs that would help them improve their knowledge, attitude, understanding of the surrounding circumstances. This as a whole, could result in reduction of road traffic accidents among adults and young children.</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Afternoon time is the most accident prone time of the day as per our analysis. To reduce the risk during that dangerous period of the day, drivers need to wear seat belt and remain cautious. Public policy makers should make strict rules and ensure that drivers are wearing seat belt.</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It is observed in our analysis that over speeding was a major factor resulting in fatality or incapacitating injury. There are several things public policy makers could do regarding that. Infrastructure adaptations such as speed humps, raised platforms, gateway treatments, pavement narrowings and developing roundabouts at intersections could slow down traffic and reduce speed. [3]</a:t>
            </a:r>
          </a:p>
        </p:txBody>
      </p:sp>
    </p:spTree>
    <p:extLst>
      <p:ext uri="{BB962C8B-B14F-4D97-AF65-F5344CB8AC3E}">
        <p14:creationId xmlns:p14="http://schemas.microsoft.com/office/powerpoint/2010/main" val="404756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A726-9C3B-58D1-E6D1-F992130C7644}"/>
              </a:ext>
            </a:extLst>
          </p:cNvPr>
          <p:cNvSpPr txBox="1"/>
          <p:nvPr/>
        </p:nvSpPr>
        <p:spPr>
          <a:xfrm>
            <a:off x="4335499" y="155448"/>
            <a:ext cx="258831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C8D3F59-0A28-401A-C60F-C3DD4728722F}"/>
              </a:ext>
            </a:extLst>
          </p:cNvPr>
          <p:cNvSpPr txBox="1"/>
          <p:nvPr/>
        </p:nvSpPr>
        <p:spPr>
          <a:xfrm>
            <a:off x="964163" y="1453150"/>
            <a:ext cx="1026367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A2B5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https://vincentarelbundock.github.io/Rdatasets/doc/DAAG/nassCDS.html</a:t>
            </a:r>
            <a:r>
              <a:rPr lang="en-US" sz="2400" dirty="0">
                <a:solidFill>
                  <a:srgbClr val="FA2B5C"/>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3"/>
              </a:rPr>
              <a:t>https://data.world/datagov-uk/6efe5505-941f-45bf-b576-4c1e09b579a1</a:t>
            </a:r>
            <a:r>
              <a:rPr lang="en-US" sz="2400" dirty="0">
                <a:latin typeface="Times New Roman" panose="02020603050405020304" pitchFamily="18" charset="0"/>
                <a:cs typeface="Times New Roman" panose="02020603050405020304" pitchFamily="18" charset="0"/>
              </a:rPr>
              <a:t> (2)</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4"/>
              </a:rPr>
              <a:t>https://making-cities-safer.com/speed-reduction-methods-to-promote-road-safety-and-to-save-lives/</a:t>
            </a:r>
            <a:r>
              <a:rPr lang="en-US" sz="2400" dirty="0">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98779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Jay </a:t>
            </a:r>
            <a:r>
              <a:rPr lang="en-US" sz="3200" dirty="0" err="1">
                <a:latin typeface="Times New Roman" panose="02020603050405020304" pitchFamily="18" charset="0"/>
                <a:cs typeface="Times New Roman" panose="02020603050405020304" pitchFamily="18" charset="0"/>
              </a:rPr>
              <a:t>Vinodkumar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Modh</a:t>
            </a:r>
            <a:endParaRPr lang="en-US" dirty="0"/>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11" b="3811"/>
          <a:stretch>
            <a:fillRect/>
          </a:stretch>
        </p:blipFill>
        <p:spPr/>
      </p:pic>
      <p:pic>
        <p:nvPicPr>
          <p:cNvPr id="10" name="Picture 9">
            <a:extLst>
              <a:ext uri="{FF2B5EF4-FFF2-40B4-BE49-F238E27FC236}">
                <a16:creationId xmlns:a16="http://schemas.microsoft.com/office/drawing/2014/main" id="{BDF91F55-F9E1-9D2A-3FF2-4F1ACB3C949C}"/>
              </a:ext>
            </a:extLst>
          </p:cNvPr>
          <p:cNvPicPr>
            <a:picLocks noChangeAspect="1"/>
          </p:cNvPicPr>
          <p:nvPr/>
        </p:nvPicPr>
        <p:blipFill>
          <a:blip r:embed="rId3"/>
          <a:stretch>
            <a:fillRect/>
          </a:stretch>
        </p:blipFill>
        <p:spPr>
          <a:xfrm>
            <a:off x="3290649" y="3429000"/>
            <a:ext cx="1859847" cy="1859847"/>
          </a:xfrm>
          <a:prstGeom prst="rect">
            <a:avLst/>
          </a:prstGeom>
        </p:spPr>
      </p:pic>
    </p:spTree>
    <p:extLst>
      <p:ext uri="{BB962C8B-B14F-4D97-AF65-F5344CB8AC3E}">
        <p14:creationId xmlns:p14="http://schemas.microsoft.com/office/powerpoint/2010/main" val="165859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957300" cy="1830584"/>
          </a:xfrm>
        </p:spPr>
        <p:txBody>
          <a:bodyPr/>
          <a:lstStyle/>
          <a:p>
            <a:r>
              <a:rPr lang="en-US" sz="3200" dirty="0" err="1">
                <a:latin typeface="Times New Roman" panose="02020603050405020304" pitchFamily="18" charset="0"/>
                <a:cs typeface="Times New Roman" panose="02020603050405020304" pitchFamily="18" charset="0"/>
              </a:rPr>
              <a:t>Dhruvkumar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Khageshkumar</a:t>
            </a:r>
            <a:r>
              <a:rPr lang="en-US" sz="3200" dirty="0">
                <a:latin typeface="Times New Roman" panose="02020603050405020304" pitchFamily="18" charset="0"/>
                <a:cs typeface="Times New Roman" panose="02020603050405020304" pitchFamily="18" charset="0"/>
              </a:rPr>
              <a:t> Chauhan</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023" r="5023"/>
          <a:stretch/>
        </p:blipFill>
        <p:spPr>
          <a:xfrm>
            <a:off x="8124389" y="1122542"/>
            <a:ext cx="2791171" cy="3866327"/>
          </a:xfrm>
        </p:spPr>
      </p:pic>
      <p:pic>
        <p:nvPicPr>
          <p:cNvPr id="8" name="Picture 7">
            <a:extLst>
              <a:ext uri="{FF2B5EF4-FFF2-40B4-BE49-F238E27FC236}">
                <a16:creationId xmlns:a16="http://schemas.microsoft.com/office/drawing/2014/main" id="{DD70BA42-94AB-DA5E-7A43-92B9F605FDC4}"/>
              </a:ext>
            </a:extLst>
          </p:cNvPr>
          <p:cNvPicPr>
            <a:picLocks noChangeAspect="1"/>
          </p:cNvPicPr>
          <p:nvPr/>
        </p:nvPicPr>
        <p:blipFill>
          <a:blip r:embed="rId3"/>
          <a:stretch>
            <a:fillRect/>
          </a:stretch>
        </p:blipFill>
        <p:spPr>
          <a:xfrm>
            <a:off x="3477356" y="3429000"/>
            <a:ext cx="1905000" cy="1905000"/>
          </a:xfrm>
          <a:prstGeom prst="rect">
            <a:avLst/>
          </a:prstGeom>
        </p:spPr>
      </p:pic>
    </p:spTree>
    <p:extLst>
      <p:ext uri="{BB962C8B-B14F-4D97-AF65-F5344CB8AC3E}">
        <p14:creationId xmlns:p14="http://schemas.microsoft.com/office/powerpoint/2010/main" val="69133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701948" cy="1830584"/>
          </a:xfrm>
        </p:spPr>
        <p:txBody>
          <a:bodyPr/>
          <a:lstStyle/>
          <a:p>
            <a:r>
              <a:rPr lang="en-US" sz="3200" dirty="0">
                <a:latin typeface="Times New Roman" panose="02020603050405020304" pitchFamily="18" charset="0"/>
                <a:cs typeface="Times New Roman" panose="02020603050405020304" pitchFamily="18" charset="0"/>
              </a:rPr>
              <a:t>Raj </a:t>
            </a:r>
            <a:r>
              <a:rPr lang="en-US" sz="3200" dirty="0" err="1">
                <a:latin typeface="Times New Roman" panose="02020603050405020304" pitchFamily="18" charset="0"/>
                <a:cs typeface="Times New Roman" panose="02020603050405020304" pitchFamily="18" charset="0"/>
              </a:rPr>
              <a:t>Balvantbhai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Gabani</a:t>
            </a:r>
            <a:endParaRPr lang="en-US" sz="32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58" t="17668" r="2040" b="6591"/>
          <a:stretch/>
        </p:blipFill>
        <p:spPr>
          <a:xfrm>
            <a:off x="7951807" y="1421363"/>
            <a:ext cx="3177334" cy="3449257"/>
          </a:xfrm>
        </p:spPr>
      </p:pic>
      <p:pic>
        <p:nvPicPr>
          <p:cNvPr id="8" name="Picture 7">
            <a:extLst>
              <a:ext uri="{FF2B5EF4-FFF2-40B4-BE49-F238E27FC236}">
                <a16:creationId xmlns:a16="http://schemas.microsoft.com/office/drawing/2014/main" id="{2481C8F1-B430-88E6-697E-D94EA84318B9}"/>
              </a:ext>
            </a:extLst>
          </p:cNvPr>
          <p:cNvPicPr>
            <a:picLocks noChangeAspect="1"/>
          </p:cNvPicPr>
          <p:nvPr/>
        </p:nvPicPr>
        <p:blipFill>
          <a:blip r:embed="rId3"/>
          <a:stretch>
            <a:fillRect/>
          </a:stretch>
        </p:blipFill>
        <p:spPr>
          <a:xfrm>
            <a:off x="3378444" y="3429000"/>
            <a:ext cx="1847471" cy="1847471"/>
          </a:xfrm>
          <a:prstGeom prst="rect">
            <a:avLst/>
          </a:prstGeom>
        </p:spPr>
      </p:pic>
    </p:spTree>
    <p:extLst>
      <p:ext uri="{BB962C8B-B14F-4D97-AF65-F5344CB8AC3E}">
        <p14:creationId xmlns:p14="http://schemas.microsoft.com/office/powerpoint/2010/main" val="290864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normAutofit/>
          </a:bodyPr>
          <a:lstStyle/>
          <a:p>
            <a:pPr algn="l" rtl="0" eaLnBrk="1" latinLnBrk="0" hangingPunct="1">
              <a:spcBef>
                <a:spcPts val="0"/>
              </a:spcBef>
              <a:spcAft>
                <a:spcPts val="0"/>
              </a:spcAft>
              <a:buClrTx/>
              <a:buSzPts val="2800"/>
            </a:pPr>
            <a:r>
              <a:rPr lang="en-US" kern="1200" dirty="0">
                <a:solidFill>
                  <a:srgbClr val="000000"/>
                </a:solidFill>
                <a:effectLst/>
                <a:latin typeface="Times New Roman" panose="02020603050405020304" pitchFamily="18" charset="0"/>
                <a:ea typeface="+mn-ea"/>
                <a:cs typeface="Times New Roman" panose="02020603050405020304" pitchFamily="18" charset="0"/>
              </a:rPr>
              <a:t>Kartik </a:t>
            </a:r>
            <a:r>
              <a:rPr lang="en-US" kern="1200" dirty="0" err="1">
                <a:solidFill>
                  <a:srgbClr val="000000"/>
                </a:solidFill>
                <a:effectLst/>
                <a:latin typeface="Times New Roman" panose="02020603050405020304" pitchFamily="18" charset="0"/>
                <a:ea typeface="+mn-ea"/>
                <a:cs typeface="Times New Roman" panose="02020603050405020304" pitchFamily="18" charset="0"/>
              </a:rPr>
              <a:t>Himanshukumar</a:t>
            </a:r>
            <a:r>
              <a:rPr lang="en-US" kern="1200" dirty="0">
                <a:solidFill>
                  <a:srgbClr val="000000"/>
                </a:solidFill>
                <a:effectLst/>
                <a:latin typeface="Times New Roman" panose="02020603050405020304" pitchFamily="18" charset="0"/>
                <a:ea typeface="+mn-ea"/>
                <a:cs typeface="Times New Roman" panose="02020603050405020304" pitchFamily="18" charset="0"/>
              </a:rPr>
              <a:t> Thakkar</a:t>
            </a:r>
            <a:endParaRPr lang="en-US" dirty="0">
              <a:effectLst/>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322" b="16322"/>
          <a:stretch/>
        </p:blipFill>
        <p:spPr>
          <a:xfrm>
            <a:off x="8124389" y="1129513"/>
            <a:ext cx="2791171" cy="3866327"/>
          </a:xfrm>
        </p:spPr>
      </p:pic>
      <p:pic>
        <p:nvPicPr>
          <p:cNvPr id="8" name="Picture 7">
            <a:extLst>
              <a:ext uri="{FF2B5EF4-FFF2-40B4-BE49-F238E27FC236}">
                <a16:creationId xmlns:a16="http://schemas.microsoft.com/office/drawing/2014/main" id="{7ECB0434-A016-A0FF-CC00-37EC54830A71}"/>
              </a:ext>
            </a:extLst>
          </p:cNvPr>
          <p:cNvPicPr>
            <a:picLocks noChangeAspect="1"/>
          </p:cNvPicPr>
          <p:nvPr/>
        </p:nvPicPr>
        <p:blipFill>
          <a:blip r:embed="rId3"/>
          <a:stretch>
            <a:fillRect/>
          </a:stretch>
        </p:blipFill>
        <p:spPr>
          <a:xfrm>
            <a:off x="3386168" y="3429000"/>
            <a:ext cx="1662404" cy="1662404"/>
          </a:xfrm>
          <a:prstGeom prst="rect">
            <a:avLst/>
          </a:prstGeom>
        </p:spPr>
      </p:pic>
    </p:spTree>
    <p:extLst>
      <p:ext uri="{BB962C8B-B14F-4D97-AF65-F5344CB8AC3E}">
        <p14:creationId xmlns:p14="http://schemas.microsoft.com/office/powerpoint/2010/main" val="11185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7347B-59C7-99F4-DDE0-BA55D6B00D45}"/>
              </a:ext>
            </a:extLst>
          </p:cNvPr>
          <p:cNvSpPr txBox="1"/>
          <p:nvPr/>
        </p:nvSpPr>
        <p:spPr>
          <a:xfrm>
            <a:off x="2844084" y="118872"/>
            <a:ext cx="650383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Background/Motivation</a:t>
            </a:r>
          </a:p>
        </p:txBody>
      </p:sp>
      <p:sp>
        <p:nvSpPr>
          <p:cNvPr id="5" name="TextBox 4">
            <a:extLst>
              <a:ext uri="{FF2B5EF4-FFF2-40B4-BE49-F238E27FC236}">
                <a16:creationId xmlns:a16="http://schemas.microsoft.com/office/drawing/2014/main" id="{10B8126A-7903-26A1-1CF3-A62C8B10F8EE}"/>
              </a:ext>
            </a:extLst>
          </p:cNvPr>
          <p:cNvSpPr txBox="1"/>
          <p:nvPr/>
        </p:nvSpPr>
        <p:spPr>
          <a:xfrm>
            <a:off x="2939143" y="148356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FBC92434-DC14-0EA5-B0F4-3AF5A2C0FC89}"/>
              </a:ext>
            </a:extLst>
          </p:cNvPr>
          <p:cNvSpPr txBox="1"/>
          <p:nvPr/>
        </p:nvSpPr>
        <p:spPr>
          <a:xfrm>
            <a:off x="802432" y="1483566"/>
            <a:ext cx="10728152" cy="325217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lives of almost 1.3 million people are cut short annually as a result of traffic accidents. </a:t>
            </a:r>
          </a:p>
          <a:p>
            <a:pPr marL="457200" indent="-457200">
              <a:lnSpc>
                <a:spcPts val="2750"/>
              </a:lnSpc>
            </a:pP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lnSpc>
                <a:spcPts val="2750"/>
              </a:lnSpc>
            </a:pPr>
            <a:r>
              <a:rPr lang="en-CA" sz="2200" i="1"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Road safety</a:t>
            </a:r>
            <a:r>
              <a:rPr lang="en-CA" sz="2200" dirty="0">
                <a:effectLst/>
                <a:latin typeface="Times New Roman" panose="02020603050405020304" pitchFamily="18" charset="0"/>
                <a:ea typeface="Times New Roman" panose="02020603050405020304" pitchFamily="18" charset="0"/>
                <a:cs typeface="Times New Roman" panose="02020603050405020304" pitchFamily="18" charset="0"/>
              </a:rPr>
              <a:t>. (2020, June 20). WHO | World Health Organization. </a:t>
            </a:r>
          </a:p>
          <a:p>
            <a:pPr marL="457200" indent="-457200">
              <a:lnSpc>
                <a:spcPts val="2750"/>
              </a:lnSpc>
            </a:pPr>
            <a:r>
              <a:rPr lang="en-CA"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https://www.who.int/health-topics/road-safety#tab=tab_1</a:t>
            </a:r>
            <a:endPar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ts val="2750"/>
              </a:lnSpc>
            </a:pPr>
            <a:endParaRPr lang="en-CA"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46E957-C566-B13F-A172-FFAB97522868}"/>
              </a:ext>
            </a:extLst>
          </p:cNvPr>
          <p:cNvSpPr txBox="1"/>
          <p:nvPr/>
        </p:nvSpPr>
        <p:spPr>
          <a:xfrm>
            <a:off x="802432" y="3719614"/>
            <a:ext cx="10095723"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Road crashes result in significant economic damages for victims, their families, and entire countries. </a:t>
            </a:r>
          </a:p>
        </p:txBody>
      </p:sp>
    </p:spTree>
    <p:extLst>
      <p:ext uri="{BB962C8B-B14F-4D97-AF65-F5344CB8AC3E}">
        <p14:creationId xmlns:p14="http://schemas.microsoft.com/office/powerpoint/2010/main" val="192964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05BDC-888D-EBDF-B626-AC42BF8182D8}"/>
              </a:ext>
            </a:extLst>
          </p:cNvPr>
          <p:cNvSpPr txBox="1"/>
          <p:nvPr/>
        </p:nvSpPr>
        <p:spPr>
          <a:xfrm>
            <a:off x="3168726" y="228600"/>
            <a:ext cx="543392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D664E72-6195-886B-0608-446767E7E0C2}"/>
              </a:ext>
            </a:extLst>
          </p:cNvPr>
          <p:cNvSpPr txBox="1"/>
          <p:nvPr/>
        </p:nvSpPr>
        <p:spPr>
          <a:xfrm>
            <a:off x="2435290" y="1763486"/>
            <a:ext cx="83975"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76590F4-3228-A25D-EA61-27A96634648B}"/>
              </a:ext>
            </a:extLst>
          </p:cNvPr>
          <p:cNvSpPr txBox="1"/>
          <p:nvPr/>
        </p:nvSpPr>
        <p:spPr>
          <a:xfrm>
            <a:off x="645844" y="1535106"/>
            <a:ext cx="10900307"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Public policy makers needs insights into the trends in road traffic accidents and fatalities in order to make regulations or decisions that could result in reduction of road crashes.</a:t>
            </a:r>
          </a:p>
        </p:txBody>
      </p:sp>
    </p:spTree>
    <p:extLst>
      <p:ext uri="{BB962C8B-B14F-4D97-AF65-F5344CB8AC3E}">
        <p14:creationId xmlns:p14="http://schemas.microsoft.com/office/powerpoint/2010/main" val="171914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15EED-D9BA-4239-BCAC-4AED909C0A38}"/>
              </a:ext>
            </a:extLst>
          </p:cNvPr>
          <p:cNvSpPr txBox="1"/>
          <p:nvPr/>
        </p:nvSpPr>
        <p:spPr>
          <a:xfrm>
            <a:off x="3663198" y="201168"/>
            <a:ext cx="4554708"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Project Proposal</a:t>
            </a:r>
          </a:p>
        </p:txBody>
      </p:sp>
      <p:sp>
        <p:nvSpPr>
          <p:cNvPr id="8" name="TextBox 7">
            <a:extLst>
              <a:ext uri="{FF2B5EF4-FFF2-40B4-BE49-F238E27FC236}">
                <a16:creationId xmlns:a16="http://schemas.microsoft.com/office/drawing/2014/main" id="{79E15DDC-F06C-B63A-7E47-64DAC9DF5CA2}"/>
              </a:ext>
            </a:extLst>
          </p:cNvPr>
          <p:cNvSpPr txBox="1"/>
          <p:nvPr/>
        </p:nvSpPr>
        <p:spPr>
          <a:xfrm>
            <a:off x="821094" y="1431873"/>
            <a:ext cx="10549811"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team will create a descriptive analysis to examine trends in car crashes and gain insights to help public policy makers make certain decisions for the road safety.</a:t>
            </a:r>
          </a:p>
        </p:txBody>
      </p:sp>
    </p:spTree>
    <p:extLst>
      <p:ext uri="{BB962C8B-B14F-4D97-AF65-F5344CB8AC3E}">
        <p14:creationId xmlns:p14="http://schemas.microsoft.com/office/powerpoint/2010/main" val="3919437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1763</TotalTime>
  <Words>884</Words>
  <Application>Microsoft Office PowerPoint</Application>
  <PresentationFormat>Widescreen</PresentationFormat>
  <Paragraphs>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Gill Sans MT</vt:lpstr>
      <vt:lpstr>Times New Roman</vt:lpstr>
      <vt:lpstr>Wingdings</vt:lpstr>
      <vt:lpstr>Gallery</vt:lpstr>
      <vt:lpstr>PowerPoint Presentation</vt:lpstr>
      <vt:lpstr>Vidhi Sanjaykumar Patel</vt:lpstr>
      <vt:lpstr>Jay Vinodkumar Modh</vt:lpstr>
      <vt:lpstr>Dhruvkumar Khageshkumar Chauhan</vt:lpstr>
      <vt:lpstr>Raj Balvantbhai Gabani</vt:lpstr>
      <vt:lpstr>Kartik Himanshukumar Thakkar</vt:lpstr>
      <vt:lpstr>PowerPoint Presentation</vt:lpstr>
      <vt:lpstr>PowerPoint Presentation</vt:lpstr>
      <vt:lpstr>PowerPoint Presentation</vt:lpstr>
      <vt:lpstr>PowerPoint Presentation</vt:lpstr>
      <vt:lpstr>Dataset Description</vt:lpstr>
      <vt:lpstr>PowerPoint Presentation</vt:lpstr>
      <vt:lpstr>PowerPoint Presentation</vt:lpstr>
      <vt:lpstr>Data Analysis using tableau</vt:lpstr>
      <vt:lpstr>PowerPoint Presentation</vt:lpstr>
      <vt:lpstr>PowerPoint Presentation</vt:lpstr>
      <vt:lpstr>PowerPoint Presentation</vt:lpstr>
      <vt:lpstr>PowerPoint Presentation</vt:lpstr>
      <vt:lpstr>PowerPoint Presentation</vt:lpstr>
      <vt:lpstr>PowerPoint Presentation</vt:lpstr>
      <vt:lpstr>Tableau dashboard</vt:lpstr>
      <vt:lpstr>PowerPoint Presentation</vt:lpstr>
      <vt:lpstr>Tableau public link </vt:lpstr>
      <vt:lpstr>Git-hub link </vt:lpstr>
      <vt:lpstr>Conclusion</vt:lpstr>
      <vt:lpstr>PowerPoint Presentation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215</cp:revision>
  <dcterms:created xsi:type="dcterms:W3CDTF">2022-11-06T16:15:46Z</dcterms:created>
  <dcterms:modified xsi:type="dcterms:W3CDTF">2022-12-16T18:45:45Z</dcterms:modified>
</cp:coreProperties>
</file>