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8" r:id="rId3"/>
    <p:sldId id="259" r:id="rId4"/>
    <p:sldId id="260" r:id="rId5"/>
    <p:sldId id="268" r:id="rId6"/>
    <p:sldId id="262" r:id="rId7"/>
    <p:sldId id="263" r:id="rId8"/>
    <p:sldId id="264" r:id="rId9"/>
    <p:sldId id="265" r:id="rId10"/>
    <p:sldId id="279" r:id="rId11"/>
    <p:sldId id="281" r:id="rId12"/>
    <p:sldId id="282" r:id="rId13"/>
    <p:sldId id="284" r:id="rId14"/>
    <p:sldId id="286" r:id="rId15"/>
    <p:sldId id="287" r:id="rId16"/>
    <p:sldId id="288" r:id="rId17"/>
    <p:sldId id="289" r:id="rId18"/>
    <p:sldId id="290" r:id="rId19"/>
    <p:sldId id="291" r:id="rId20"/>
    <p:sldId id="292" r:id="rId21"/>
    <p:sldId id="293" r:id="rId22"/>
    <p:sldId id="295" r:id="rId23"/>
    <p:sldId id="266" r:id="rId24"/>
    <p:sldId id="270" r:id="rId25"/>
    <p:sldId id="271" r:id="rId26"/>
    <p:sldId id="274" r:id="rId27"/>
    <p:sldId id="296" r:id="rId28"/>
    <p:sldId id="297" r:id="rId29"/>
    <p:sldId id="298" r:id="rId30"/>
    <p:sldId id="26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1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5720C4-D82B-4E97-B2FD-C28DE60742D3}" type="datetimeFigureOut">
              <a:rPr lang="en-US" smtClean="0"/>
              <a:t>11/11/2022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B5D4FC0-0F86-4725-8B6E-4B527FCDB8E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2237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5720C4-D82B-4E97-B2FD-C28DE60742D3}"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D4FC0-0F86-4725-8B6E-4B527FCDB8E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395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5720C4-D82B-4E97-B2FD-C28DE60742D3}"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D4FC0-0F86-4725-8B6E-4B527FCDB8E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7405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5720C4-D82B-4E97-B2FD-C28DE60742D3}"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D4FC0-0F86-4725-8B6E-4B527FCDB8E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7295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5720C4-D82B-4E97-B2FD-C28DE60742D3}"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D4FC0-0F86-4725-8B6E-4B527FCDB8E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451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5720C4-D82B-4E97-B2FD-C28DE60742D3}"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D4FC0-0F86-4725-8B6E-4B527FCDB8E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3794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5720C4-D82B-4E97-B2FD-C28DE60742D3}" type="datetimeFigureOut">
              <a:rPr lang="en-US" smtClean="0"/>
              <a:t>11/11/2022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5D4FC0-0F86-4725-8B6E-4B527FCDB8E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3555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5720C4-D82B-4E97-B2FD-C28DE60742D3}" type="datetimeFigureOut">
              <a:rPr lang="en-US" smtClean="0"/>
              <a:t>11/11/2022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5D4FC0-0F86-4725-8B6E-4B527FCDB8E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7604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5720C4-D82B-4E97-B2FD-C28DE60742D3}" type="datetimeFigureOut">
              <a:rPr lang="en-US" smtClean="0"/>
              <a:t>11/11/2022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5D4FC0-0F86-4725-8B6E-4B527FCDB8E8}" type="slidenum">
              <a:rPr lang="en-US" smtClean="0"/>
              <a:t>‹#›</a:t>
            </a:fld>
            <a:endParaRPr lang="en-US"/>
          </a:p>
        </p:txBody>
      </p:sp>
    </p:spTree>
    <p:extLst>
      <p:ext uri="{BB962C8B-B14F-4D97-AF65-F5344CB8AC3E}">
        <p14:creationId xmlns:p14="http://schemas.microsoft.com/office/powerpoint/2010/main" val="655542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5720C4-D82B-4E97-B2FD-C28DE60742D3}"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D4FC0-0F86-4725-8B6E-4B527FCDB8E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629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35720C4-D82B-4E97-B2FD-C28DE60742D3}" type="datetimeFigureOut">
              <a:rPr lang="en-US" smtClean="0"/>
              <a:t>11/11/2022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B5D4FC0-0F86-4725-8B6E-4B527FCDB8E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5037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35720C4-D82B-4E97-B2FD-C28DE60742D3}" type="datetimeFigureOut">
              <a:rPr lang="en-US" smtClean="0"/>
              <a:t>11/11/2022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B5D4FC0-0F86-4725-8B6E-4B527FCDB8E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747540"/>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data.world/datagov-uk/6efe5505-941f-45bf-b576-4c1e09b579a1" TargetMode="External"/><Relationship Id="rId2" Type="http://schemas.openxmlformats.org/officeDocument/2006/relationships/hyperlink" Target="https://vincentarelbundock.github.io/Rdatasets/doc/DAAG/nassCDS.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87AD89-D7CB-257E-D388-4BB12015AD2D}"/>
              </a:ext>
            </a:extLst>
          </p:cNvPr>
          <p:cNvSpPr txBox="1"/>
          <p:nvPr/>
        </p:nvSpPr>
        <p:spPr>
          <a:xfrm>
            <a:off x="3531965" y="0"/>
            <a:ext cx="5128070"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Team Introduction</a:t>
            </a:r>
          </a:p>
        </p:txBody>
      </p:sp>
      <p:sp>
        <p:nvSpPr>
          <p:cNvPr id="3" name="TextBox 2">
            <a:extLst>
              <a:ext uri="{FF2B5EF4-FFF2-40B4-BE49-F238E27FC236}">
                <a16:creationId xmlns:a16="http://schemas.microsoft.com/office/drawing/2014/main" id="{1C0CC4C5-EAAA-F5E1-5EFD-D9290215E360}"/>
              </a:ext>
            </a:extLst>
          </p:cNvPr>
          <p:cNvSpPr txBox="1"/>
          <p:nvPr/>
        </p:nvSpPr>
        <p:spPr>
          <a:xfrm>
            <a:off x="550507" y="1376178"/>
            <a:ext cx="3929281"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Group Number: 006</a:t>
            </a:r>
          </a:p>
        </p:txBody>
      </p:sp>
      <p:sp>
        <p:nvSpPr>
          <p:cNvPr id="4" name="TextBox 3">
            <a:extLst>
              <a:ext uri="{FF2B5EF4-FFF2-40B4-BE49-F238E27FC236}">
                <a16:creationId xmlns:a16="http://schemas.microsoft.com/office/drawing/2014/main" id="{9F7B0535-5AB8-E8E0-A001-F60B1B2823B5}"/>
              </a:ext>
            </a:extLst>
          </p:cNvPr>
          <p:cNvSpPr txBox="1"/>
          <p:nvPr/>
        </p:nvSpPr>
        <p:spPr>
          <a:xfrm>
            <a:off x="550507" y="2051672"/>
            <a:ext cx="2505814"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Section: 001</a:t>
            </a:r>
          </a:p>
        </p:txBody>
      </p:sp>
      <p:sp>
        <p:nvSpPr>
          <p:cNvPr id="6" name="TextBox 5">
            <a:extLst>
              <a:ext uri="{FF2B5EF4-FFF2-40B4-BE49-F238E27FC236}">
                <a16:creationId xmlns:a16="http://schemas.microsoft.com/office/drawing/2014/main" id="{CEA90C5B-3B53-E907-3512-99C7DA7DE7C1}"/>
              </a:ext>
            </a:extLst>
          </p:cNvPr>
          <p:cNvSpPr txBox="1"/>
          <p:nvPr/>
        </p:nvSpPr>
        <p:spPr>
          <a:xfrm>
            <a:off x="5886390" y="3214022"/>
            <a:ext cx="5934638" cy="2246769"/>
          </a:xfrm>
          <a:prstGeom prst="rect">
            <a:avLst/>
          </a:prstGeom>
          <a:noFill/>
        </p:spPr>
        <p:txBody>
          <a:bodyPr wrap="none" rtlCol="0">
            <a:spAutoFit/>
          </a:bodyPr>
          <a:lstStyle/>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Vidhi </a:t>
            </a:r>
            <a:r>
              <a:rPr lang="en-US" sz="2800" dirty="0" err="1">
                <a:latin typeface="Times New Roman" panose="02020603050405020304" pitchFamily="18" charset="0"/>
                <a:cs typeface="Times New Roman" panose="02020603050405020304" pitchFamily="18" charset="0"/>
              </a:rPr>
              <a:t>Sanjaykumar</a:t>
            </a:r>
            <a:r>
              <a:rPr lang="en-US" sz="2800" dirty="0">
                <a:latin typeface="Times New Roman" panose="02020603050405020304" pitchFamily="18" charset="0"/>
                <a:cs typeface="Times New Roman" panose="02020603050405020304" pitchFamily="18" charset="0"/>
              </a:rPr>
              <a:t> Patel</a:t>
            </a: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Jay </a:t>
            </a:r>
            <a:r>
              <a:rPr lang="en-US" sz="2800" dirty="0" err="1">
                <a:latin typeface="Times New Roman" panose="02020603050405020304" pitchFamily="18" charset="0"/>
                <a:cs typeface="Times New Roman" panose="02020603050405020304" pitchFamily="18" charset="0"/>
              </a:rPr>
              <a:t>Vinodkumar</a:t>
            </a:r>
            <a:r>
              <a:rPr lang="en-US" sz="2800" dirty="0">
                <a:latin typeface="Times New Roman" panose="02020603050405020304" pitchFamily="18" charset="0"/>
                <a:cs typeface="Times New Roman" panose="02020603050405020304" pitchFamily="18" charset="0"/>
              </a:rPr>
              <a:t> Modh</a:t>
            </a:r>
          </a:p>
          <a:p>
            <a:pPr marL="285750" indent="-285750">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Dhruvkumar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Khageshkumar</a:t>
            </a:r>
            <a:r>
              <a:rPr lang="en-US" sz="2800" dirty="0">
                <a:latin typeface="Times New Roman" panose="02020603050405020304" pitchFamily="18" charset="0"/>
                <a:cs typeface="Times New Roman" panose="02020603050405020304" pitchFamily="18" charset="0"/>
              </a:rPr>
              <a:t> Chauhan</a:t>
            </a: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Raj </a:t>
            </a:r>
            <a:r>
              <a:rPr lang="en-US" sz="2800" dirty="0" err="1">
                <a:latin typeface="Times New Roman" panose="02020603050405020304" pitchFamily="18" charset="0"/>
                <a:cs typeface="Times New Roman" panose="02020603050405020304" pitchFamily="18" charset="0"/>
              </a:rPr>
              <a:t>Balvantbhai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Gabani</a:t>
            </a: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Kartik </a:t>
            </a:r>
            <a:r>
              <a:rPr lang="en-US" sz="2800" dirty="0" err="1">
                <a:latin typeface="Times New Roman" panose="02020603050405020304" pitchFamily="18" charset="0"/>
                <a:cs typeface="Times New Roman" panose="02020603050405020304" pitchFamily="18" charset="0"/>
              </a:rPr>
              <a:t>Himanshukumar</a:t>
            </a:r>
            <a:r>
              <a:rPr lang="en-US" sz="2800" dirty="0">
                <a:latin typeface="Times New Roman" panose="02020603050405020304" pitchFamily="18" charset="0"/>
                <a:cs typeface="Times New Roman" panose="02020603050405020304" pitchFamily="18" charset="0"/>
              </a:rPr>
              <a:t> Thakkar</a:t>
            </a:r>
          </a:p>
        </p:txBody>
      </p:sp>
    </p:spTree>
    <p:extLst>
      <p:ext uri="{BB962C8B-B14F-4D97-AF65-F5344CB8AC3E}">
        <p14:creationId xmlns:p14="http://schemas.microsoft.com/office/powerpoint/2010/main" val="1916381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368D-6425-F962-98AD-67517F064E1A}"/>
              </a:ext>
            </a:extLst>
          </p:cNvPr>
          <p:cNvSpPr>
            <a:spLocks noGrp="1"/>
          </p:cNvSpPr>
          <p:nvPr>
            <p:ph type="title"/>
          </p:nvPr>
        </p:nvSpPr>
        <p:spPr>
          <a:xfrm>
            <a:off x="1216495" y="1191287"/>
            <a:ext cx="8643154" cy="1887950"/>
          </a:xfrm>
        </p:spPr>
        <p:txBody>
          <a:bodyPr>
            <a:normAutofit/>
          </a:bodyPr>
          <a:lstStyle/>
          <a:p>
            <a:pPr algn="ctr"/>
            <a:r>
              <a:rPr lang="en-CA" sz="5400" dirty="0"/>
              <a:t>EDA and Visualization</a:t>
            </a:r>
          </a:p>
        </p:txBody>
      </p:sp>
      <p:sp>
        <p:nvSpPr>
          <p:cNvPr id="3" name="Text Placeholder 2">
            <a:extLst>
              <a:ext uri="{FF2B5EF4-FFF2-40B4-BE49-F238E27FC236}">
                <a16:creationId xmlns:a16="http://schemas.microsoft.com/office/drawing/2014/main" id="{8B9191B8-A0B7-0D74-D0DB-1E3B5D88A832}"/>
              </a:ext>
            </a:extLst>
          </p:cNvPr>
          <p:cNvSpPr>
            <a:spLocks noGrp="1"/>
          </p:cNvSpPr>
          <p:nvPr>
            <p:ph type="body" idx="1"/>
          </p:nvPr>
        </p:nvSpPr>
        <p:spPr>
          <a:xfrm>
            <a:off x="1618831" y="4345691"/>
            <a:ext cx="8630446" cy="1012929"/>
          </a:xfrm>
        </p:spPr>
        <p:txBody>
          <a:bodyPr/>
          <a:lstStyle/>
          <a:p>
            <a:endParaRPr lang="en-CA" dirty="0"/>
          </a:p>
        </p:txBody>
      </p:sp>
    </p:spTree>
    <p:extLst>
      <p:ext uri="{BB962C8B-B14F-4D97-AF65-F5344CB8AC3E}">
        <p14:creationId xmlns:p14="http://schemas.microsoft.com/office/powerpoint/2010/main" val="2256202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0" name="Rectangle 47">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81" name="Picture 49">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2" name="Straight Connector 51">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53">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4" name="Rectangle 55">
            <a:extLst>
              <a:ext uri="{FF2B5EF4-FFF2-40B4-BE49-F238E27FC236}">
                <a16:creationId xmlns:a16="http://schemas.microsoft.com/office/drawing/2014/main" id="{5DC3EAF9-72B3-4C8A-B136-36D5FEA2F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57">
            <a:extLst>
              <a:ext uri="{FF2B5EF4-FFF2-40B4-BE49-F238E27FC236}">
                <a16:creationId xmlns:a16="http://schemas.microsoft.com/office/drawing/2014/main" id="{56EE4A92-D979-45B8-98F8-1AED89DF5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a:extLst>
              <a:ext uri="{FF2B5EF4-FFF2-40B4-BE49-F238E27FC236}">
                <a16:creationId xmlns:a16="http://schemas.microsoft.com/office/drawing/2014/main" id="{2B3D3516-1AC6-8A51-1F35-2034E7A67F5E}"/>
              </a:ext>
            </a:extLst>
          </p:cNvPr>
          <p:cNvSpPr txBox="1"/>
          <p:nvPr/>
        </p:nvSpPr>
        <p:spPr>
          <a:xfrm>
            <a:off x="5127973" y="1474970"/>
            <a:ext cx="5596406" cy="3152742"/>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cap="all" dirty="0">
                <a:latin typeface="+mj-lt"/>
                <a:ea typeface="+mj-ea"/>
                <a:cs typeface="+mj-cs"/>
              </a:rPr>
              <a:t>Number of Missing Elements</a:t>
            </a:r>
            <a:r>
              <a:rPr lang="en-US" sz="3200" cap="all" dirty="0">
                <a:latin typeface="+mj-lt"/>
                <a:ea typeface="+mj-ea"/>
                <a:cs typeface="+mj-cs"/>
              </a:rPr>
              <a:t> </a:t>
            </a:r>
          </a:p>
        </p:txBody>
      </p:sp>
      <p:pic>
        <p:nvPicPr>
          <p:cNvPr id="6" name="Picture 5">
            <a:extLst>
              <a:ext uri="{FF2B5EF4-FFF2-40B4-BE49-F238E27FC236}">
                <a16:creationId xmlns:a16="http://schemas.microsoft.com/office/drawing/2014/main" id="{F1502201-A99C-5AEE-4A49-451A53594613}"/>
              </a:ext>
            </a:extLst>
          </p:cNvPr>
          <p:cNvPicPr>
            <a:picLocks noChangeAspect="1"/>
          </p:cNvPicPr>
          <p:nvPr/>
        </p:nvPicPr>
        <p:blipFill>
          <a:blip r:embed="rId3"/>
          <a:stretch>
            <a:fillRect/>
          </a:stretch>
        </p:blipFill>
        <p:spPr>
          <a:xfrm>
            <a:off x="1130029" y="996239"/>
            <a:ext cx="3509148" cy="4279449"/>
          </a:xfrm>
          <a:prstGeom prst="rect">
            <a:avLst/>
          </a:prstGeom>
        </p:spPr>
      </p:pic>
      <p:pic>
        <p:nvPicPr>
          <p:cNvPr id="86" name="Picture 59">
            <a:extLst>
              <a:ext uri="{FF2B5EF4-FFF2-40B4-BE49-F238E27FC236}">
                <a16:creationId xmlns:a16="http://schemas.microsoft.com/office/drawing/2014/main" id="{74C2E529-DF0A-4EAD-BAEC-8F2E222A94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7" name="Straight Connector 61">
            <a:extLst>
              <a:ext uri="{FF2B5EF4-FFF2-40B4-BE49-F238E27FC236}">
                <a16:creationId xmlns:a16="http://schemas.microsoft.com/office/drawing/2014/main" id="{D29A7DB0-0CB3-4394-A827-586E0CC211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867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2" name="Picture 51">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4" name="Straight Connector 53">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8" name="Rectangle 57">
            <a:extLst>
              <a:ext uri="{FF2B5EF4-FFF2-40B4-BE49-F238E27FC236}">
                <a16:creationId xmlns:a16="http://schemas.microsoft.com/office/drawing/2014/main" id="{3F9C0852-4C70-4A1E-A857-A7AA58559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B2CEB096-638F-4BA7-AB38-E3BBE9FB1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extBox 2">
            <a:extLst>
              <a:ext uri="{FF2B5EF4-FFF2-40B4-BE49-F238E27FC236}">
                <a16:creationId xmlns:a16="http://schemas.microsoft.com/office/drawing/2014/main" id="{B31D0771-3FD9-1938-1004-55AF71AA1CAC}"/>
              </a:ext>
            </a:extLst>
          </p:cNvPr>
          <p:cNvSpPr txBox="1"/>
          <p:nvPr/>
        </p:nvSpPr>
        <p:spPr>
          <a:xfrm>
            <a:off x="7399780" y="1513411"/>
            <a:ext cx="4144731" cy="3152742"/>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cap="all" dirty="0">
                <a:latin typeface="+mj-lt"/>
                <a:ea typeface="+mj-ea"/>
                <a:cs typeface="+mj-cs"/>
              </a:rPr>
              <a:t>outliers for Age of Casualty </a:t>
            </a:r>
          </a:p>
          <a:p>
            <a:pPr defTabSz="914400">
              <a:lnSpc>
                <a:spcPct val="90000"/>
              </a:lnSpc>
              <a:spcBef>
                <a:spcPct val="0"/>
              </a:spcBef>
              <a:spcAft>
                <a:spcPts val="600"/>
              </a:spcAft>
            </a:pPr>
            <a:endParaRPr lang="en-US" sz="2400" cap="all" dirty="0">
              <a:latin typeface="+mj-lt"/>
              <a:ea typeface="+mj-ea"/>
              <a:cs typeface="+mj-cs"/>
            </a:endParaRPr>
          </a:p>
          <a:p>
            <a:pPr defTabSz="914400">
              <a:lnSpc>
                <a:spcPct val="90000"/>
              </a:lnSpc>
              <a:spcBef>
                <a:spcPct val="0"/>
              </a:spcBef>
              <a:spcAft>
                <a:spcPts val="600"/>
              </a:spcAft>
            </a:pPr>
            <a:r>
              <a:rPr lang="en-US" sz="2400" cap="all" dirty="0">
                <a:latin typeface="+mj-lt"/>
                <a:ea typeface="+mj-ea"/>
                <a:cs typeface="+mj-cs"/>
              </a:rPr>
              <a:t>No other outliers in the dataset</a:t>
            </a:r>
          </a:p>
        </p:txBody>
      </p:sp>
      <p:pic>
        <p:nvPicPr>
          <p:cNvPr id="2" name="Picture 1">
            <a:extLst>
              <a:ext uri="{FF2B5EF4-FFF2-40B4-BE49-F238E27FC236}">
                <a16:creationId xmlns:a16="http://schemas.microsoft.com/office/drawing/2014/main" id="{6876B5C3-0987-92F1-136B-B1370C271D3F}"/>
              </a:ext>
            </a:extLst>
          </p:cNvPr>
          <p:cNvPicPr>
            <a:picLocks noChangeAspect="1"/>
          </p:cNvPicPr>
          <p:nvPr/>
        </p:nvPicPr>
        <p:blipFill>
          <a:blip r:embed="rId3"/>
          <a:stretch>
            <a:fillRect/>
          </a:stretch>
        </p:blipFill>
        <p:spPr>
          <a:xfrm>
            <a:off x="348098" y="637309"/>
            <a:ext cx="6568589" cy="4748155"/>
          </a:xfrm>
          <a:prstGeom prst="rect">
            <a:avLst/>
          </a:prstGeom>
        </p:spPr>
      </p:pic>
      <p:pic>
        <p:nvPicPr>
          <p:cNvPr id="62" name="Picture 61">
            <a:extLst>
              <a:ext uri="{FF2B5EF4-FFF2-40B4-BE49-F238E27FC236}">
                <a16:creationId xmlns:a16="http://schemas.microsoft.com/office/drawing/2014/main" id="{1A6223F3-0478-4201-A1A2-8DB0865B0A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4" name="Straight Connector 63">
            <a:extLst>
              <a:ext uri="{FF2B5EF4-FFF2-40B4-BE49-F238E27FC236}">
                <a16:creationId xmlns:a16="http://schemas.microsoft.com/office/drawing/2014/main" id="{966D68AF-E970-43B2-B8F0-2A72DE72AF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953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ADD0724F-26CC-C9FD-B16D-3CA82030D511}"/>
              </a:ext>
            </a:extLst>
          </p:cNvPr>
          <p:cNvSpPr txBox="1"/>
          <p:nvPr/>
        </p:nvSpPr>
        <p:spPr>
          <a:xfrm>
            <a:off x="1451579" y="625466"/>
            <a:ext cx="9603275"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cap="all" dirty="0">
                <a:latin typeface="+mj-lt"/>
                <a:ea typeface="+mj-ea"/>
                <a:cs typeface="+mj-cs"/>
              </a:rPr>
              <a:t>Summary Statistics for numeric values of airbag Dataset </a:t>
            </a:r>
          </a:p>
        </p:txBody>
      </p:sp>
      <p:sp>
        <p:nvSpPr>
          <p:cNvPr id="5" name="TextBox 4">
            <a:extLst>
              <a:ext uri="{FF2B5EF4-FFF2-40B4-BE49-F238E27FC236}">
                <a16:creationId xmlns:a16="http://schemas.microsoft.com/office/drawing/2014/main" id="{335A9721-1208-84DF-6759-7432B6F2ADAC}"/>
              </a:ext>
            </a:extLst>
          </p:cNvPr>
          <p:cNvSpPr txBox="1"/>
          <p:nvPr/>
        </p:nvSpPr>
        <p:spPr>
          <a:xfrm>
            <a:off x="5545966" y="2263452"/>
            <a:ext cx="6195784" cy="3450613"/>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sz="2200" b="1" dirty="0"/>
              <a:t>Key Observations :</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sz="2200" dirty="0"/>
              <a:t>Average year of accident is 1999 in the dataset.</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sz="2200" dirty="0"/>
              <a:t>Average age of occupant in the vehicle is 37 years with minimum age being 16 and maximum age being 97 years.</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sz="2200" dirty="0"/>
              <a:t>Minimum year of vehicle is 1953, while maximum is 2003.  Average year is 1992</a:t>
            </a:r>
          </a:p>
          <a:p>
            <a:pPr marL="285750" indent="-228600" defTabSz="914400">
              <a:lnSpc>
                <a:spcPct val="120000"/>
              </a:lnSpc>
              <a:spcAft>
                <a:spcPts val="600"/>
              </a:spcAft>
              <a:buClr>
                <a:schemeClr val="accent1"/>
              </a:buClr>
              <a:buSzPct val="100000"/>
              <a:buFont typeface="Arial" panose="020B0604020202020204" pitchFamily="34" charset="0"/>
              <a:buChar char="•"/>
            </a:pPr>
            <a:endParaRPr lang="en-US" sz="2200" dirty="0"/>
          </a:p>
        </p:txBody>
      </p:sp>
      <p:pic>
        <p:nvPicPr>
          <p:cNvPr id="6" name="Picture 5">
            <a:extLst>
              <a:ext uri="{FF2B5EF4-FFF2-40B4-BE49-F238E27FC236}">
                <a16:creationId xmlns:a16="http://schemas.microsoft.com/office/drawing/2014/main" id="{BC3224A4-9997-C7A4-8BFB-512286852617}"/>
              </a:ext>
            </a:extLst>
          </p:cNvPr>
          <p:cNvPicPr>
            <a:picLocks noChangeAspect="1"/>
          </p:cNvPicPr>
          <p:nvPr/>
        </p:nvPicPr>
        <p:blipFill>
          <a:blip r:embed="rId3"/>
          <a:stretch>
            <a:fillRect/>
          </a:stretch>
        </p:blipFill>
        <p:spPr>
          <a:xfrm>
            <a:off x="105748" y="2263452"/>
            <a:ext cx="5334470" cy="2382439"/>
          </a:xfrm>
          <a:prstGeom prst="rect">
            <a:avLst/>
          </a:prstGeom>
        </p:spPr>
      </p:pic>
    </p:spTree>
    <p:extLst>
      <p:ext uri="{BB962C8B-B14F-4D97-AF65-F5344CB8AC3E}">
        <p14:creationId xmlns:p14="http://schemas.microsoft.com/office/powerpoint/2010/main" val="3653674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0BC3F707-A06B-BB1E-B596-3A97C2FAF5B6}"/>
              </a:ext>
            </a:extLst>
          </p:cNvPr>
          <p:cNvSpPr txBox="1"/>
          <p:nvPr/>
        </p:nvSpPr>
        <p:spPr>
          <a:xfrm>
            <a:off x="1451579" y="804519"/>
            <a:ext cx="9603275"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cap="all" dirty="0">
                <a:latin typeface="+mj-lt"/>
                <a:ea typeface="+mj-ea"/>
                <a:cs typeface="+mj-cs"/>
              </a:rPr>
              <a:t>Summary Statistics for Object datatype of airbag Dataset </a:t>
            </a:r>
          </a:p>
        </p:txBody>
      </p:sp>
      <p:pic>
        <p:nvPicPr>
          <p:cNvPr id="9" name="Picture 8">
            <a:extLst>
              <a:ext uri="{FF2B5EF4-FFF2-40B4-BE49-F238E27FC236}">
                <a16:creationId xmlns:a16="http://schemas.microsoft.com/office/drawing/2014/main" id="{F937ED3B-11E8-39E6-8CFA-7F5D5309A14E}"/>
              </a:ext>
            </a:extLst>
          </p:cNvPr>
          <p:cNvPicPr>
            <a:picLocks noChangeAspect="1"/>
          </p:cNvPicPr>
          <p:nvPr/>
        </p:nvPicPr>
        <p:blipFill>
          <a:blip r:embed="rId3"/>
          <a:stretch>
            <a:fillRect/>
          </a:stretch>
        </p:blipFill>
        <p:spPr>
          <a:xfrm>
            <a:off x="343227" y="2478024"/>
            <a:ext cx="6734229" cy="1901952"/>
          </a:xfrm>
          <a:prstGeom prst="rect">
            <a:avLst/>
          </a:prstGeom>
        </p:spPr>
      </p:pic>
      <p:sp>
        <p:nvSpPr>
          <p:cNvPr id="7" name="TextBox 6">
            <a:extLst>
              <a:ext uri="{FF2B5EF4-FFF2-40B4-BE49-F238E27FC236}">
                <a16:creationId xmlns:a16="http://schemas.microsoft.com/office/drawing/2014/main" id="{E541BFBA-FFAF-D0D9-EF53-5D8BC260E1E5}"/>
              </a:ext>
            </a:extLst>
          </p:cNvPr>
          <p:cNvSpPr txBox="1"/>
          <p:nvPr/>
        </p:nvSpPr>
        <p:spPr>
          <a:xfrm>
            <a:off x="7343138" y="2478024"/>
            <a:ext cx="4162555" cy="3450613"/>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sz="2200" b="1" dirty="0"/>
              <a:t>Key Observations :</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sz="2200" dirty="0"/>
              <a:t>Vehicle type which was involved the most during the crash was car and the class of the </a:t>
            </a:r>
            <a:r>
              <a:rPr lang="en-US" sz="2200" dirty="0" err="1"/>
              <a:t>casuality</a:t>
            </a:r>
            <a:r>
              <a:rPr lang="en-US" sz="2200" dirty="0"/>
              <a:t> was driver</a:t>
            </a:r>
          </a:p>
        </p:txBody>
      </p:sp>
    </p:spTree>
    <p:extLst>
      <p:ext uri="{BB962C8B-B14F-4D97-AF65-F5344CB8AC3E}">
        <p14:creationId xmlns:p14="http://schemas.microsoft.com/office/powerpoint/2010/main" val="2331932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5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2" name="Picture 5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3" name="Straight Connector 5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58">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D6DE4008-175E-B948-4C87-6BC55B6575F7}"/>
              </a:ext>
            </a:extLst>
          </p:cNvPr>
          <p:cNvSpPr txBox="1"/>
          <p:nvPr/>
        </p:nvSpPr>
        <p:spPr>
          <a:xfrm>
            <a:off x="1451579" y="804519"/>
            <a:ext cx="9603275"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cap="all" dirty="0" err="1">
                <a:latin typeface="+mj-lt"/>
                <a:ea typeface="+mj-ea"/>
                <a:cs typeface="+mj-cs"/>
              </a:rPr>
              <a:t>CoR</a:t>
            </a:r>
            <a:r>
              <a:rPr lang="en-US" sz="3200" cap="all" dirty="0">
                <a:latin typeface="+mj-lt"/>
                <a:ea typeface="+mj-ea"/>
                <a:cs typeface="+mj-cs"/>
              </a:rPr>
              <a:t>-relation  </a:t>
            </a:r>
          </a:p>
        </p:txBody>
      </p:sp>
      <p:pic>
        <p:nvPicPr>
          <p:cNvPr id="2" name="Picture 1">
            <a:extLst>
              <a:ext uri="{FF2B5EF4-FFF2-40B4-BE49-F238E27FC236}">
                <a16:creationId xmlns:a16="http://schemas.microsoft.com/office/drawing/2014/main" id="{8CE24EFD-F9E2-FE77-2059-435F7CDD8A3B}"/>
              </a:ext>
            </a:extLst>
          </p:cNvPr>
          <p:cNvPicPr>
            <a:picLocks noChangeAspect="1"/>
          </p:cNvPicPr>
          <p:nvPr/>
        </p:nvPicPr>
        <p:blipFill>
          <a:blip r:embed="rId3"/>
          <a:stretch>
            <a:fillRect/>
          </a:stretch>
        </p:blipFill>
        <p:spPr>
          <a:xfrm>
            <a:off x="1451579" y="2142679"/>
            <a:ext cx="5522976" cy="3694176"/>
          </a:xfrm>
          <a:prstGeom prst="rect">
            <a:avLst/>
          </a:prstGeom>
        </p:spPr>
      </p:pic>
      <p:sp>
        <p:nvSpPr>
          <p:cNvPr id="3" name="TextBox 2">
            <a:extLst>
              <a:ext uri="{FF2B5EF4-FFF2-40B4-BE49-F238E27FC236}">
                <a16:creationId xmlns:a16="http://schemas.microsoft.com/office/drawing/2014/main" id="{0AB400E7-9B2E-D73D-25AF-DB6BB46E94D4}"/>
              </a:ext>
            </a:extLst>
          </p:cNvPr>
          <p:cNvSpPr txBox="1"/>
          <p:nvPr/>
        </p:nvSpPr>
        <p:spPr>
          <a:xfrm>
            <a:off x="7214616" y="2015734"/>
            <a:ext cx="3840238" cy="3450613"/>
          </a:xfrm>
          <a:prstGeom prst="rect">
            <a:avLst/>
          </a:prstGeom>
        </p:spPr>
        <p:txBody>
          <a:bodyPr vert="horz" lIns="91440" tIns="45720" rIns="91440" bIns="45720" rtlCol="0" anchor="t">
            <a:normAutofit fontScale="92500"/>
          </a:bodyPr>
          <a:lstStyle/>
          <a:p>
            <a:pPr marL="342900" indent="-285750" defTabSz="914400">
              <a:lnSpc>
                <a:spcPct val="120000"/>
              </a:lnSpc>
              <a:spcAft>
                <a:spcPts val="600"/>
              </a:spcAft>
              <a:buClr>
                <a:schemeClr val="accent1"/>
              </a:buClr>
              <a:buSzPct val="100000"/>
              <a:buFont typeface="Arial" panose="020B0604020202020204" pitchFamily="34" charset="0"/>
              <a:buChar char="•"/>
            </a:pPr>
            <a:r>
              <a:rPr lang="en-US" sz="2200" i="0" dirty="0"/>
              <a:t>There is a weak positive correlation (0.48) between year of vehicle and whether the airbag was deployed or not.</a:t>
            </a:r>
          </a:p>
          <a:p>
            <a:pPr marL="342900" indent="-285750" defTabSz="914400">
              <a:lnSpc>
                <a:spcPct val="120000"/>
              </a:lnSpc>
              <a:spcAft>
                <a:spcPts val="600"/>
              </a:spcAft>
              <a:buClr>
                <a:schemeClr val="accent1"/>
              </a:buClr>
              <a:buSzPct val="100000"/>
              <a:buFont typeface="Arial" panose="020B0604020202020204" pitchFamily="34" charset="0"/>
              <a:buChar char="•"/>
            </a:pPr>
            <a:r>
              <a:rPr lang="en-US" sz="2200" dirty="0"/>
              <a:t>No other significant correlation between any other elements in the dataset.</a:t>
            </a:r>
            <a:endParaRPr lang="en-US" sz="2200" i="0" dirty="0"/>
          </a:p>
          <a:p>
            <a:pPr indent="-228600" defTabSz="914400">
              <a:lnSpc>
                <a:spcPct val="120000"/>
              </a:lnSpc>
              <a:spcAft>
                <a:spcPts val="600"/>
              </a:spcAft>
              <a:buClr>
                <a:schemeClr val="accent1"/>
              </a:buClr>
              <a:buSzPct val="100000"/>
              <a:buFont typeface="Arial" panose="020B0604020202020204" pitchFamily="34" charset="0"/>
              <a:buChar char="•"/>
            </a:pPr>
            <a:endParaRPr lang="en-US" dirty="0"/>
          </a:p>
        </p:txBody>
      </p:sp>
    </p:spTree>
    <p:extLst>
      <p:ext uri="{BB962C8B-B14F-4D97-AF65-F5344CB8AC3E}">
        <p14:creationId xmlns:p14="http://schemas.microsoft.com/office/powerpoint/2010/main" val="2049729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A07540-F762-F8EF-F0AA-131B4E6290AE}"/>
              </a:ext>
            </a:extLst>
          </p:cNvPr>
          <p:cNvPicPr>
            <a:picLocks noChangeAspect="1"/>
          </p:cNvPicPr>
          <p:nvPr/>
        </p:nvPicPr>
        <p:blipFill>
          <a:blip r:embed="rId2"/>
          <a:stretch>
            <a:fillRect/>
          </a:stretch>
        </p:blipFill>
        <p:spPr>
          <a:xfrm>
            <a:off x="723443" y="1616367"/>
            <a:ext cx="7062812" cy="1237671"/>
          </a:xfrm>
          <a:prstGeom prst="rect">
            <a:avLst/>
          </a:prstGeom>
        </p:spPr>
      </p:pic>
      <p:sp>
        <p:nvSpPr>
          <p:cNvPr id="6" name="TextBox 5">
            <a:extLst>
              <a:ext uri="{FF2B5EF4-FFF2-40B4-BE49-F238E27FC236}">
                <a16:creationId xmlns:a16="http://schemas.microsoft.com/office/drawing/2014/main" id="{BA6A830C-F4FF-3E12-CAB5-FF56F8DFF0E9}"/>
              </a:ext>
            </a:extLst>
          </p:cNvPr>
          <p:cNvSpPr txBox="1"/>
          <p:nvPr/>
        </p:nvSpPr>
        <p:spPr>
          <a:xfrm>
            <a:off x="8552873" y="1616367"/>
            <a:ext cx="2503055" cy="1477328"/>
          </a:xfrm>
          <a:prstGeom prst="rect">
            <a:avLst/>
          </a:prstGeom>
          <a:noFill/>
        </p:spPr>
        <p:txBody>
          <a:bodyPr wrap="square" rtlCol="0">
            <a:spAutoFit/>
          </a:bodyPr>
          <a:lstStyle/>
          <a:p>
            <a:r>
              <a:rPr lang="en-CA" dirty="0">
                <a:cs typeface="Times New Roman" panose="02020603050405020304" pitchFamily="18" charset="0"/>
              </a:rPr>
              <a:t>UNIQUE VALUES OF </a:t>
            </a:r>
            <a:r>
              <a:rPr lang="en-CA" dirty="0" err="1">
                <a:cs typeface="Times New Roman" panose="02020603050405020304" pitchFamily="18" charset="0"/>
              </a:rPr>
              <a:t>OccRole</a:t>
            </a:r>
            <a:r>
              <a:rPr lang="en-CA" dirty="0">
                <a:cs typeface="Times New Roman" panose="02020603050405020304" pitchFamily="18" charset="0"/>
              </a:rPr>
              <a:t> :</a:t>
            </a:r>
          </a:p>
          <a:p>
            <a:endParaRPr lang="en-CA" sz="1800" dirty="0">
              <a:cs typeface="Times New Roman" panose="02020603050405020304" pitchFamily="18" charset="0"/>
            </a:endParaRPr>
          </a:p>
          <a:p>
            <a:r>
              <a:rPr lang="en-CA" sz="1800" dirty="0">
                <a:cs typeface="Times New Roman" panose="02020603050405020304" pitchFamily="18" charset="0"/>
              </a:rPr>
              <a:t>Driver and Passenger</a:t>
            </a:r>
          </a:p>
          <a:p>
            <a:endParaRPr lang="en-CA" dirty="0"/>
          </a:p>
        </p:txBody>
      </p:sp>
    </p:spTree>
    <p:extLst>
      <p:ext uri="{BB962C8B-B14F-4D97-AF65-F5344CB8AC3E}">
        <p14:creationId xmlns:p14="http://schemas.microsoft.com/office/powerpoint/2010/main" val="3143326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7"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8"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1" name="Rectangle 16">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8">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33" name="Straight Connector 20">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4"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3" name="Picture 2">
            <a:extLst>
              <a:ext uri="{FF2B5EF4-FFF2-40B4-BE49-F238E27FC236}">
                <a16:creationId xmlns:a16="http://schemas.microsoft.com/office/drawing/2014/main" id="{275EEEB5-2187-6EEC-5227-6FA07FA7B74C}"/>
              </a:ext>
            </a:extLst>
          </p:cNvPr>
          <p:cNvPicPr>
            <a:picLocks noChangeAspect="1"/>
          </p:cNvPicPr>
          <p:nvPr/>
        </p:nvPicPr>
        <p:blipFill>
          <a:blip r:embed="rId3"/>
          <a:stretch>
            <a:fillRect/>
          </a:stretch>
        </p:blipFill>
        <p:spPr>
          <a:xfrm>
            <a:off x="1136348" y="2008578"/>
            <a:ext cx="5761020" cy="2904851"/>
          </a:xfrm>
          <a:prstGeom prst="rect">
            <a:avLst/>
          </a:prstGeom>
        </p:spPr>
      </p:pic>
      <p:sp>
        <p:nvSpPr>
          <p:cNvPr id="4" name="TextBox 3">
            <a:extLst>
              <a:ext uri="{FF2B5EF4-FFF2-40B4-BE49-F238E27FC236}">
                <a16:creationId xmlns:a16="http://schemas.microsoft.com/office/drawing/2014/main" id="{381CA9FA-A7AB-B52C-8BBD-1A6FEB42A76D}"/>
              </a:ext>
            </a:extLst>
          </p:cNvPr>
          <p:cNvSpPr txBox="1"/>
          <p:nvPr/>
        </p:nvSpPr>
        <p:spPr>
          <a:xfrm>
            <a:off x="7554138" y="2273608"/>
            <a:ext cx="3935898" cy="3940925"/>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sz="3200" dirty="0"/>
              <a:t>CATEGORY OF SPEED ALONG WITH COUNT AT THE TIME OF ACCDIENT</a:t>
            </a:r>
            <a:endParaRPr lang="en-US" dirty="0"/>
          </a:p>
        </p:txBody>
      </p:sp>
    </p:spTree>
    <p:extLst>
      <p:ext uri="{BB962C8B-B14F-4D97-AF65-F5344CB8AC3E}">
        <p14:creationId xmlns:p14="http://schemas.microsoft.com/office/powerpoint/2010/main" val="1470465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6"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7"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1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40" name="Group 17">
            <a:extLst>
              <a:ext uri="{FF2B5EF4-FFF2-40B4-BE49-F238E27FC236}">
                <a16:creationId xmlns:a16="http://schemas.microsoft.com/office/drawing/2014/main" id="{4D61757C-8EF0-4453-95D9-78E78C610E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6399" y="2012810"/>
            <a:ext cx="4969251" cy="3459865"/>
            <a:chOff x="1446399" y="2012810"/>
            <a:chExt cx="4969251" cy="3459865"/>
          </a:xfrm>
        </p:grpSpPr>
        <p:sp>
          <p:nvSpPr>
            <p:cNvPr id="19" name="Rectangle 18">
              <a:extLst>
                <a:ext uri="{FF2B5EF4-FFF2-40B4-BE49-F238E27FC236}">
                  <a16:creationId xmlns:a16="http://schemas.microsoft.com/office/drawing/2014/main" id="{600A610F-62B5-4C04-8952-347042B44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6399" y="2012810"/>
              <a:ext cx="4969251" cy="345986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19">
              <a:extLst>
                <a:ext uri="{FF2B5EF4-FFF2-40B4-BE49-F238E27FC236}">
                  <a16:creationId xmlns:a16="http://schemas.microsoft.com/office/drawing/2014/main" id="{94205C7C-BE45-4F4D-8447-A9ED1A2E3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5362" y="2182137"/>
              <a:ext cx="4654871" cy="313000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2" name="Rectangle 21">
            <a:extLst>
              <a:ext uri="{FF2B5EF4-FFF2-40B4-BE49-F238E27FC236}">
                <a16:creationId xmlns:a16="http://schemas.microsoft.com/office/drawing/2014/main" id="{51928CC6-3F4E-46C9-BEEE-47A9EE3FC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9088" y="2345863"/>
            <a:ext cx="4314860" cy="2797627"/>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45A7315-86D6-1C78-67E4-26BC8DF19FB3}"/>
              </a:ext>
            </a:extLst>
          </p:cNvPr>
          <p:cNvPicPr>
            <a:picLocks noChangeAspect="1"/>
          </p:cNvPicPr>
          <p:nvPr/>
        </p:nvPicPr>
        <p:blipFill>
          <a:blip r:embed="rId3"/>
          <a:stretch>
            <a:fillRect/>
          </a:stretch>
        </p:blipFill>
        <p:spPr>
          <a:xfrm>
            <a:off x="1919939" y="3260436"/>
            <a:ext cx="4176061" cy="951346"/>
          </a:xfrm>
          <a:prstGeom prst="rect">
            <a:avLst/>
          </a:prstGeom>
        </p:spPr>
      </p:pic>
      <p:sp>
        <p:nvSpPr>
          <p:cNvPr id="5" name="TextBox 4">
            <a:extLst>
              <a:ext uri="{FF2B5EF4-FFF2-40B4-BE49-F238E27FC236}">
                <a16:creationId xmlns:a16="http://schemas.microsoft.com/office/drawing/2014/main" id="{D0ACB27A-6680-10EE-E8E5-7D081D20696E}"/>
              </a:ext>
            </a:extLst>
          </p:cNvPr>
          <p:cNvSpPr txBox="1"/>
          <p:nvPr/>
        </p:nvSpPr>
        <p:spPr>
          <a:xfrm>
            <a:off x="6882361" y="2015734"/>
            <a:ext cx="4169336" cy="3450613"/>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sz="3200" dirty="0"/>
              <a:t>CATEGORICAL VALUES OF ROAD SURFACE</a:t>
            </a:r>
          </a:p>
          <a:p>
            <a:pPr defTabSz="914400">
              <a:lnSpc>
                <a:spcPct val="120000"/>
              </a:lnSpc>
              <a:spcAft>
                <a:spcPts val="600"/>
              </a:spcAft>
              <a:buClr>
                <a:schemeClr val="accent1"/>
              </a:buClr>
              <a:buSzPct val="100000"/>
            </a:pPr>
            <a:endParaRPr lang="en-US" dirty="0"/>
          </a:p>
        </p:txBody>
      </p:sp>
    </p:spTree>
    <p:extLst>
      <p:ext uri="{BB962C8B-B14F-4D97-AF65-F5344CB8AC3E}">
        <p14:creationId xmlns:p14="http://schemas.microsoft.com/office/powerpoint/2010/main" val="2678278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2" name="Picture 3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8" name="Group 37">
            <a:extLst>
              <a:ext uri="{FF2B5EF4-FFF2-40B4-BE49-F238E27FC236}">
                <a16:creationId xmlns:a16="http://schemas.microsoft.com/office/drawing/2014/main" id="{4D61757C-8EF0-4453-95D9-78E78C610E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6399" y="2012810"/>
            <a:ext cx="4969251" cy="3459865"/>
            <a:chOff x="1446399" y="2012810"/>
            <a:chExt cx="4969251" cy="3459865"/>
          </a:xfrm>
        </p:grpSpPr>
        <p:sp>
          <p:nvSpPr>
            <p:cNvPr id="39" name="Rectangle 38">
              <a:extLst>
                <a:ext uri="{FF2B5EF4-FFF2-40B4-BE49-F238E27FC236}">
                  <a16:creationId xmlns:a16="http://schemas.microsoft.com/office/drawing/2014/main" id="{600A610F-62B5-4C04-8952-347042B44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6399" y="2012810"/>
              <a:ext cx="4969251" cy="345986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4205C7C-BE45-4F4D-8447-A9ED1A2E3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5362" y="2182137"/>
              <a:ext cx="4654871" cy="313000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51928CC6-3F4E-46C9-BEEE-47A9EE3FC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9088" y="2345863"/>
            <a:ext cx="4314860" cy="2797627"/>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8B5637F-962D-5DC2-C077-EDFBADE63B46}"/>
              </a:ext>
            </a:extLst>
          </p:cNvPr>
          <p:cNvPicPr>
            <a:picLocks noChangeAspect="1"/>
          </p:cNvPicPr>
          <p:nvPr/>
        </p:nvPicPr>
        <p:blipFill>
          <a:blip r:embed="rId3"/>
          <a:stretch>
            <a:fillRect/>
          </a:stretch>
        </p:blipFill>
        <p:spPr>
          <a:xfrm>
            <a:off x="1927590" y="3163199"/>
            <a:ext cx="3993156" cy="1158015"/>
          </a:xfrm>
          <a:prstGeom prst="rect">
            <a:avLst/>
          </a:prstGeom>
        </p:spPr>
      </p:pic>
      <p:sp>
        <p:nvSpPr>
          <p:cNvPr id="4" name="TextBox 3">
            <a:extLst>
              <a:ext uri="{FF2B5EF4-FFF2-40B4-BE49-F238E27FC236}">
                <a16:creationId xmlns:a16="http://schemas.microsoft.com/office/drawing/2014/main" id="{4527451E-C867-7810-0CCC-D1448B3EC0E6}"/>
              </a:ext>
            </a:extLst>
          </p:cNvPr>
          <p:cNvSpPr txBox="1"/>
          <p:nvPr/>
        </p:nvSpPr>
        <p:spPr>
          <a:xfrm>
            <a:off x="6882361" y="2015734"/>
            <a:ext cx="4169336" cy="3450613"/>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sz="3200" dirty="0"/>
              <a:t>CATEGORICAL VALUES OF LIGHTING CONDITIONS ALONG WITH COUNT</a:t>
            </a:r>
          </a:p>
        </p:txBody>
      </p:sp>
    </p:spTree>
    <p:extLst>
      <p:ext uri="{BB962C8B-B14F-4D97-AF65-F5344CB8AC3E}">
        <p14:creationId xmlns:p14="http://schemas.microsoft.com/office/powerpoint/2010/main" val="865958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97347B-59C7-99F4-DDE0-BA55D6B00D45}"/>
              </a:ext>
            </a:extLst>
          </p:cNvPr>
          <p:cNvSpPr txBox="1"/>
          <p:nvPr/>
        </p:nvSpPr>
        <p:spPr>
          <a:xfrm>
            <a:off x="2868965" y="0"/>
            <a:ext cx="6503832"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Background/Motivation</a:t>
            </a:r>
          </a:p>
        </p:txBody>
      </p:sp>
      <p:sp>
        <p:nvSpPr>
          <p:cNvPr id="5" name="TextBox 4">
            <a:extLst>
              <a:ext uri="{FF2B5EF4-FFF2-40B4-BE49-F238E27FC236}">
                <a16:creationId xmlns:a16="http://schemas.microsoft.com/office/drawing/2014/main" id="{10B8126A-7903-26A1-1CF3-A62C8B10F8EE}"/>
              </a:ext>
            </a:extLst>
          </p:cNvPr>
          <p:cNvSpPr txBox="1"/>
          <p:nvPr/>
        </p:nvSpPr>
        <p:spPr>
          <a:xfrm>
            <a:off x="2939143" y="1483567"/>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FBC92434-DC14-0EA5-B0F4-3AF5A2C0FC89}"/>
              </a:ext>
            </a:extLst>
          </p:cNvPr>
          <p:cNvSpPr txBox="1"/>
          <p:nvPr/>
        </p:nvSpPr>
        <p:spPr>
          <a:xfrm>
            <a:off x="802432" y="1483567"/>
            <a:ext cx="10636897"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lives of almost 1.3 million people are cut short annually as a result of traffic accidents. </a:t>
            </a:r>
          </a:p>
        </p:txBody>
      </p:sp>
      <p:sp>
        <p:nvSpPr>
          <p:cNvPr id="8" name="TextBox 7">
            <a:extLst>
              <a:ext uri="{FF2B5EF4-FFF2-40B4-BE49-F238E27FC236}">
                <a16:creationId xmlns:a16="http://schemas.microsoft.com/office/drawing/2014/main" id="{C146E957-C566-B13F-A172-FFAB97522868}"/>
              </a:ext>
            </a:extLst>
          </p:cNvPr>
          <p:cNvSpPr txBox="1"/>
          <p:nvPr/>
        </p:nvSpPr>
        <p:spPr>
          <a:xfrm>
            <a:off x="802432" y="2613190"/>
            <a:ext cx="10095723" cy="1815882"/>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Road crashes result in significant economic damages for victims, their families, and entire countries. This motivated us to create an analysis product that might be helpful in reducing the number of road accidents.</a:t>
            </a:r>
          </a:p>
        </p:txBody>
      </p:sp>
    </p:spTree>
    <p:extLst>
      <p:ext uri="{BB962C8B-B14F-4D97-AF65-F5344CB8AC3E}">
        <p14:creationId xmlns:p14="http://schemas.microsoft.com/office/powerpoint/2010/main" val="1929642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7" name="Group 16">
            <a:extLst>
              <a:ext uri="{FF2B5EF4-FFF2-40B4-BE49-F238E27FC236}">
                <a16:creationId xmlns:a16="http://schemas.microsoft.com/office/drawing/2014/main" id="{4D61757C-8EF0-4453-95D9-78E78C610E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6399" y="2012810"/>
            <a:ext cx="4969251" cy="3459865"/>
            <a:chOff x="1446399" y="2012810"/>
            <a:chExt cx="4969251" cy="3459865"/>
          </a:xfrm>
        </p:grpSpPr>
        <p:sp>
          <p:nvSpPr>
            <p:cNvPr id="18" name="Rectangle 17">
              <a:extLst>
                <a:ext uri="{FF2B5EF4-FFF2-40B4-BE49-F238E27FC236}">
                  <a16:creationId xmlns:a16="http://schemas.microsoft.com/office/drawing/2014/main" id="{600A610F-62B5-4C04-8952-347042B44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6399" y="2012810"/>
              <a:ext cx="4969251" cy="345986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4205C7C-BE45-4F4D-8447-A9ED1A2E3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5362" y="2182137"/>
              <a:ext cx="4654871" cy="313000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51928CC6-3F4E-46C9-BEEE-47A9EE3FC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9088" y="2345863"/>
            <a:ext cx="4314860" cy="2797627"/>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A569813-7362-C2B4-D717-345B8D8FAF7E}"/>
              </a:ext>
            </a:extLst>
          </p:cNvPr>
          <p:cNvPicPr>
            <a:picLocks noChangeAspect="1"/>
          </p:cNvPicPr>
          <p:nvPr/>
        </p:nvPicPr>
        <p:blipFill>
          <a:blip r:embed="rId3"/>
          <a:stretch>
            <a:fillRect/>
          </a:stretch>
        </p:blipFill>
        <p:spPr>
          <a:xfrm>
            <a:off x="1927590" y="2813798"/>
            <a:ext cx="3993156" cy="1856817"/>
          </a:xfrm>
          <a:prstGeom prst="rect">
            <a:avLst/>
          </a:prstGeom>
        </p:spPr>
      </p:pic>
      <p:sp>
        <p:nvSpPr>
          <p:cNvPr id="4" name="TextBox 3">
            <a:extLst>
              <a:ext uri="{FF2B5EF4-FFF2-40B4-BE49-F238E27FC236}">
                <a16:creationId xmlns:a16="http://schemas.microsoft.com/office/drawing/2014/main" id="{989A6A92-81CC-C080-8A0A-94FB04D0D98A}"/>
              </a:ext>
            </a:extLst>
          </p:cNvPr>
          <p:cNvSpPr txBox="1"/>
          <p:nvPr/>
        </p:nvSpPr>
        <p:spPr>
          <a:xfrm>
            <a:off x="6882361" y="2015734"/>
            <a:ext cx="4169336" cy="3450613"/>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sz="3200" dirty="0"/>
              <a:t>CATEGORICAL VALUES OF WEATHER CONDITIONS ALONG WITH COUNT</a:t>
            </a:r>
          </a:p>
        </p:txBody>
      </p:sp>
    </p:spTree>
    <p:extLst>
      <p:ext uri="{BB962C8B-B14F-4D97-AF65-F5344CB8AC3E}">
        <p14:creationId xmlns:p14="http://schemas.microsoft.com/office/powerpoint/2010/main" val="4216775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7" name="Group 16">
            <a:extLst>
              <a:ext uri="{FF2B5EF4-FFF2-40B4-BE49-F238E27FC236}">
                <a16:creationId xmlns:a16="http://schemas.microsoft.com/office/drawing/2014/main" id="{4D61757C-8EF0-4453-95D9-78E78C610E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6399" y="2012810"/>
            <a:ext cx="4969251" cy="3459865"/>
            <a:chOff x="1446399" y="2012810"/>
            <a:chExt cx="4969251" cy="3459865"/>
          </a:xfrm>
        </p:grpSpPr>
        <p:sp>
          <p:nvSpPr>
            <p:cNvPr id="18" name="Rectangle 17">
              <a:extLst>
                <a:ext uri="{FF2B5EF4-FFF2-40B4-BE49-F238E27FC236}">
                  <a16:creationId xmlns:a16="http://schemas.microsoft.com/office/drawing/2014/main" id="{600A610F-62B5-4C04-8952-347042B44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6399" y="2012810"/>
              <a:ext cx="4969251" cy="345986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4205C7C-BE45-4F4D-8447-A9ED1A2E3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5362" y="2182137"/>
              <a:ext cx="4654871" cy="313000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51928CC6-3F4E-46C9-BEEE-47A9EE3FC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9088" y="2345863"/>
            <a:ext cx="4314860" cy="2797627"/>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986CD6A-019B-1CBD-4079-0FA1EE9A81B8}"/>
              </a:ext>
            </a:extLst>
          </p:cNvPr>
          <p:cNvPicPr>
            <a:picLocks noChangeAspect="1"/>
          </p:cNvPicPr>
          <p:nvPr/>
        </p:nvPicPr>
        <p:blipFill>
          <a:blip r:embed="rId3"/>
          <a:stretch>
            <a:fillRect/>
          </a:stretch>
        </p:blipFill>
        <p:spPr>
          <a:xfrm>
            <a:off x="1927590" y="3068362"/>
            <a:ext cx="3993156" cy="1347689"/>
          </a:xfrm>
          <a:prstGeom prst="rect">
            <a:avLst/>
          </a:prstGeom>
        </p:spPr>
      </p:pic>
      <p:sp>
        <p:nvSpPr>
          <p:cNvPr id="4" name="TextBox 3">
            <a:extLst>
              <a:ext uri="{FF2B5EF4-FFF2-40B4-BE49-F238E27FC236}">
                <a16:creationId xmlns:a16="http://schemas.microsoft.com/office/drawing/2014/main" id="{6908CA77-AE6E-E9CD-ED47-B8719A1BE7D4}"/>
              </a:ext>
            </a:extLst>
          </p:cNvPr>
          <p:cNvSpPr txBox="1"/>
          <p:nvPr/>
        </p:nvSpPr>
        <p:spPr>
          <a:xfrm>
            <a:off x="7436543" y="2022062"/>
            <a:ext cx="4169336" cy="3450613"/>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sz="3200" dirty="0"/>
              <a:t>CATEGORICAL VALUES OF CASUALTY CLASS ALONG WITH COUNT</a:t>
            </a:r>
          </a:p>
        </p:txBody>
      </p:sp>
    </p:spTree>
    <p:extLst>
      <p:ext uri="{BB962C8B-B14F-4D97-AF65-F5344CB8AC3E}">
        <p14:creationId xmlns:p14="http://schemas.microsoft.com/office/powerpoint/2010/main" val="2921357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0" name="Rectangle 8">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1" name="Picture 10">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2" name="Straight Connector 12">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14">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4" name="Rectangle 16">
            <a:extLst>
              <a:ext uri="{FF2B5EF4-FFF2-40B4-BE49-F238E27FC236}">
                <a16:creationId xmlns:a16="http://schemas.microsoft.com/office/drawing/2014/main" id="{E5204C30-4ABA-4B2E-9D2B-9BEB77E44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18">
            <a:extLst>
              <a:ext uri="{FF2B5EF4-FFF2-40B4-BE49-F238E27FC236}">
                <a16:creationId xmlns:a16="http://schemas.microsoft.com/office/drawing/2014/main" id="{60D2F65F-F91E-49D5-A1AD-D5B532905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a:extLst>
              <a:ext uri="{FF2B5EF4-FFF2-40B4-BE49-F238E27FC236}">
                <a16:creationId xmlns:a16="http://schemas.microsoft.com/office/drawing/2014/main" id="{8D012A6C-BDF6-3B12-4CC7-C58B0DF80069}"/>
              </a:ext>
            </a:extLst>
          </p:cNvPr>
          <p:cNvSpPr txBox="1"/>
          <p:nvPr/>
        </p:nvSpPr>
        <p:spPr>
          <a:xfrm>
            <a:off x="8680960" y="1474969"/>
            <a:ext cx="2853278" cy="315167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cap="all">
                <a:latin typeface="+mj-lt"/>
                <a:ea typeface="+mj-ea"/>
                <a:cs typeface="+mj-cs"/>
              </a:rPr>
              <a:t>UNIQUE VALUES OF TYPE OF VEHICLE</a:t>
            </a:r>
          </a:p>
        </p:txBody>
      </p:sp>
      <p:grpSp>
        <p:nvGrpSpPr>
          <p:cNvPr id="66" name="Group 20">
            <a:extLst>
              <a:ext uri="{FF2B5EF4-FFF2-40B4-BE49-F238E27FC236}">
                <a16:creationId xmlns:a16="http://schemas.microsoft.com/office/drawing/2014/main" id="{D0BDFEB6-D2AA-410C-A693-EA7E9BBA3B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0"/>
            <a:ext cx="7560115" cy="5149101"/>
            <a:chOff x="7463258" y="583365"/>
            <a:chExt cx="7560115" cy="5181928"/>
          </a:xfrm>
        </p:grpSpPr>
        <p:sp>
          <p:nvSpPr>
            <p:cNvPr id="67" name="Rectangle 21">
              <a:extLst>
                <a:ext uri="{FF2B5EF4-FFF2-40B4-BE49-F238E27FC236}">
                  <a16:creationId xmlns:a16="http://schemas.microsoft.com/office/drawing/2014/main" id="{F57821D8-3BF6-4948-8A87-8BBC164E4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22">
              <a:extLst>
                <a:ext uri="{FF2B5EF4-FFF2-40B4-BE49-F238E27FC236}">
                  <a16:creationId xmlns:a16="http://schemas.microsoft.com/office/drawing/2014/main" id="{90732DBE-4BC5-4FB2-8BF7-DE447BE6D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174F1D00-41BB-C930-9A0A-F23E3385E15D}"/>
              </a:ext>
            </a:extLst>
          </p:cNvPr>
          <p:cNvPicPr>
            <a:picLocks noChangeAspect="1"/>
          </p:cNvPicPr>
          <p:nvPr/>
        </p:nvPicPr>
        <p:blipFill>
          <a:blip r:embed="rId3"/>
          <a:stretch>
            <a:fillRect/>
          </a:stretch>
        </p:blipFill>
        <p:spPr>
          <a:xfrm>
            <a:off x="1271221" y="1662545"/>
            <a:ext cx="6468851" cy="2964103"/>
          </a:xfrm>
          <a:prstGeom prst="rect">
            <a:avLst/>
          </a:prstGeom>
        </p:spPr>
      </p:pic>
      <p:pic>
        <p:nvPicPr>
          <p:cNvPr id="69" name="Picture 24">
            <a:extLst>
              <a:ext uri="{FF2B5EF4-FFF2-40B4-BE49-F238E27FC236}">
                <a16:creationId xmlns:a16="http://schemas.microsoft.com/office/drawing/2014/main" id="{7CBA4719-C30A-462C-A3A7-5D93A2B30C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0" name="Straight Connector 26">
            <a:extLst>
              <a:ext uri="{FF2B5EF4-FFF2-40B4-BE49-F238E27FC236}">
                <a16:creationId xmlns:a16="http://schemas.microsoft.com/office/drawing/2014/main" id="{F30857DA-DEF8-4780-BECA-1C2205344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7356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2" name="Group 21">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23" name="Rectangle 22">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8A784B78-3D76-8CAE-22DC-807157A01995}"/>
              </a:ext>
            </a:extLst>
          </p:cNvPr>
          <p:cNvSpPr txBox="1"/>
          <p:nvPr/>
        </p:nvSpPr>
        <p:spPr>
          <a:xfrm>
            <a:off x="7218030" y="804520"/>
            <a:ext cx="3520367"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cap="all">
                <a:latin typeface="+mj-lt"/>
                <a:ea typeface="+mj-ea"/>
                <a:cs typeface="+mj-cs"/>
              </a:rPr>
              <a:t>Visualization</a:t>
            </a:r>
          </a:p>
        </p:txBody>
      </p:sp>
      <p:pic>
        <p:nvPicPr>
          <p:cNvPr id="5" name="Picture 4">
            <a:extLst>
              <a:ext uri="{FF2B5EF4-FFF2-40B4-BE49-F238E27FC236}">
                <a16:creationId xmlns:a16="http://schemas.microsoft.com/office/drawing/2014/main" id="{6B592337-CD01-96B4-829A-C158FEFD0A98}"/>
              </a:ext>
            </a:extLst>
          </p:cNvPr>
          <p:cNvPicPr>
            <a:picLocks noChangeAspect="1"/>
          </p:cNvPicPr>
          <p:nvPr/>
        </p:nvPicPr>
        <p:blipFill>
          <a:blip r:embed="rId3"/>
          <a:stretch>
            <a:fillRect/>
          </a:stretch>
        </p:blipFill>
        <p:spPr>
          <a:xfrm>
            <a:off x="1271223" y="1541573"/>
            <a:ext cx="4825148" cy="3015716"/>
          </a:xfrm>
          <a:prstGeom prst="rect">
            <a:avLst/>
          </a:prstGeom>
        </p:spPr>
      </p:pic>
      <p:sp>
        <p:nvSpPr>
          <p:cNvPr id="4" name="TextBox 3">
            <a:extLst>
              <a:ext uri="{FF2B5EF4-FFF2-40B4-BE49-F238E27FC236}">
                <a16:creationId xmlns:a16="http://schemas.microsoft.com/office/drawing/2014/main" id="{DBFB9CE4-D236-1312-E08F-B46BEB2B605F}"/>
              </a:ext>
            </a:extLst>
          </p:cNvPr>
          <p:cNvSpPr txBox="1"/>
          <p:nvPr/>
        </p:nvSpPr>
        <p:spPr>
          <a:xfrm>
            <a:off x="7218029" y="2015732"/>
            <a:ext cx="3520368" cy="3450613"/>
          </a:xfrm>
          <a:prstGeom prst="rect">
            <a:avLst/>
          </a:prstGeom>
        </p:spPr>
        <p:txBody>
          <a:bodyPr vert="horz" lIns="91440" tIns="45720" rIns="91440" bIns="45720" rtlCol="0" anchor="t">
            <a:noAutofit/>
          </a:bodyPr>
          <a:lstStyle/>
          <a:p>
            <a:pPr marL="342900" indent="-228600" defTabSz="914400">
              <a:lnSpc>
                <a:spcPct val="120000"/>
              </a:lnSpc>
              <a:spcAft>
                <a:spcPts val="600"/>
              </a:spcAft>
              <a:buClr>
                <a:schemeClr val="accent1"/>
              </a:buClr>
              <a:buSzPct val="100000"/>
              <a:buFont typeface="Arial" panose="020B0604020202020204" pitchFamily="34" charset="0"/>
              <a:buChar char="•"/>
            </a:pPr>
            <a:r>
              <a:rPr lang="en-US" sz="2200" dirty="0"/>
              <a:t>This visualization gives information about co-relation between Number of Injuries and Injury Severity. It provides the level of seriousness while accident occurs. </a:t>
            </a:r>
            <a:r>
              <a:rPr lang="en-US" sz="2200" i="0" dirty="0"/>
              <a:t>It can be observed that most injuries severity level was 3 followed by 0 and 1.</a:t>
            </a:r>
          </a:p>
          <a:p>
            <a:pPr indent="-228600" defTabSz="914400">
              <a:lnSpc>
                <a:spcPct val="120000"/>
              </a:lnSpc>
              <a:spcAft>
                <a:spcPts val="600"/>
              </a:spcAft>
              <a:buClr>
                <a:schemeClr val="accent1"/>
              </a:buClr>
              <a:buSzPct val="100000"/>
              <a:buFont typeface="Arial" panose="020B0604020202020204" pitchFamily="34" charset="0"/>
              <a:buChar char="•"/>
            </a:pPr>
            <a:endParaRPr lang="en-US" sz="2200" dirty="0"/>
          </a:p>
        </p:txBody>
      </p:sp>
      <p:pic>
        <p:nvPicPr>
          <p:cNvPr id="30" name="Picture 29">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219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0" name="Group 19">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21" name="Rectangle 20">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 name="Picture 1">
            <a:extLst>
              <a:ext uri="{FF2B5EF4-FFF2-40B4-BE49-F238E27FC236}">
                <a16:creationId xmlns:a16="http://schemas.microsoft.com/office/drawing/2014/main" id="{6E882B19-886A-B2D1-6923-8185B5413C29}"/>
              </a:ext>
            </a:extLst>
          </p:cNvPr>
          <p:cNvPicPr>
            <a:picLocks noChangeAspect="1"/>
          </p:cNvPicPr>
          <p:nvPr/>
        </p:nvPicPr>
        <p:blipFill>
          <a:blip r:embed="rId3"/>
          <a:stretch>
            <a:fillRect/>
          </a:stretch>
        </p:blipFill>
        <p:spPr>
          <a:xfrm>
            <a:off x="1271223" y="1583792"/>
            <a:ext cx="4825148" cy="2931277"/>
          </a:xfrm>
          <a:prstGeom prst="rect">
            <a:avLst/>
          </a:prstGeom>
        </p:spPr>
      </p:pic>
      <p:sp>
        <p:nvSpPr>
          <p:cNvPr id="3" name="TextBox 2">
            <a:extLst>
              <a:ext uri="{FF2B5EF4-FFF2-40B4-BE49-F238E27FC236}">
                <a16:creationId xmlns:a16="http://schemas.microsoft.com/office/drawing/2014/main" id="{6CAE42C4-C8F5-784B-5DE2-FFB63F6A6D1B}"/>
              </a:ext>
            </a:extLst>
          </p:cNvPr>
          <p:cNvSpPr txBox="1"/>
          <p:nvPr/>
        </p:nvSpPr>
        <p:spPr>
          <a:xfrm>
            <a:off x="7218029" y="2015732"/>
            <a:ext cx="3520368" cy="3450613"/>
          </a:xfrm>
          <a:prstGeom prst="rect">
            <a:avLst/>
          </a:prstGeom>
        </p:spPr>
        <p:txBody>
          <a:bodyPr vert="horz" lIns="91440" tIns="45720" rIns="91440" bIns="45720" rtlCol="0" anchor="t">
            <a:noAutofit/>
          </a:bodyPr>
          <a:lstStyle/>
          <a:p>
            <a:pPr marL="285750" indent="-228600" defTabSz="914400">
              <a:lnSpc>
                <a:spcPct val="110000"/>
              </a:lnSpc>
              <a:spcAft>
                <a:spcPts val="600"/>
              </a:spcAft>
              <a:buClr>
                <a:schemeClr val="accent1"/>
              </a:buClr>
              <a:buSzPct val="100000"/>
              <a:buFont typeface="Arial" panose="020B0604020202020204" pitchFamily="34" charset="0"/>
              <a:buChar char="•"/>
            </a:pPr>
            <a:r>
              <a:rPr lang="en-US" sz="2200" i="0" dirty="0"/>
              <a:t>This visualization will provide information that if the accident happens from the front side or not.</a:t>
            </a:r>
          </a:p>
          <a:p>
            <a:pPr marL="285750" indent="-228600" defTabSz="914400">
              <a:lnSpc>
                <a:spcPct val="110000"/>
              </a:lnSpc>
              <a:spcAft>
                <a:spcPts val="600"/>
              </a:spcAft>
              <a:buClr>
                <a:schemeClr val="accent1"/>
              </a:buClr>
              <a:buSzPct val="100000"/>
              <a:buFont typeface="Arial" panose="020B0604020202020204" pitchFamily="34" charset="0"/>
              <a:buChar char="•"/>
            </a:pPr>
            <a:r>
              <a:rPr lang="en-US" sz="2200" i="0" dirty="0"/>
              <a:t>Here, it can be observed that around 16000 crashes had a frontal impact (1 for frontal, 0 for non-frontal), while around 9000 crashes were non- frontal.</a:t>
            </a:r>
          </a:p>
        </p:txBody>
      </p:sp>
      <p:pic>
        <p:nvPicPr>
          <p:cNvPr id="28" name="Picture 27">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5052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2" name="Group 21">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23" name="Rectangle 22">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Chart, bar chart&#10;&#10;Description automatically generated">
            <a:extLst>
              <a:ext uri="{FF2B5EF4-FFF2-40B4-BE49-F238E27FC236}">
                <a16:creationId xmlns:a16="http://schemas.microsoft.com/office/drawing/2014/main" id="{7390CCCD-BE1C-2C58-9AB2-12C317863F54}"/>
              </a:ext>
            </a:extLst>
          </p:cNvPr>
          <p:cNvPicPr>
            <a:picLocks noChangeAspect="1"/>
          </p:cNvPicPr>
          <p:nvPr/>
        </p:nvPicPr>
        <p:blipFill>
          <a:blip r:embed="rId3"/>
          <a:stretch>
            <a:fillRect/>
          </a:stretch>
        </p:blipFill>
        <p:spPr>
          <a:xfrm>
            <a:off x="1271223" y="1619980"/>
            <a:ext cx="4825148" cy="2858901"/>
          </a:xfrm>
          <a:prstGeom prst="rect">
            <a:avLst/>
          </a:prstGeom>
        </p:spPr>
      </p:pic>
      <p:sp>
        <p:nvSpPr>
          <p:cNvPr id="3" name="TextBox 2">
            <a:extLst>
              <a:ext uri="{FF2B5EF4-FFF2-40B4-BE49-F238E27FC236}">
                <a16:creationId xmlns:a16="http://schemas.microsoft.com/office/drawing/2014/main" id="{77E5EAAC-E99D-7022-7BB7-51122F6E9059}"/>
              </a:ext>
            </a:extLst>
          </p:cNvPr>
          <p:cNvSpPr txBox="1"/>
          <p:nvPr/>
        </p:nvSpPr>
        <p:spPr>
          <a:xfrm>
            <a:off x="7218029" y="2015732"/>
            <a:ext cx="3520368" cy="3450613"/>
          </a:xfrm>
          <a:prstGeom prst="rect">
            <a:avLst/>
          </a:prstGeom>
        </p:spPr>
        <p:txBody>
          <a:bodyPr vert="horz" lIns="91440" tIns="45720" rIns="91440" bIns="45720" rtlCol="0" anchor="t">
            <a:normAutofit/>
          </a:bodyPr>
          <a:lstStyle/>
          <a:p>
            <a:pPr marL="342900" indent="-228600" defTabSz="914400">
              <a:lnSpc>
                <a:spcPct val="120000"/>
              </a:lnSpc>
              <a:spcAft>
                <a:spcPts val="600"/>
              </a:spcAft>
              <a:buClr>
                <a:schemeClr val="accent1"/>
              </a:buClr>
              <a:buSzPct val="100000"/>
              <a:buFont typeface="Arial" panose="020B0604020202020204" pitchFamily="34" charset="0"/>
              <a:buChar char="•"/>
            </a:pPr>
            <a:r>
              <a:rPr lang="en-US" sz="2200" dirty="0"/>
              <a:t>The visualization describes </a:t>
            </a:r>
            <a:r>
              <a:rPr lang="en-US" sz="2200" dirty="0" err="1"/>
              <a:t>casualities</a:t>
            </a:r>
            <a:r>
              <a:rPr lang="en-US" sz="2200" dirty="0"/>
              <a:t>, that resulted in death or the person survived.</a:t>
            </a:r>
            <a:endParaRPr lang="en-US" sz="2200" i="0" dirty="0"/>
          </a:p>
          <a:p>
            <a:pPr marL="342900" indent="-228600" defTabSz="914400">
              <a:lnSpc>
                <a:spcPct val="120000"/>
              </a:lnSpc>
              <a:spcAft>
                <a:spcPts val="600"/>
              </a:spcAft>
              <a:buClr>
                <a:schemeClr val="accent1"/>
              </a:buClr>
              <a:buSzPct val="100000"/>
              <a:buFont typeface="Arial" panose="020B0604020202020204" pitchFamily="34" charset="0"/>
              <a:buChar char="•"/>
            </a:pPr>
            <a:r>
              <a:rPr lang="en-US" sz="2200" i="0" dirty="0"/>
              <a:t>It is very obvious from the count plot displayed that major proportion of people survived the crash.</a:t>
            </a:r>
          </a:p>
        </p:txBody>
      </p:sp>
      <p:pic>
        <p:nvPicPr>
          <p:cNvPr id="30" name="Picture 29">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796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2" name="Group 21">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23" name="Rectangle 22">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a:extLst>
              <a:ext uri="{FF2B5EF4-FFF2-40B4-BE49-F238E27FC236}">
                <a16:creationId xmlns:a16="http://schemas.microsoft.com/office/drawing/2014/main" id="{5DAAF8A1-490F-7130-9A94-19007C21E41E}"/>
              </a:ext>
            </a:extLst>
          </p:cNvPr>
          <p:cNvPicPr>
            <a:picLocks noChangeAspect="1"/>
          </p:cNvPicPr>
          <p:nvPr/>
        </p:nvPicPr>
        <p:blipFill>
          <a:blip r:embed="rId3"/>
          <a:stretch>
            <a:fillRect/>
          </a:stretch>
        </p:blipFill>
        <p:spPr>
          <a:xfrm>
            <a:off x="1487108" y="1116345"/>
            <a:ext cx="4393377" cy="3866172"/>
          </a:xfrm>
          <a:prstGeom prst="rect">
            <a:avLst/>
          </a:prstGeom>
        </p:spPr>
      </p:pic>
      <p:sp>
        <p:nvSpPr>
          <p:cNvPr id="2" name="TextBox 1">
            <a:extLst>
              <a:ext uri="{FF2B5EF4-FFF2-40B4-BE49-F238E27FC236}">
                <a16:creationId xmlns:a16="http://schemas.microsoft.com/office/drawing/2014/main" id="{0FB2E99A-3ACE-543D-22A0-6B82F8F7FE54}"/>
              </a:ext>
            </a:extLst>
          </p:cNvPr>
          <p:cNvSpPr txBox="1"/>
          <p:nvPr/>
        </p:nvSpPr>
        <p:spPr>
          <a:xfrm>
            <a:off x="7218029" y="2019476"/>
            <a:ext cx="3520368"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sz="2200" dirty="0"/>
              <a:t>DISPLOT TO SEE THE DISTRIBUTION OF AGE OF CASUALTY COLUMN</a:t>
            </a:r>
          </a:p>
        </p:txBody>
      </p:sp>
      <p:pic>
        <p:nvPicPr>
          <p:cNvPr id="30" name="Picture 29">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078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1" name="Group 20">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22" name="Rectangle 21">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 name="Picture 2">
            <a:extLst>
              <a:ext uri="{FF2B5EF4-FFF2-40B4-BE49-F238E27FC236}">
                <a16:creationId xmlns:a16="http://schemas.microsoft.com/office/drawing/2014/main" id="{64E3ABB5-0DEA-AD22-B37A-54B100AEFF69}"/>
              </a:ext>
            </a:extLst>
          </p:cNvPr>
          <p:cNvPicPr>
            <a:picLocks noChangeAspect="1"/>
          </p:cNvPicPr>
          <p:nvPr/>
        </p:nvPicPr>
        <p:blipFill>
          <a:blip r:embed="rId3"/>
          <a:stretch>
            <a:fillRect/>
          </a:stretch>
        </p:blipFill>
        <p:spPr>
          <a:xfrm>
            <a:off x="1271223" y="1457133"/>
            <a:ext cx="4825148" cy="3184596"/>
          </a:xfrm>
          <a:prstGeom prst="rect">
            <a:avLst/>
          </a:prstGeom>
        </p:spPr>
      </p:pic>
      <p:sp>
        <p:nvSpPr>
          <p:cNvPr id="4" name="TextBox 3">
            <a:extLst>
              <a:ext uri="{FF2B5EF4-FFF2-40B4-BE49-F238E27FC236}">
                <a16:creationId xmlns:a16="http://schemas.microsoft.com/office/drawing/2014/main" id="{571BA672-61DF-59C7-9F11-E46E52BE0668}"/>
              </a:ext>
            </a:extLst>
          </p:cNvPr>
          <p:cNvSpPr txBox="1"/>
          <p:nvPr/>
        </p:nvSpPr>
        <p:spPr>
          <a:xfrm>
            <a:off x="7218029" y="2018413"/>
            <a:ext cx="3520368"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sz="2200" dirty="0"/>
              <a:t>This visualization displays the count of casualties as per casualty class and gender.</a:t>
            </a:r>
          </a:p>
        </p:txBody>
      </p:sp>
      <p:pic>
        <p:nvPicPr>
          <p:cNvPr id="29" name="Picture 28">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5102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3049-2858-41BB-EDBC-FDFEB2C51FB1}"/>
              </a:ext>
            </a:extLst>
          </p:cNvPr>
          <p:cNvSpPr>
            <a:spLocks noGrp="1"/>
          </p:cNvSpPr>
          <p:nvPr>
            <p:ph type="ctrTitle"/>
          </p:nvPr>
        </p:nvSpPr>
        <p:spPr/>
        <p:txBody>
          <a:bodyPr>
            <a:normAutofit/>
          </a:bodyPr>
          <a:lstStyle/>
          <a:p>
            <a:r>
              <a:rPr lang="en-CA" sz="5400" dirty="0"/>
              <a:t>Future</a:t>
            </a:r>
            <a:r>
              <a:rPr lang="en-CA" sz="4000" dirty="0"/>
              <a:t> </a:t>
            </a:r>
            <a:r>
              <a:rPr lang="en-CA" sz="5400" dirty="0"/>
              <a:t>changes in the dataset</a:t>
            </a:r>
          </a:p>
        </p:txBody>
      </p:sp>
      <p:sp>
        <p:nvSpPr>
          <p:cNvPr id="3" name="Subtitle 2">
            <a:extLst>
              <a:ext uri="{FF2B5EF4-FFF2-40B4-BE49-F238E27FC236}">
                <a16:creationId xmlns:a16="http://schemas.microsoft.com/office/drawing/2014/main" id="{B4011C17-170B-AF89-0F81-D66C7023213A}"/>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2514054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C66C50-BC30-B359-9C1A-93B7088A5094}"/>
              </a:ext>
            </a:extLst>
          </p:cNvPr>
          <p:cNvSpPr txBox="1"/>
          <p:nvPr/>
        </p:nvSpPr>
        <p:spPr>
          <a:xfrm>
            <a:off x="947928" y="841248"/>
            <a:ext cx="10296144" cy="4308872"/>
          </a:xfrm>
          <a:prstGeom prst="rect">
            <a:avLst/>
          </a:prstGeom>
          <a:noFill/>
        </p:spPr>
        <p:txBody>
          <a:bodyPr wrap="square" rtlCol="0">
            <a:spAutoFit/>
          </a:bodyPr>
          <a:lstStyle/>
          <a:p>
            <a:pPr marL="285750" indent="-285750">
              <a:buFont typeface="Arial" panose="020B0604020202020204" pitchFamily="34" charset="0"/>
              <a:buChar char="•"/>
            </a:pPr>
            <a:r>
              <a:rPr lang="en-CA" sz="3200" dirty="0">
                <a:latin typeface="Times New Roman" panose="02020603050405020304" pitchFamily="18" charset="0"/>
                <a:cs typeface="Times New Roman" panose="02020603050405020304" pitchFamily="18" charset="0"/>
              </a:rPr>
              <a:t>We intend to rename the columns of airbag dataset as their names are not quite understandable.</a:t>
            </a:r>
          </a:p>
          <a:p>
            <a:endParaRPr lang="en-CA"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3200" dirty="0">
                <a:latin typeface="Times New Roman" panose="02020603050405020304" pitchFamily="18" charset="0"/>
                <a:cs typeface="Times New Roman" panose="02020603050405020304" pitchFamily="18" charset="0"/>
              </a:rPr>
              <a:t>Also, we will delete few columns that are not useful in our analysis.</a:t>
            </a:r>
          </a:p>
          <a:p>
            <a:endParaRPr lang="en-CA"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3200" dirty="0">
                <a:latin typeface="Times New Roman" panose="02020603050405020304" pitchFamily="18" charset="0"/>
                <a:cs typeface="Times New Roman" panose="02020603050405020304" pitchFamily="18" charset="0"/>
              </a:rPr>
              <a:t>In addition, we will convert age column into different age group categories</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649698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A05BDC-888D-EBDF-B626-AC42BF8182D8}"/>
              </a:ext>
            </a:extLst>
          </p:cNvPr>
          <p:cNvSpPr txBox="1"/>
          <p:nvPr/>
        </p:nvSpPr>
        <p:spPr>
          <a:xfrm>
            <a:off x="3168726" y="228600"/>
            <a:ext cx="5433923"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8D664E72-6195-886B-0608-446767E7E0C2}"/>
              </a:ext>
            </a:extLst>
          </p:cNvPr>
          <p:cNvSpPr txBox="1"/>
          <p:nvPr/>
        </p:nvSpPr>
        <p:spPr>
          <a:xfrm>
            <a:off x="2435290" y="1763486"/>
            <a:ext cx="83975"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376590F4-3228-A25D-EA61-27A96634648B}"/>
              </a:ext>
            </a:extLst>
          </p:cNvPr>
          <p:cNvSpPr txBox="1"/>
          <p:nvPr/>
        </p:nvSpPr>
        <p:spPr>
          <a:xfrm>
            <a:off x="645844" y="1535106"/>
            <a:ext cx="10900307"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Drivers need better insight into what speed the vehicle should be driven in various road surface and weather conditions.</a:t>
            </a:r>
          </a:p>
        </p:txBody>
      </p:sp>
      <p:sp>
        <p:nvSpPr>
          <p:cNvPr id="7" name="TextBox 6">
            <a:extLst>
              <a:ext uri="{FF2B5EF4-FFF2-40B4-BE49-F238E27FC236}">
                <a16:creationId xmlns:a16="http://schemas.microsoft.com/office/drawing/2014/main" id="{0F976F1F-38BA-3F33-2210-E12173679E90}"/>
              </a:ext>
            </a:extLst>
          </p:cNvPr>
          <p:cNvSpPr txBox="1"/>
          <p:nvPr/>
        </p:nvSpPr>
        <p:spPr>
          <a:xfrm>
            <a:off x="645844" y="2717593"/>
            <a:ext cx="10900307"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What kind of safety precaution drivers have to take care to minimize injuries in accidents. </a:t>
            </a:r>
          </a:p>
        </p:txBody>
      </p:sp>
    </p:spTree>
    <p:extLst>
      <p:ext uri="{BB962C8B-B14F-4D97-AF65-F5344CB8AC3E}">
        <p14:creationId xmlns:p14="http://schemas.microsoft.com/office/powerpoint/2010/main" val="1719141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A726-9C3B-58D1-E6D1-F992130C7644}"/>
              </a:ext>
            </a:extLst>
          </p:cNvPr>
          <p:cNvSpPr txBox="1"/>
          <p:nvPr/>
        </p:nvSpPr>
        <p:spPr>
          <a:xfrm>
            <a:off x="3840480" y="283464"/>
            <a:ext cx="3851525"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Dataset Link</a:t>
            </a:r>
          </a:p>
        </p:txBody>
      </p:sp>
      <p:sp>
        <p:nvSpPr>
          <p:cNvPr id="4" name="TextBox 3">
            <a:extLst>
              <a:ext uri="{FF2B5EF4-FFF2-40B4-BE49-F238E27FC236}">
                <a16:creationId xmlns:a16="http://schemas.microsoft.com/office/drawing/2014/main" id="{8C8D3F59-0A28-401A-C60F-C3DD4728722F}"/>
              </a:ext>
            </a:extLst>
          </p:cNvPr>
          <p:cNvSpPr txBox="1"/>
          <p:nvPr/>
        </p:nvSpPr>
        <p:spPr>
          <a:xfrm>
            <a:off x="964163" y="1453150"/>
            <a:ext cx="10263673" cy="1200329"/>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2"/>
              </a:rPr>
              <a:t>https://vincentarelbundock.github.io/Rdatasets/doc/DAAG/nassCDS.html</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3"/>
              </a:rPr>
              <a:t>https://data.world/datagov-uk/6efe5505-941f-45bf-b576-4c1e09b579a1</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8779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315EED-D9BA-4239-BCAC-4AED909C0A38}"/>
              </a:ext>
            </a:extLst>
          </p:cNvPr>
          <p:cNvSpPr txBox="1"/>
          <p:nvPr/>
        </p:nvSpPr>
        <p:spPr>
          <a:xfrm>
            <a:off x="3663198" y="201168"/>
            <a:ext cx="4554708"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Project Proposal</a:t>
            </a:r>
          </a:p>
        </p:txBody>
      </p:sp>
      <p:sp>
        <p:nvSpPr>
          <p:cNvPr id="8" name="TextBox 7">
            <a:extLst>
              <a:ext uri="{FF2B5EF4-FFF2-40B4-BE49-F238E27FC236}">
                <a16:creationId xmlns:a16="http://schemas.microsoft.com/office/drawing/2014/main" id="{79E15DDC-F06C-B63A-7E47-64DAC9DF5CA2}"/>
              </a:ext>
            </a:extLst>
          </p:cNvPr>
          <p:cNvSpPr txBox="1"/>
          <p:nvPr/>
        </p:nvSpPr>
        <p:spPr>
          <a:xfrm>
            <a:off x="821094" y="1431873"/>
            <a:ext cx="10549811" cy="138499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Our project team will create a descriptive analysis to examine trends in car crashes and gain insights in the causes for crashes to help public policy makers to make certain decisions. </a:t>
            </a:r>
          </a:p>
        </p:txBody>
      </p:sp>
    </p:spTree>
    <p:extLst>
      <p:ext uri="{BB962C8B-B14F-4D97-AF65-F5344CB8AC3E}">
        <p14:creationId xmlns:p14="http://schemas.microsoft.com/office/powerpoint/2010/main" val="391943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1F2B7E-8F3B-5401-948D-388A318CEB2C}"/>
              </a:ext>
            </a:extLst>
          </p:cNvPr>
          <p:cNvSpPr txBox="1"/>
          <p:nvPr/>
        </p:nvSpPr>
        <p:spPr>
          <a:xfrm>
            <a:off x="3377844" y="164592"/>
            <a:ext cx="5161991"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Analysis Questions</a:t>
            </a:r>
          </a:p>
        </p:txBody>
      </p:sp>
      <p:sp>
        <p:nvSpPr>
          <p:cNvPr id="3" name="TextBox 2">
            <a:extLst>
              <a:ext uri="{FF2B5EF4-FFF2-40B4-BE49-F238E27FC236}">
                <a16:creationId xmlns:a16="http://schemas.microsoft.com/office/drawing/2014/main" id="{54901036-E132-D833-E705-6D7C01AF54C0}"/>
              </a:ext>
            </a:extLst>
          </p:cNvPr>
          <p:cNvSpPr txBox="1"/>
          <p:nvPr/>
        </p:nvSpPr>
        <p:spPr>
          <a:xfrm>
            <a:off x="937776" y="1306962"/>
            <a:ext cx="10316446"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Identify pattern in which age group most of the accidents registered?</a:t>
            </a:r>
          </a:p>
        </p:txBody>
      </p:sp>
      <p:sp>
        <p:nvSpPr>
          <p:cNvPr id="4" name="TextBox 3">
            <a:extLst>
              <a:ext uri="{FF2B5EF4-FFF2-40B4-BE49-F238E27FC236}">
                <a16:creationId xmlns:a16="http://schemas.microsoft.com/office/drawing/2014/main" id="{1FD30E85-7B8A-0A59-5F56-8A3E7484BBC1}"/>
              </a:ext>
            </a:extLst>
          </p:cNvPr>
          <p:cNvSpPr txBox="1"/>
          <p:nvPr/>
        </p:nvSpPr>
        <p:spPr>
          <a:xfrm>
            <a:off x="937776" y="2475424"/>
            <a:ext cx="10316446"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Examine trend on yearly basis, number of accident that </a:t>
            </a:r>
            <a:r>
              <a:rPr lang="en-US" sz="2800" dirty="0" err="1">
                <a:latin typeface="Times New Roman" panose="02020603050405020304" pitchFamily="18" charset="0"/>
                <a:cs typeface="Times New Roman" panose="02020603050405020304" pitchFamily="18" charset="0"/>
              </a:rPr>
              <a:t>occured</a:t>
            </a:r>
            <a:r>
              <a:rPr lang="en-US" sz="2800" dirty="0">
                <a:latin typeface="Times New Roman" panose="02020603050405020304" pitchFamily="18" charset="0"/>
                <a:cs typeface="Times New Roman" panose="02020603050405020304" pitchFamily="18" charset="0"/>
              </a:rPr>
              <a:t> during midnight?</a:t>
            </a:r>
          </a:p>
        </p:txBody>
      </p:sp>
      <p:sp>
        <p:nvSpPr>
          <p:cNvPr id="5" name="TextBox 4">
            <a:extLst>
              <a:ext uri="{FF2B5EF4-FFF2-40B4-BE49-F238E27FC236}">
                <a16:creationId xmlns:a16="http://schemas.microsoft.com/office/drawing/2014/main" id="{39BC771B-E486-084B-5C57-6A0A24D9B03E}"/>
              </a:ext>
            </a:extLst>
          </p:cNvPr>
          <p:cNvSpPr txBox="1"/>
          <p:nvPr/>
        </p:nvSpPr>
        <p:spPr>
          <a:xfrm>
            <a:off x="937776" y="3643886"/>
            <a:ext cx="10316446"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Check how the speed at the time of impact (accident) affected the seriousness of injury ?</a:t>
            </a:r>
          </a:p>
        </p:txBody>
      </p:sp>
    </p:spTree>
    <p:extLst>
      <p:ext uri="{BB962C8B-B14F-4D97-AF65-F5344CB8AC3E}">
        <p14:creationId xmlns:p14="http://schemas.microsoft.com/office/powerpoint/2010/main" val="1930004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5CBF15-92AA-204E-79A7-54B6B528D601}"/>
              </a:ext>
            </a:extLst>
          </p:cNvPr>
          <p:cNvSpPr txBox="1"/>
          <p:nvPr/>
        </p:nvSpPr>
        <p:spPr>
          <a:xfrm>
            <a:off x="3414817" y="0"/>
            <a:ext cx="5362365"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Dataset Description</a:t>
            </a:r>
          </a:p>
        </p:txBody>
      </p:sp>
      <p:sp>
        <p:nvSpPr>
          <p:cNvPr id="3" name="Cloud 2">
            <a:extLst>
              <a:ext uri="{FF2B5EF4-FFF2-40B4-BE49-F238E27FC236}">
                <a16:creationId xmlns:a16="http://schemas.microsoft.com/office/drawing/2014/main" id="{43C290B5-DF09-A4C9-3CB6-6AB919DBEDA9}"/>
              </a:ext>
            </a:extLst>
          </p:cNvPr>
          <p:cNvSpPr/>
          <p:nvPr/>
        </p:nvSpPr>
        <p:spPr>
          <a:xfrm>
            <a:off x="5206481" y="2719148"/>
            <a:ext cx="1628775" cy="110490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Airbag </a:t>
            </a:r>
          </a:p>
          <a:p>
            <a:pPr algn="ctr"/>
            <a:r>
              <a:rPr lang="en-US" sz="2000" dirty="0">
                <a:latin typeface="Times New Roman" panose="02020603050405020304" pitchFamily="18" charset="0"/>
                <a:cs typeface="Times New Roman" panose="02020603050405020304" pitchFamily="18" charset="0"/>
              </a:rPr>
              <a:t>Dataset</a:t>
            </a:r>
          </a:p>
        </p:txBody>
      </p:sp>
      <p:graphicFrame>
        <p:nvGraphicFramePr>
          <p:cNvPr id="4" name="Table 4">
            <a:extLst>
              <a:ext uri="{FF2B5EF4-FFF2-40B4-BE49-F238E27FC236}">
                <a16:creationId xmlns:a16="http://schemas.microsoft.com/office/drawing/2014/main" id="{A076E155-54E8-EB1B-F332-DC4C6E19727F}"/>
              </a:ext>
            </a:extLst>
          </p:cNvPr>
          <p:cNvGraphicFramePr>
            <a:graphicFrameLocks noGrp="1"/>
          </p:cNvGraphicFramePr>
          <p:nvPr>
            <p:extLst>
              <p:ext uri="{D42A27DB-BD31-4B8C-83A1-F6EECF244321}">
                <p14:modId xmlns:p14="http://schemas.microsoft.com/office/powerpoint/2010/main" val="3055090426"/>
              </p:ext>
            </p:extLst>
          </p:nvPr>
        </p:nvGraphicFramePr>
        <p:xfrm>
          <a:off x="1542588" y="2433398"/>
          <a:ext cx="1588084" cy="1676400"/>
        </p:xfrm>
        <a:graphic>
          <a:graphicData uri="http://schemas.openxmlformats.org/drawingml/2006/table">
            <a:tbl>
              <a:tblPr firstRow="1" bandRow="1">
                <a:tableStyleId>{5C22544A-7EE6-4342-B048-85BDC9FD1C3A}</a:tableStyleId>
              </a:tblPr>
              <a:tblGrid>
                <a:gridCol w="1588084">
                  <a:extLst>
                    <a:ext uri="{9D8B030D-6E8A-4147-A177-3AD203B41FA5}">
                      <a16:colId xmlns:a16="http://schemas.microsoft.com/office/drawing/2014/main" val="1913181698"/>
                    </a:ext>
                  </a:extLst>
                </a:gridCol>
              </a:tblGrid>
              <a:tr h="326787">
                <a:tc>
                  <a:txBody>
                    <a:bodyPr/>
                    <a:lstStyle/>
                    <a:p>
                      <a:r>
                        <a:rPr lang="en-US" sz="1600" dirty="0">
                          <a:latin typeface="Times New Roman" panose="02020603050405020304" pitchFamily="18" charset="0"/>
                          <a:cs typeface="Times New Roman" panose="02020603050405020304" pitchFamily="18" charset="0"/>
                        </a:rPr>
                        <a:t>Numeric values</a:t>
                      </a:r>
                    </a:p>
                  </a:txBody>
                  <a:tcPr/>
                </a:tc>
                <a:extLst>
                  <a:ext uri="{0D108BD9-81ED-4DB2-BD59-A6C34878D82A}">
                    <a16:rowId xmlns:a16="http://schemas.microsoft.com/office/drawing/2014/main" val="1789275065"/>
                  </a:ext>
                </a:extLst>
              </a:tr>
              <a:tr h="326787">
                <a:tc>
                  <a:txBody>
                    <a:bodyPr/>
                    <a:lstStyle/>
                    <a:p>
                      <a:r>
                        <a:rPr lang="en-US" sz="1600" dirty="0" err="1">
                          <a:latin typeface="Times New Roman" panose="02020603050405020304" pitchFamily="18" charset="0"/>
                          <a:cs typeface="Times New Roman" panose="02020603050405020304" pitchFamily="18" charset="0"/>
                        </a:rPr>
                        <a:t>dvcat</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97550975"/>
                  </a:ext>
                </a:extLst>
              </a:tr>
              <a:tr h="326787">
                <a:tc>
                  <a:txBody>
                    <a:bodyPr/>
                    <a:lstStyle/>
                    <a:p>
                      <a:r>
                        <a:rPr lang="en-US" sz="1600" dirty="0">
                          <a:latin typeface="Times New Roman" panose="02020603050405020304" pitchFamily="18" charset="0"/>
                          <a:cs typeface="Times New Roman" panose="02020603050405020304" pitchFamily="18" charset="0"/>
                        </a:rPr>
                        <a:t>weight</a:t>
                      </a:r>
                    </a:p>
                  </a:txBody>
                  <a:tcPr/>
                </a:tc>
                <a:extLst>
                  <a:ext uri="{0D108BD9-81ED-4DB2-BD59-A6C34878D82A}">
                    <a16:rowId xmlns:a16="http://schemas.microsoft.com/office/drawing/2014/main" val="2246929882"/>
                  </a:ext>
                </a:extLst>
              </a:tr>
              <a:tr h="326787">
                <a:tc>
                  <a:txBody>
                    <a:bodyPr/>
                    <a:lstStyle/>
                    <a:p>
                      <a:r>
                        <a:rPr lang="en-US" sz="1600" dirty="0" err="1">
                          <a:latin typeface="Times New Roman" panose="02020603050405020304" pitchFamily="18" charset="0"/>
                          <a:cs typeface="Times New Roman" panose="02020603050405020304" pitchFamily="18" charset="0"/>
                        </a:rPr>
                        <a:t>ageOFocc</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80764267"/>
                  </a:ext>
                </a:extLst>
              </a:tr>
              <a:tr h="326787">
                <a:tc>
                  <a:txBody>
                    <a:bodyPr/>
                    <a:lstStyle/>
                    <a:p>
                      <a:r>
                        <a:rPr lang="en-US" sz="1600" dirty="0" err="1">
                          <a:latin typeface="Times New Roman" panose="02020603050405020304" pitchFamily="18" charset="0"/>
                          <a:cs typeface="Times New Roman" panose="02020603050405020304" pitchFamily="18" charset="0"/>
                        </a:rPr>
                        <a:t>caseid</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63429696"/>
                  </a:ext>
                </a:extLst>
              </a:tr>
            </a:tbl>
          </a:graphicData>
        </a:graphic>
      </p:graphicFrame>
      <p:graphicFrame>
        <p:nvGraphicFramePr>
          <p:cNvPr id="5" name="Table 5">
            <a:extLst>
              <a:ext uri="{FF2B5EF4-FFF2-40B4-BE49-F238E27FC236}">
                <a16:creationId xmlns:a16="http://schemas.microsoft.com/office/drawing/2014/main" id="{B478C70B-2C66-7EAE-7715-47FE96E6FDAC}"/>
              </a:ext>
            </a:extLst>
          </p:cNvPr>
          <p:cNvGraphicFramePr>
            <a:graphicFrameLocks noGrp="1"/>
          </p:cNvGraphicFramePr>
          <p:nvPr>
            <p:extLst>
              <p:ext uri="{D42A27DB-BD31-4B8C-83A1-F6EECF244321}">
                <p14:modId xmlns:p14="http://schemas.microsoft.com/office/powerpoint/2010/main" val="2702499683"/>
              </p:ext>
            </p:extLst>
          </p:nvPr>
        </p:nvGraphicFramePr>
        <p:xfrm>
          <a:off x="9167290" y="1332764"/>
          <a:ext cx="2045478" cy="3877668"/>
        </p:xfrm>
        <a:graphic>
          <a:graphicData uri="http://schemas.openxmlformats.org/drawingml/2006/table">
            <a:tbl>
              <a:tblPr firstRow="1" bandRow="1">
                <a:tableStyleId>{5C22544A-7EE6-4342-B048-85BDC9FD1C3A}</a:tableStyleId>
              </a:tblPr>
              <a:tblGrid>
                <a:gridCol w="2045478">
                  <a:extLst>
                    <a:ext uri="{9D8B030D-6E8A-4147-A177-3AD203B41FA5}">
                      <a16:colId xmlns:a16="http://schemas.microsoft.com/office/drawing/2014/main" val="3068888107"/>
                    </a:ext>
                  </a:extLst>
                </a:gridCol>
              </a:tblGrid>
              <a:tr h="364158">
                <a:tc>
                  <a:txBody>
                    <a:bodyPr/>
                    <a:lstStyle/>
                    <a:p>
                      <a:r>
                        <a:rPr lang="en-US" sz="1600" dirty="0">
                          <a:latin typeface="Times New Roman" panose="02020603050405020304" pitchFamily="18" charset="0"/>
                          <a:cs typeface="Times New Roman" panose="02020603050405020304" pitchFamily="18" charset="0"/>
                        </a:rPr>
                        <a:t>Categorical values</a:t>
                      </a:r>
                    </a:p>
                  </a:txBody>
                  <a:tcPr marT="37785" marB="37785"/>
                </a:tc>
                <a:extLst>
                  <a:ext uri="{0D108BD9-81ED-4DB2-BD59-A6C34878D82A}">
                    <a16:rowId xmlns:a16="http://schemas.microsoft.com/office/drawing/2014/main" val="2052371186"/>
                  </a:ext>
                </a:extLst>
              </a:tr>
              <a:tr h="314876">
                <a:tc>
                  <a:txBody>
                    <a:bodyPr/>
                    <a:lstStyle/>
                    <a:p>
                      <a:r>
                        <a:rPr lang="en-US" sz="1600" dirty="0">
                          <a:latin typeface="Times New Roman" panose="02020603050405020304" pitchFamily="18" charset="0"/>
                          <a:cs typeface="Times New Roman" panose="02020603050405020304" pitchFamily="18" charset="0"/>
                        </a:rPr>
                        <a:t>dead</a:t>
                      </a:r>
                    </a:p>
                  </a:txBody>
                  <a:tcPr marT="37785" marB="37785"/>
                </a:tc>
                <a:extLst>
                  <a:ext uri="{0D108BD9-81ED-4DB2-BD59-A6C34878D82A}">
                    <a16:rowId xmlns:a16="http://schemas.microsoft.com/office/drawing/2014/main" val="2095277181"/>
                  </a:ext>
                </a:extLst>
              </a:tr>
              <a:tr h="314876">
                <a:tc>
                  <a:txBody>
                    <a:bodyPr/>
                    <a:lstStyle/>
                    <a:p>
                      <a:r>
                        <a:rPr lang="en-US" sz="1600" dirty="0">
                          <a:latin typeface="Times New Roman" panose="02020603050405020304" pitchFamily="18" charset="0"/>
                          <a:cs typeface="Times New Roman" panose="02020603050405020304" pitchFamily="18" charset="0"/>
                        </a:rPr>
                        <a:t>airbag</a:t>
                      </a:r>
                    </a:p>
                  </a:txBody>
                  <a:tcPr marT="37785" marB="37785"/>
                </a:tc>
                <a:extLst>
                  <a:ext uri="{0D108BD9-81ED-4DB2-BD59-A6C34878D82A}">
                    <a16:rowId xmlns:a16="http://schemas.microsoft.com/office/drawing/2014/main" val="3259396857"/>
                  </a:ext>
                </a:extLst>
              </a:tr>
              <a:tr h="314876">
                <a:tc>
                  <a:txBody>
                    <a:bodyPr/>
                    <a:lstStyle/>
                    <a:p>
                      <a:r>
                        <a:rPr lang="en-US" sz="1600" dirty="0">
                          <a:latin typeface="Times New Roman" panose="02020603050405020304" pitchFamily="18" charset="0"/>
                          <a:cs typeface="Times New Roman" panose="02020603050405020304" pitchFamily="18" charset="0"/>
                        </a:rPr>
                        <a:t>seatbelt</a:t>
                      </a:r>
                    </a:p>
                  </a:txBody>
                  <a:tcPr marT="37785" marB="37785"/>
                </a:tc>
                <a:extLst>
                  <a:ext uri="{0D108BD9-81ED-4DB2-BD59-A6C34878D82A}">
                    <a16:rowId xmlns:a16="http://schemas.microsoft.com/office/drawing/2014/main" val="51485757"/>
                  </a:ext>
                </a:extLst>
              </a:tr>
              <a:tr h="314876">
                <a:tc>
                  <a:txBody>
                    <a:bodyPr/>
                    <a:lstStyle/>
                    <a:p>
                      <a:r>
                        <a:rPr lang="en-US" sz="1600" dirty="0">
                          <a:latin typeface="Times New Roman" panose="02020603050405020304" pitchFamily="18" charset="0"/>
                          <a:cs typeface="Times New Roman" panose="02020603050405020304" pitchFamily="18" charset="0"/>
                        </a:rPr>
                        <a:t>frontal</a:t>
                      </a:r>
                    </a:p>
                  </a:txBody>
                  <a:tcPr marT="37785" marB="37785"/>
                </a:tc>
                <a:extLst>
                  <a:ext uri="{0D108BD9-81ED-4DB2-BD59-A6C34878D82A}">
                    <a16:rowId xmlns:a16="http://schemas.microsoft.com/office/drawing/2014/main" val="1612814969"/>
                  </a:ext>
                </a:extLst>
              </a:tr>
              <a:tr h="314876">
                <a:tc>
                  <a:txBody>
                    <a:bodyPr/>
                    <a:lstStyle/>
                    <a:p>
                      <a:r>
                        <a:rPr lang="en-US" sz="1600" dirty="0">
                          <a:latin typeface="Times New Roman" panose="02020603050405020304" pitchFamily="18" charset="0"/>
                          <a:cs typeface="Times New Roman" panose="02020603050405020304" pitchFamily="18" charset="0"/>
                        </a:rPr>
                        <a:t>sex</a:t>
                      </a:r>
                    </a:p>
                  </a:txBody>
                  <a:tcPr marT="37785" marB="37785"/>
                </a:tc>
                <a:extLst>
                  <a:ext uri="{0D108BD9-81ED-4DB2-BD59-A6C34878D82A}">
                    <a16:rowId xmlns:a16="http://schemas.microsoft.com/office/drawing/2014/main" val="1754765462"/>
                  </a:ext>
                </a:extLst>
              </a:tr>
              <a:tr h="31487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err="1">
                          <a:latin typeface="Times New Roman" panose="02020603050405020304" pitchFamily="18" charset="0"/>
                          <a:cs typeface="Times New Roman" panose="02020603050405020304" pitchFamily="18" charset="0"/>
                        </a:rPr>
                        <a:t>yearacc</a:t>
                      </a:r>
                      <a:endParaRPr lang="en-US" sz="1600" dirty="0">
                        <a:latin typeface="Times New Roman" panose="02020603050405020304" pitchFamily="18" charset="0"/>
                        <a:cs typeface="Times New Roman" panose="02020603050405020304" pitchFamily="18" charset="0"/>
                      </a:endParaRPr>
                    </a:p>
                  </a:txBody>
                  <a:tcPr marT="37785" marB="37785"/>
                </a:tc>
                <a:extLst>
                  <a:ext uri="{0D108BD9-81ED-4DB2-BD59-A6C34878D82A}">
                    <a16:rowId xmlns:a16="http://schemas.microsoft.com/office/drawing/2014/main" val="4162802730"/>
                  </a:ext>
                </a:extLst>
              </a:tr>
              <a:tr h="314876">
                <a:tc>
                  <a:txBody>
                    <a:bodyPr/>
                    <a:lstStyle/>
                    <a:p>
                      <a:r>
                        <a:rPr lang="en-US" sz="1600" dirty="0" err="1">
                          <a:latin typeface="Times New Roman" panose="02020603050405020304" pitchFamily="18" charset="0"/>
                          <a:cs typeface="Times New Roman" panose="02020603050405020304" pitchFamily="18" charset="0"/>
                        </a:rPr>
                        <a:t>yearVeh</a:t>
                      </a:r>
                      <a:endParaRPr lang="en-US" sz="1600" dirty="0">
                        <a:latin typeface="Times New Roman" panose="02020603050405020304" pitchFamily="18" charset="0"/>
                        <a:cs typeface="Times New Roman" panose="02020603050405020304" pitchFamily="18" charset="0"/>
                      </a:endParaRPr>
                    </a:p>
                  </a:txBody>
                  <a:tcPr marT="37785" marB="37785"/>
                </a:tc>
                <a:extLst>
                  <a:ext uri="{0D108BD9-81ED-4DB2-BD59-A6C34878D82A}">
                    <a16:rowId xmlns:a16="http://schemas.microsoft.com/office/drawing/2014/main" val="2342891200"/>
                  </a:ext>
                </a:extLst>
              </a:tr>
              <a:tr h="314876">
                <a:tc>
                  <a:txBody>
                    <a:bodyPr/>
                    <a:lstStyle/>
                    <a:p>
                      <a:r>
                        <a:rPr lang="en-US" sz="1600" dirty="0" err="1">
                          <a:latin typeface="Times New Roman" panose="02020603050405020304" pitchFamily="18" charset="0"/>
                          <a:cs typeface="Times New Roman" panose="02020603050405020304" pitchFamily="18" charset="0"/>
                        </a:rPr>
                        <a:t>abcat</a:t>
                      </a:r>
                      <a:endParaRPr lang="en-US" sz="1600" dirty="0">
                        <a:latin typeface="Times New Roman" panose="02020603050405020304" pitchFamily="18" charset="0"/>
                        <a:cs typeface="Times New Roman" panose="02020603050405020304" pitchFamily="18" charset="0"/>
                      </a:endParaRPr>
                    </a:p>
                  </a:txBody>
                  <a:tcPr marT="37785" marB="37785"/>
                </a:tc>
                <a:extLst>
                  <a:ext uri="{0D108BD9-81ED-4DB2-BD59-A6C34878D82A}">
                    <a16:rowId xmlns:a16="http://schemas.microsoft.com/office/drawing/2014/main" val="4259108893"/>
                  </a:ext>
                </a:extLst>
              </a:tr>
              <a:tr h="314876">
                <a:tc>
                  <a:txBody>
                    <a:bodyPr/>
                    <a:lstStyle/>
                    <a:p>
                      <a:r>
                        <a:rPr lang="en-US" sz="1600" dirty="0" err="1">
                          <a:latin typeface="Times New Roman" panose="02020603050405020304" pitchFamily="18" charset="0"/>
                          <a:cs typeface="Times New Roman" panose="02020603050405020304" pitchFamily="18" charset="0"/>
                        </a:rPr>
                        <a:t>occRole</a:t>
                      </a:r>
                      <a:endParaRPr lang="en-US" sz="1600" dirty="0">
                        <a:latin typeface="Times New Roman" panose="02020603050405020304" pitchFamily="18" charset="0"/>
                        <a:cs typeface="Times New Roman" panose="02020603050405020304" pitchFamily="18" charset="0"/>
                      </a:endParaRPr>
                    </a:p>
                  </a:txBody>
                  <a:tcPr marT="37785" marB="37785"/>
                </a:tc>
                <a:extLst>
                  <a:ext uri="{0D108BD9-81ED-4DB2-BD59-A6C34878D82A}">
                    <a16:rowId xmlns:a16="http://schemas.microsoft.com/office/drawing/2014/main" val="3891755695"/>
                  </a:ext>
                </a:extLst>
              </a:tr>
              <a:tr h="314876">
                <a:tc>
                  <a:txBody>
                    <a:bodyPr/>
                    <a:lstStyle/>
                    <a:p>
                      <a:r>
                        <a:rPr lang="en-US" sz="1600" dirty="0">
                          <a:latin typeface="Times New Roman" panose="02020603050405020304" pitchFamily="18" charset="0"/>
                          <a:cs typeface="Times New Roman" panose="02020603050405020304" pitchFamily="18" charset="0"/>
                        </a:rPr>
                        <a:t>deploy</a:t>
                      </a:r>
                    </a:p>
                  </a:txBody>
                  <a:tcPr marT="37785" marB="37785"/>
                </a:tc>
                <a:extLst>
                  <a:ext uri="{0D108BD9-81ED-4DB2-BD59-A6C34878D82A}">
                    <a16:rowId xmlns:a16="http://schemas.microsoft.com/office/drawing/2014/main" val="592766300"/>
                  </a:ext>
                </a:extLst>
              </a:tr>
              <a:tr h="314876">
                <a:tc>
                  <a:txBody>
                    <a:bodyPr/>
                    <a:lstStyle/>
                    <a:p>
                      <a:r>
                        <a:rPr lang="en-US" sz="1600" dirty="0" err="1">
                          <a:latin typeface="Times New Roman" panose="02020603050405020304" pitchFamily="18" charset="0"/>
                          <a:cs typeface="Times New Roman" panose="02020603050405020304" pitchFamily="18" charset="0"/>
                        </a:rPr>
                        <a:t>injSeverity</a:t>
                      </a:r>
                      <a:endParaRPr lang="en-US" sz="1600" dirty="0">
                        <a:latin typeface="Times New Roman" panose="02020603050405020304" pitchFamily="18" charset="0"/>
                        <a:cs typeface="Times New Roman" panose="02020603050405020304" pitchFamily="18" charset="0"/>
                      </a:endParaRPr>
                    </a:p>
                  </a:txBody>
                  <a:tcPr marT="37785" marB="37785"/>
                </a:tc>
                <a:extLst>
                  <a:ext uri="{0D108BD9-81ED-4DB2-BD59-A6C34878D82A}">
                    <a16:rowId xmlns:a16="http://schemas.microsoft.com/office/drawing/2014/main" val="2703958247"/>
                  </a:ext>
                </a:extLst>
              </a:tr>
            </a:tbl>
          </a:graphicData>
        </a:graphic>
      </p:graphicFrame>
      <p:graphicFrame>
        <p:nvGraphicFramePr>
          <p:cNvPr id="6" name="Table 6">
            <a:extLst>
              <a:ext uri="{FF2B5EF4-FFF2-40B4-BE49-F238E27FC236}">
                <a16:creationId xmlns:a16="http://schemas.microsoft.com/office/drawing/2014/main" id="{AC19EACD-C942-D5DE-5BA3-48B3689C53A4}"/>
              </a:ext>
            </a:extLst>
          </p:cNvPr>
          <p:cNvGraphicFramePr>
            <a:graphicFrameLocks noGrp="1"/>
          </p:cNvGraphicFramePr>
          <p:nvPr>
            <p:extLst>
              <p:ext uri="{D42A27DB-BD31-4B8C-83A1-F6EECF244321}">
                <p14:modId xmlns:p14="http://schemas.microsoft.com/office/powerpoint/2010/main" val="3622556092"/>
              </p:ext>
            </p:extLst>
          </p:nvPr>
        </p:nvGraphicFramePr>
        <p:xfrm>
          <a:off x="5529974" y="4838415"/>
          <a:ext cx="981788" cy="741680"/>
        </p:xfrm>
        <a:graphic>
          <a:graphicData uri="http://schemas.openxmlformats.org/drawingml/2006/table">
            <a:tbl>
              <a:tblPr firstRow="1" bandRow="1">
                <a:tableStyleId>{5C22544A-7EE6-4342-B048-85BDC9FD1C3A}</a:tableStyleId>
              </a:tblPr>
              <a:tblGrid>
                <a:gridCol w="981788">
                  <a:extLst>
                    <a:ext uri="{9D8B030D-6E8A-4147-A177-3AD203B41FA5}">
                      <a16:colId xmlns:a16="http://schemas.microsoft.com/office/drawing/2014/main" val="1654936824"/>
                    </a:ext>
                  </a:extLst>
                </a:gridCol>
              </a:tblGrid>
              <a:tr h="370840">
                <a:tc>
                  <a:txBody>
                    <a:bodyPr/>
                    <a:lstStyle/>
                    <a:p>
                      <a:r>
                        <a:rPr lang="en-US" sz="1600" dirty="0">
                          <a:latin typeface="Times New Roman" panose="02020603050405020304" pitchFamily="18" charset="0"/>
                          <a:cs typeface="Times New Roman" panose="02020603050405020304" pitchFamily="18" charset="0"/>
                        </a:rPr>
                        <a:t>Unique </a:t>
                      </a:r>
                    </a:p>
                  </a:txBody>
                  <a:tcPr/>
                </a:tc>
                <a:extLst>
                  <a:ext uri="{0D108BD9-81ED-4DB2-BD59-A6C34878D82A}">
                    <a16:rowId xmlns:a16="http://schemas.microsoft.com/office/drawing/2014/main" val="495322301"/>
                  </a:ext>
                </a:extLst>
              </a:tr>
              <a:tr h="370840">
                <a:tc>
                  <a:txBody>
                    <a:bodyPr/>
                    <a:lstStyle/>
                    <a:p>
                      <a:r>
                        <a:rPr lang="en-US" sz="1600" dirty="0" err="1">
                          <a:latin typeface="Times New Roman" panose="02020603050405020304" pitchFamily="18" charset="0"/>
                          <a:cs typeface="Times New Roman" panose="02020603050405020304" pitchFamily="18" charset="0"/>
                        </a:rPr>
                        <a:t>caseid</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1980115"/>
                  </a:ext>
                </a:extLst>
              </a:tr>
            </a:tbl>
          </a:graphicData>
        </a:graphic>
      </p:graphicFrame>
      <p:cxnSp>
        <p:nvCxnSpPr>
          <p:cNvPr id="15" name="Straight Arrow Connector 14">
            <a:extLst>
              <a:ext uri="{FF2B5EF4-FFF2-40B4-BE49-F238E27FC236}">
                <a16:creationId xmlns:a16="http://schemas.microsoft.com/office/drawing/2014/main" id="{B04F3F71-0420-9176-2CB9-4C198DC0A433}"/>
              </a:ext>
            </a:extLst>
          </p:cNvPr>
          <p:cNvCxnSpPr>
            <a:cxnSpLocks/>
            <a:stCxn id="3" idx="0"/>
            <a:endCxn id="5" idx="1"/>
          </p:cNvCxnSpPr>
          <p:nvPr/>
        </p:nvCxnSpPr>
        <p:spPr>
          <a:xfrm>
            <a:off x="6833899" y="3271598"/>
            <a:ext cx="2333391"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BC70B631-9D2D-DC35-F8E1-8F58E576D095}"/>
              </a:ext>
            </a:extLst>
          </p:cNvPr>
          <p:cNvCxnSpPr>
            <a:cxnSpLocks/>
            <a:stCxn id="3" idx="1"/>
            <a:endCxn id="6" idx="0"/>
          </p:cNvCxnSpPr>
          <p:nvPr/>
        </p:nvCxnSpPr>
        <p:spPr>
          <a:xfrm flipH="1">
            <a:off x="6020868" y="3822871"/>
            <a:ext cx="1" cy="101554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C415EF0B-5409-FFAF-26A7-9875B5378837}"/>
              </a:ext>
            </a:extLst>
          </p:cNvPr>
          <p:cNvCxnSpPr>
            <a:cxnSpLocks/>
            <a:stCxn id="3" idx="2"/>
            <a:endCxn id="4" idx="3"/>
          </p:cNvCxnSpPr>
          <p:nvPr/>
        </p:nvCxnSpPr>
        <p:spPr>
          <a:xfrm flipH="1">
            <a:off x="3130672" y="3271598"/>
            <a:ext cx="2080861"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21982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0946F5-B7D5-BBA6-74B2-1E844852EDD5}"/>
              </a:ext>
            </a:extLst>
          </p:cNvPr>
          <p:cNvSpPr txBox="1"/>
          <p:nvPr/>
        </p:nvSpPr>
        <p:spPr>
          <a:xfrm>
            <a:off x="3414817" y="0"/>
            <a:ext cx="5362365"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Dataset Description</a:t>
            </a:r>
          </a:p>
        </p:txBody>
      </p:sp>
      <p:graphicFrame>
        <p:nvGraphicFramePr>
          <p:cNvPr id="3" name="Table 3">
            <a:extLst>
              <a:ext uri="{FF2B5EF4-FFF2-40B4-BE49-F238E27FC236}">
                <a16:creationId xmlns:a16="http://schemas.microsoft.com/office/drawing/2014/main" id="{22CF75C5-EFA4-9D8D-1337-679EFC7D5F35}"/>
              </a:ext>
            </a:extLst>
          </p:cNvPr>
          <p:cNvGraphicFramePr>
            <a:graphicFrameLocks noGrp="1"/>
          </p:cNvGraphicFramePr>
          <p:nvPr>
            <p:extLst>
              <p:ext uri="{D42A27DB-BD31-4B8C-83A1-F6EECF244321}">
                <p14:modId xmlns:p14="http://schemas.microsoft.com/office/powerpoint/2010/main" val="2216657507"/>
              </p:ext>
            </p:extLst>
          </p:nvPr>
        </p:nvGraphicFramePr>
        <p:xfrm>
          <a:off x="172479" y="989617"/>
          <a:ext cx="11847040" cy="5346074"/>
        </p:xfrm>
        <a:graphic>
          <a:graphicData uri="http://schemas.openxmlformats.org/drawingml/2006/table">
            <a:tbl>
              <a:tblPr firstRow="1" bandRow="1">
                <a:effectLst>
                  <a:innerShdw blurRad="114300">
                    <a:prstClr val="black"/>
                  </a:innerShdw>
                </a:effectLst>
                <a:tableStyleId>{5C22544A-7EE6-4342-B048-85BDC9FD1C3A}</a:tableStyleId>
              </a:tblPr>
              <a:tblGrid>
                <a:gridCol w="2862382">
                  <a:extLst>
                    <a:ext uri="{9D8B030D-6E8A-4147-A177-3AD203B41FA5}">
                      <a16:colId xmlns:a16="http://schemas.microsoft.com/office/drawing/2014/main" val="3060438682"/>
                    </a:ext>
                  </a:extLst>
                </a:gridCol>
                <a:gridCol w="8984658">
                  <a:extLst>
                    <a:ext uri="{9D8B030D-6E8A-4147-A177-3AD203B41FA5}">
                      <a16:colId xmlns:a16="http://schemas.microsoft.com/office/drawing/2014/main" val="2960618023"/>
                    </a:ext>
                  </a:extLst>
                </a:gridCol>
              </a:tblGrid>
              <a:tr h="320455">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Fields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About</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181681618"/>
                  </a:ext>
                </a:extLst>
              </a:tr>
              <a:tr h="320455">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dvcat</a:t>
                      </a:r>
                      <a:endParaRPr lang="en-US" sz="1600" dirty="0">
                        <a:solidFill>
                          <a:schemeClr val="tx1"/>
                        </a:solidFill>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Ordered factor with levels (estimated impact speeds)</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3401551631"/>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weight</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Observation weights, albeit of uncertain accuracy, designed to account for varying sampling probabilities.</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365348960"/>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dead</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Factor with levels </a:t>
                      </a:r>
                      <a:r>
                        <a:rPr lang="en-US" sz="1600" dirty="0">
                          <a:latin typeface="Times New Roman" panose="02020603050405020304" pitchFamily="18" charset="0"/>
                          <a:cs typeface="Times New Roman" panose="02020603050405020304" pitchFamily="18" charset="0"/>
                        </a:rPr>
                        <a:t>alive</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dead</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135032413"/>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airbag</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factor with levels </a:t>
                      </a:r>
                      <a:r>
                        <a:rPr lang="en-US" sz="1600" dirty="0">
                          <a:latin typeface="Times New Roman" panose="02020603050405020304" pitchFamily="18" charset="0"/>
                          <a:cs typeface="Times New Roman" panose="02020603050405020304" pitchFamily="18" charset="0"/>
                        </a:rPr>
                        <a:t>none</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airbag</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969719582"/>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seatbelt</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factor with levels </a:t>
                      </a:r>
                      <a:r>
                        <a:rPr lang="en-US" sz="1600" dirty="0">
                          <a:latin typeface="Times New Roman" panose="02020603050405020304" pitchFamily="18" charset="0"/>
                          <a:cs typeface="Times New Roman" panose="02020603050405020304" pitchFamily="18" charset="0"/>
                        </a:rPr>
                        <a:t>none</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belted</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198078930"/>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frontal</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numeric vector; 0 = non-frontal, 1=frontal impact</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90047823"/>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sex</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factor with levels </a:t>
                      </a:r>
                      <a:r>
                        <a:rPr lang="en-US" sz="1600" dirty="0">
                          <a:latin typeface="Times New Roman" panose="02020603050405020304" pitchFamily="18" charset="0"/>
                          <a:cs typeface="Times New Roman" panose="02020603050405020304" pitchFamily="18" charset="0"/>
                        </a:rPr>
                        <a:t>f</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404139636"/>
                  </a:ext>
                </a:extLst>
              </a:tr>
              <a:tr h="320455">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ageOFocc</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Age of occupant in years</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946609233"/>
                  </a:ext>
                </a:extLst>
              </a:tr>
              <a:tr h="320455">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yearacc</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Year of accident</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4148060941"/>
                  </a:ext>
                </a:extLst>
              </a:tr>
              <a:tr h="320455">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yearVeh</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Year of model of vehicle; a numeric vector</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07914141"/>
                  </a:ext>
                </a:extLst>
              </a:tr>
              <a:tr h="320455">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abcat</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Did one or more (driver or passenger) airbag(s) deploy? This factor has levels </a:t>
                      </a:r>
                      <a:r>
                        <a:rPr lang="en-US" sz="1600" dirty="0">
                          <a:latin typeface="Times New Roman" panose="02020603050405020304" pitchFamily="18" charset="0"/>
                          <a:cs typeface="Times New Roman" panose="02020603050405020304" pitchFamily="18" charset="0"/>
                        </a:rPr>
                        <a:t>deploy</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nodeploy</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unavail</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494219107"/>
                  </a:ext>
                </a:extLst>
              </a:tr>
              <a:tr h="320455">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occRole</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factor with levels </a:t>
                      </a:r>
                      <a:r>
                        <a:rPr lang="en-US" sz="1600" dirty="0">
                          <a:latin typeface="Times New Roman" panose="02020603050405020304" pitchFamily="18" charset="0"/>
                          <a:cs typeface="Times New Roman" panose="02020603050405020304" pitchFamily="18" charset="0"/>
                        </a:rPr>
                        <a:t>driver</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pass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802625766"/>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deploy</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numeric vector: 0 if an airbag was unavailable or did not deploy; 1 if one or more bags deployed.</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706456227"/>
                  </a:ext>
                </a:extLst>
              </a:tr>
              <a:tr h="320455">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injSeverity</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numeric vector; 0:none, 1:possible injury, 2:no incapacity, 3:incapacity, 4:killed; 5:unknown, 6:prior death</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3926414239"/>
                  </a:ext>
                </a:extLst>
              </a:tr>
              <a:tr h="320455">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caseid</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character, created by pasting together the populations sampling unit, the case number, and the vehicle number. Within each year, use this to uniquely identify the vehicle.</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599300902"/>
                  </a:ext>
                </a:extLst>
              </a:tr>
            </a:tbl>
          </a:graphicData>
        </a:graphic>
      </p:graphicFrame>
    </p:spTree>
    <p:extLst>
      <p:ext uri="{BB962C8B-B14F-4D97-AF65-F5344CB8AC3E}">
        <p14:creationId xmlns:p14="http://schemas.microsoft.com/office/powerpoint/2010/main" val="942399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5CBF15-92AA-204E-79A7-54B6B528D601}"/>
              </a:ext>
            </a:extLst>
          </p:cNvPr>
          <p:cNvSpPr txBox="1"/>
          <p:nvPr/>
        </p:nvSpPr>
        <p:spPr>
          <a:xfrm>
            <a:off x="3414817" y="0"/>
            <a:ext cx="5362365"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Dataset Description</a:t>
            </a:r>
          </a:p>
        </p:txBody>
      </p:sp>
      <p:sp>
        <p:nvSpPr>
          <p:cNvPr id="3" name="Cloud 2">
            <a:extLst>
              <a:ext uri="{FF2B5EF4-FFF2-40B4-BE49-F238E27FC236}">
                <a16:creationId xmlns:a16="http://schemas.microsoft.com/office/drawing/2014/main" id="{43C290B5-DF09-A4C9-3CB6-6AB919DBEDA9}"/>
              </a:ext>
            </a:extLst>
          </p:cNvPr>
          <p:cNvSpPr/>
          <p:nvPr/>
        </p:nvSpPr>
        <p:spPr>
          <a:xfrm>
            <a:off x="4192488" y="2433178"/>
            <a:ext cx="2929481" cy="124224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Road-Accident </a:t>
            </a:r>
          </a:p>
          <a:p>
            <a:pPr algn="ctr"/>
            <a:r>
              <a:rPr lang="en-US" sz="2000" dirty="0">
                <a:latin typeface="Times New Roman" panose="02020603050405020304" pitchFamily="18" charset="0"/>
                <a:cs typeface="Times New Roman" panose="02020603050405020304" pitchFamily="18" charset="0"/>
              </a:rPr>
              <a:t>Dataset</a:t>
            </a:r>
          </a:p>
        </p:txBody>
      </p:sp>
      <p:graphicFrame>
        <p:nvGraphicFramePr>
          <p:cNvPr id="4" name="Table 4">
            <a:extLst>
              <a:ext uri="{FF2B5EF4-FFF2-40B4-BE49-F238E27FC236}">
                <a16:creationId xmlns:a16="http://schemas.microsoft.com/office/drawing/2014/main" id="{A076E155-54E8-EB1B-F332-DC4C6E19727F}"/>
              </a:ext>
            </a:extLst>
          </p:cNvPr>
          <p:cNvGraphicFramePr>
            <a:graphicFrameLocks noGrp="1"/>
          </p:cNvGraphicFramePr>
          <p:nvPr>
            <p:extLst>
              <p:ext uri="{D42A27DB-BD31-4B8C-83A1-F6EECF244321}">
                <p14:modId xmlns:p14="http://schemas.microsoft.com/office/powerpoint/2010/main" val="2372297132"/>
              </p:ext>
            </p:extLst>
          </p:nvPr>
        </p:nvGraphicFramePr>
        <p:xfrm>
          <a:off x="1352968" y="2383738"/>
          <a:ext cx="1588084" cy="1341120"/>
        </p:xfrm>
        <a:graphic>
          <a:graphicData uri="http://schemas.openxmlformats.org/drawingml/2006/table">
            <a:tbl>
              <a:tblPr firstRow="1" bandRow="1">
                <a:tableStyleId>{5C22544A-7EE6-4342-B048-85BDC9FD1C3A}</a:tableStyleId>
              </a:tblPr>
              <a:tblGrid>
                <a:gridCol w="1588084">
                  <a:extLst>
                    <a:ext uri="{9D8B030D-6E8A-4147-A177-3AD203B41FA5}">
                      <a16:colId xmlns:a16="http://schemas.microsoft.com/office/drawing/2014/main" val="1913181698"/>
                    </a:ext>
                  </a:extLst>
                </a:gridCol>
              </a:tblGrid>
              <a:tr h="326787">
                <a:tc>
                  <a:txBody>
                    <a:bodyPr/>
                    <a:lstStyle/>
                    <a:p>
                      <a:r>
                        <a:rPr lang="en-US" sz="1600" dirty="0">
                          <a:latin typeface="Times New Roman" panose="02020603050405020304" pitchFamily="18" charset="0"/>
                          <a:cs typeface="Times New Roman" panose="02020603050405020304" pitchFamily="18" charset="0"/>
                        </a:rPr>
                        <a:t>Numeric values</a:t>
                      </a:r>
                    </a:p>
                  </a:txBody>
                  <a:tcPr/>
                </a:tc>
                <a:extLst>
                  <a:ext uri="{0D108BD9-81ED-4DB2-BD59-A6C34878D82A}">
                    <a16:rowId xmlns:a16="http://schemas.microsoft.com/office/drawing/2014/main" val="1789275065"/>
                  </a:ext>
                </a:extLst>
              </a:tr>
              <a:tr h="326787">
                <a:tc>
                  <a:txBody>
                    <a:bodyPr/>
                    <a:lstStyle/>
                    <a:p>
                      <a:r>
                        <a:rPr lang="en-US" sz="1600" dirty="0">
                          <a:latin typeface="Times New Roman" panose="02020603050405020304" pitchFamily="18" charset="0"/>
                          <a:cs typeface="Times New Roman" panose="02020603050405020304" pitchFamily="18" charset="0"/>
                        </a:rPr>
                        <a:t>Accident Date</a:t>
                      </a:r>
                    </a:p>
                  </a:txBody>
                  <a:tcPr/>
                </a:tc>
                <a:extLst>
                  <a:ext uri="{0D108BD9-81ED-4DB2-BD59-A6C34878D82A}">
                    <a16:rowId xmlns:a16="http://schemas.microsoft.com/office/drawing/2014/main" val="997550975"/>
                  </a:ext>
                </a:extLst>
              </a:tr>
              <a:tr h="326787">
                <a:tc>
                  <a:txBody>
                    <a:bodyPr/>
                    <a:lstStyle/>
                    <a:p>
                      <a:r>
                        <a:rPr lang="en-US" sz="1600" dirty="0">
                          <a:latin typeface="Times New Roman" panose="02020603050405020304" pitchFamily="18" charset="0"/>
                          <a:cs typeface="Times New Roman" panose="02020603050405020304" pitchFamily="18" charset="0"/>
                        </a:rPr>
                        <a:t>Time</a:t>
                      </a:r>
                    </a:p>
                  </a:txBody>
                  <a:tcPr/>
                </a:tc>
                <a:extLst>
                  <a:ext uri="{0D108BD9-81ED-4DB2-BD59-A6C34878D82A}">
                    <a16:rowId xmlns:a16="http://schemas.microsoft.com/office/drawing/2014/main" val="2246929882"/>
                  </a:ext>
                </a:extLst>
              </a:tr>
              <a:tr h="326787">
                <a:tc>
                  <a:txBody>
                    <a:bodyPr/>
                    <a:lstStyle/>
                    <a:p>
                      <a:r>
                        <a:rPr lang="en-US" sz="1600" dirty="0">
                          <a:latin typeface="Times New Roman" panose="02020603050405020304" pitchFamily="18" charset="0"/>
                          <a:cs typeface="Times New Roman" panose="02020603050405020304" pitchFamily="18" charset="0"/>
                        </a:rPr>
                        <a:t>Age of Casualty</a:t>
                      </a:r>
                    </a:p>
                  </a:txBody>
                  <a:tcPr/>
                </a:tc>
                <a:extLst>
                  <a:ext uri="{0D108BD9-81ED-4DB2-BD59-A6C34878D82A}">
                    <a16:rowId xmlns:a16="http://schemas.microsoft.com/office/drawing/2014/main" val="780764267"/>
                  </a:ext>
                </a:extLst>
              </a:tr>
            </a:tbl>
          </a:graphicData>
        </a:graphic>
      </p:graphicFrame>
      <p:graphicFrame>
        <p:nvGraphicFramePr>
          <p:cNvPr id="5" name="Table 5">
            <a:extLst>
              <a:ext uri="{FF2B5EF4-FFF2-40B4-BE49-F238E27FC236}">
                <a16:creationId xmlns:a16="http://schemas.microsoft.com/office/drawing/2014/main" id="{B478C70B-2C66-7EAE-7715-47FE96E6FDAC}"/>
              </a:ext>
            </a:extLst>
          </p:cNvPr>
          <p:cNvGraphicFramePr>
            <a:graphicFrameLocks noGrp="1"/>
          </p:cNvGraphicFramePr>
          <p:nvPr>
            <p:extLst>
              <p:ext uri="{D42A27DB-BD31-4B8C-83A1-F6EECF244321}">
                <p14:modId xmlns:p14="http://schemas.microsoft.com/office/powerpoint/2010/main" val="1359292047"/>
              </p:ext>
            </p:extLst>
          </p:nvPr>
        </p:nvGraphicFramePr>
        <p:xfrm>
          <a:off x="8914077" y="1595534"/>
          <a:ext cx="2045478" cy="2917527"/>
        </p:xfrm>
        <a:graphic>
          <a:graphicData uri="http://schemas.openxmlformats.org/drawingml/2006/table">
            <a:tbl>
              <a:tblPr firstRow="1" bandRow="1">
                <a:tableStyleId>{5C22544A-7EE6-4342-B048-85BDC9FD1C3A}</a:tableStyleId>
              </a:tblPr>
              <a:tblGrid>
                <a:gridCol w="2045478">
                  <a:extLst>
                    <a:ext uri="{9D8B030D-6E8A-4147-A177-3AD203B41FA5}">
                      <a16:colId xmlns:a16="http://schemas.microsoft.com/office/drawing/2014/main" val="3068888107"/>
                    </a:ext>
                  </a:extLst>
                </a:gridCol>
              </a:tblGrid>
              <a:tr h="362247">
                <a:tc>
                  <a:txBody>
                    <a:bodyPr/>
                    <a:lstStyle/>
                    <a:p>
                      <a:r>
                        <a:rPr lang="en-US" sz="1600" dirty="0">
                          <a:latin typeface="Times New Roman" panose="02020603050405020304" pitchFamily="18" charset="0"/>
                          <a:cs typeface="Times New Roman" panose="02020603050405020304" pitchFamily="18" charset="0"/>
                        </a:rPr>
                        <a:t>Categorical values</a:t>
                      </a:r>
                    </a:p>
                  </a:txBody>
                  <a:tcPr marT="37785" marB="37785"/>
                </a:tc>
                <a:extLst>
                  <a:ext uri="{0D108BD9-81ED-4DB2-BD59-A6C34878D82A}">
                    <a16:rowId xmlns:a16="http://schemas.microsoft.com/office/drawing/2014/main" val="2052371186"/>
                  </a:ext>
                </a:extLst>
              </a:tr>
              <a:tr h="317734">
                <a:tc>
                  <a:txBody>
                    <a:bodyPr/>
                    <a:lstStyle/>
                    <a:p>
                      <a:r>
                        <a:rPr lang="en-US" sz="1600" dirty="0">
                          <a:latin typeface="Times New Roman" panose="02020603050405020304" pitchFamily="18" charset="0"/>
                          <a:cs typeface="Times New Roman" panose="02020603050405020304" pitchFamily="18" charset="0"/>
                        </a:rPr>
                        <a:t>Number of Vehicles</a:t>
                      </a:r>
                    </a:p>
                  </a:txBody>
                  <a:tcPr marT="37785" marB="37785"/>
                </a:tc>
                <a:extLst>
                  <a:ext uri="{0D108BD9-81ED-4DB2-BD59-A6C34878D82A}">
                    <a16:rowId xmlns:a16="http://schemas.microsoft.com/office/drawing/2014/main" val="2095277181"/>
                  </a:ext>
                </a:extLst>
              </a:tr>
              <a:tr h="317734">
                <a:tc>
                  <a:txBody>
                    <a:bodyPr/>
                    <a:lstStyle/>
                    <a:p>
                      <a:r>
                        <a:rPr lang="en-US" sz="1600" dirty="0">
                          <a:latin typeface="Times New Roman" panose="02020603050405020304" pitchFamily="18" charset="0"/>
                          <a:cs typeface="Times New Roman" panose="02020603050405020304" pitchFamily="18" charset="0"/>
                        </a:rPr>
                        <a:t>Road surface</a:t>
                      </a:r>
                    </a:p>
                  </a:txBody>
                  <a:tcPr marT="37785" marB="37785"/>
                </a:tc>
                <a:extLst>
                  <a:ext uri="{0D108BD9-81ED-4DB2-BD59-A6C34878D82A}">
                    <a16:rowId xmlns:a16="http://schemas.microsoft.com/office/drawing/2014/main" val="3259396857"/>
                  </a:ext>
                </a:extLst>
              </a:tr>
              <a:tr h="317734">
                <a:tc>
                  <a:txBody>
                    <a:bodyPr/>
                    <a:lstStyle/>
                    <a:p>
                      <a:r>
                        <a:rPr lang="en-US" sz="1600" dirty="0">
                          <a:latin typeface="Times New Roman" panose="02020603050405020304" pitchFamily="18" charset="0"/>
                          <a:cs typeface="Times New Roman" panose="02020603050405020304" pitchFamily="18" charset="0"/>
                        </a:rPr>
                        <a:t>Lighting Conditions</a:t>
                      </a:r>
                    </a:p>
                  </a:txBody>
                  <a:tcPr marT="37785" marB="37785"/>
                </a:tc>
                <a:extLst>
                  <a:ext uri="{0D108BD9-81ED-4DB2-BD59-A6C34878D82A}">
                    <a16:rowId xmlns:a16="http://schemas.microsoft.com/office/drawing/2014/main" val="51485757"/>
                  </a:ext>
                </a:extLst>
              </a:tr>
              <a:tr h="317734">
                <a:tc>
                  <a:txBody>
                    <a:bodyPr/>
                    <a:lstStyle/>
                    <a:p>
                      <a:r>
                        <a:rPr lang="en-US" sz="1600" dirty="0">
                          <a:latin typeface="Times New Roman" panose="02020603050405020304" pitchFamily="18" charset="0"/>
                          <a:cs typeface="Times New Roman" panose="02020603050405020304" pitchFamily="18" charset="0"/>
                        </a:rPr>
                        <a:t>Weather Conditions</a:t>
                      </a:r>
                    </a:p>
                  </a:txBody>
                  <a:tcPr marT="37785" marB="37785"/>
                </a:tc>
                <a:extLst>
                  <a:ext uri="{0D108BD9-81ED-4DB2-BD59-A6C34878D82A}">
                    <a16:rowId xmlns:a16="http://schemas.microsoft.com/office/drawing/2014/main" val="1612814969"/>
                  </a:ext>
                </a:extLst>
              </a:tr>
              <a:tr h="317734">
                <a:tc>
                  <a:txBody>
                    <a:bodyPr/>
                    <a:lstStyle/>
                    <a:p>
                      <a:r>
                        <a:rPr lang="en-US" sz="1600" dirty="0">
                          <a:latin typeface="Times New Roman" panose="02020603050405020304" pitchFamily="18" charset="0"/>
                          <a:cs typeface="Times New Roman" panose="02020603050405020304" pitchFamily="18" charset="0"/>
                        </a:rPr>
                        <a:t>Casualty Class</a:t>
                      </a:r>
                    </a:p>
                  </a:txBody>
                  <a:tcPr marT="37785" marB="37785"/>
                </a:tc>
                <a:extLst>
                  <a:ext uri="{0D108BD9-81ED-4DB2-BD59-A6C34878D82A}">
                    <a16:rowId xmlns:a16="http://schemas.microsoft.com/office/drawing/2014/main" val="1754765462"/>
                  </a:ext>
                </a:extLst>
              </a:tr>
              <a:tr h="31773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Casualty Severity </a:t>
                      </a:r>
                    </a:p>
                  </a:txBody>
                  <a:tcPr marT="37785" marB="37785"/>
                </a:tc>
                <a:extLst>
                  <a:ext uri="{0D108BD9-81ED-4DB2-BD59-A6C34878D82A}">
                    <a16:rowId xmlns:a16="http://schemas.microsoft.com/office/drawing/2014/main" val="4162802730"/>
                  </a:ext>
                </a:extLst>
              </a:tr>
              <a:tr h="317734">
                <a:tc>
                  <a:txBody>
                    <a:bodyPr/>
                    <a:lstStyle/>
                    <a:p>
                      <a:r>
                        <a:rPr lang="en-US" sz="1600" dirty="0">
                          <a:latin typeface="Times New Roman" panose="02020603050405020304" pitchFamily="18" charset="0"/>
                          <a:cs typeface="Times New Roman" panose="02020603050405020304" pitchFamily="18" charset="0"/>
                        </a:rPr>
                        <a:t>Sex of Casualty</a:t>
                      </a:r>
                    </a:p>
                  </a:txBody>
                  <a:tcPr marT="37785" marB="37785"/>
                </a:tc>
                <a:extLst>
                  <a:ext uri="{0D108BD9-81ED-4DB2-BD59-A6C34878D82A}">
                    <a16:rowId xmlns:a16="http://schemas.microsoft.com/office/drawing/2014/main" val="2342891200"/>
                  </a:ext>
                </a:extLst>
              </a:tr>
              <a:tr h="317734">
                <a:tc>
                  <a:txBody>
                    <a:bodyPr/>
                    <a:lstStyle/>
                    <a:p>
                      <a:r>
                        <a:rPr lang="en-US" sz="1600" dirty="0">
                          <a:latin typeface="Times New Roman" panose="02020603050405020304" pitchFamily="18" charset="0"/>
                          <a:cs typeface="Times New Roman" panose="02020603050405020304" pitchFamily="18" charset="0"/>
                        </a:rPr>
                        <a:t>Type of Vehicle</a:t>
                      </a:r>
                    </a:p>
                  </a:txBody>
                  <a:tcPr marT="37785" marB="37785"/>
                </a:tc>
                <a:extLst>
                  <a:ext uri="{0D108BD9-81ED-4DB2-BD59-A6C34878D82A}">
                    <a16:rowId xmlns:a16="http://schemas.microsoft.com/office/drawing/2014/main" val="592766300"/>
                  </a:ext>
                </a:extLst>
              </a:tr>
            </a:tbl>
          </a:graphicData>
        </a:graphic>
      </p:graphicFrame>
      <p:cxnSp>
        <p:nvCxnSpPr>
          <p:cNvPr id="15" name="Straight Arrow Connector 14">
            <a:extLst>
              <a:ext uri="{FF2B5EF4-FFF2-40B4-BE49-F238E27FC236}">
                <a16:creationId xmlns:a16="http://schemas.microsoft.com/office/drawing/2014/main" id="{B04F3F71-0420-9176-2CB9-4C198DC0A433}"/>
              </a:ext>
            </a:extLst>
          </p:cNvPr>
          <p:cNvCxnSpPr>
            <a:cxnSpLocks/>
            <a:stCxn id="3" idx="0"/>
            <a:endCxn id="5" idx="1"/>
          </p:cNvCxnSpPr>
          <p:nvPr/>
        </p:nvCxnSpPr>
        <p:spPr>
          <a:xfrm flipV="1">
            <a:off x="7119528" y="3054297"/>
            <a:ext cx="1794549"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C415EF0B-5409-FFAF-26A7-9875B5378837}"/>
              </a:ext>
            </a:extLst>
          </p:cNvPr>
          <p:cNvCxnSpPr>
            <a:cxnSpLocks/>
            <a:stCxn id="3" idx="2"/>
            <a:endCxn id="4" idx="3"/>
          </p:cNvCxnSpPr>
          <p:nvPr/>
        </p:nvCxnSpPr>
        <p:spPr>
          <a:xfrm flipH="1">
            <a:off x="2941052" y="3054298"/>
            <a:ext cx="1260523"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74599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095215-39A8-0AE3-97AF-D63ED0033017}"/>
              </a:ext>
            </a:extLst>
          </p:cNvPr>
          <p:cNvSpPr txBox="1"/>
          <p:nvPr/>
        </p:nvSpPr>
        <p:spPr>
          <a:xfrm>
            <a:off x="3414817" y="0"/>
            <a:ext cx="5362365"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Dataset Description</a:t>
            </a:r>
          </a:p>
        </p:txBody>
      </p:sp>
      <p:graphicFrame>
        <p:nvGraphicFramePr>
          <p:cNvPr id="3" name="Table 3">
            <a:extLst>
              <a:ext uri="{FF2B5EF4-FFF2-40B4-BE49-F238E27FC236}">
                <a16:creationId xmlns:a16="http://schemas.microsoft.com/office/drawing/2014/main" id="{FD0B53E1-7DD9-E3C9-A7C9-8D5AF9B8ADA8}"/>
              </a:ext>
            </a:extLst>
          </p:cNvPr>
          <p:cNvGraphicFramePr>
            <a:graphicFrameLocks noGrp="1"/>
          </p:cNvGraphicFramePr>
          <p:nvPr>
            <p:extLst>
              <p:ext uri="{D42A27DB-BD31-4B8C-83A1-F6EECF244321}">
                <p14:modId xmlns:p14="http://schemas.microsoft.com/office/powerpoint/2010/main" val="2774636974"/>
              </p:ext>
            </p:extLst>
          </p:nvPr>
        </p:nvGraphicFramePr>
        <p:xfrm>
          <a:off x="241305" y="2411621"/>
          <a:ext cx="11847040" cy="3848177"/>
        </p:xfrm>
        <a:graphic>
          <a:graphicData uri="http://schemas.openxmlformats.org/drawingml/2006/table">
            <a:tbl>
              <a:tblPr firstRow="1" bandRow="1">
                <a:effectLst>
                  <a:innerShdw blurRad="114300">
                    <a:prstClr val="black"/>
                  </a:innerShdw>
                </a:effectLst>
                <a:tableStyleId>{5C22544A-7EE6-4342-B048-85BDC9FD1C3A}</a:tableStyleId>
              </a:tblPr>
              <a:tblGrid>
                <a:gridCol w="2862382">
                  <a:extLst>
                    <a:ext uri="{9D8B030D-6E8A-4147-A177-3AD203B41FA5}">
                      <a16:colId xmlns:a16="http://schemas.microsoft.com/office/drawing/2014/main" val="3060438682"/>
                    </a:ext>
                  </a:extLst>
                </a:gridCol>
                <a:gridCol w="8984658">
                  <a:extLst>
                    <a:ext uri="{9D8B030D-6E8A-4147-A177-3AD203B41FA5}">
                      <a16:colId xmlns:a16="http://schemas.microsoft.com/office/drawing/2014/main" val="2960618023"/>
                    </a:ext>
                  </a:extLst>
                </a:gridCol>
              </a:tblGrid>
              <a:tr h="302266">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Fields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About</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181681618"/>
                  </a:ext>
                </a:extLst>
              </a:tr>
              <a:tr h="320455">
                <a:tc>
                  <a:txBody>
                    <a:bodyPr/>
                    <a:lstStyle/>
                    <a:p>
                      <a:r>
                        <a:rPr lang="en-US" sz="1600" dirty="0">
                          <a:latin typeface="Times New Roman" panose="02020603050405020304" pitchFamily="18" charset="0"/>
                          <a:cs typeface="Times New Roman" panose="02020603050405020304" pitchFamily="18" charset="0"/>
                        </a:rPr>
                        <a:t>Number of Vehicles</a:t>
                      </a:r>
                      <a:endParaRPr lang="en-US" sz="1600" dirty="0">
                        <a:solidFill>
                          <a:schemeClr val="tx1"/>
                        </a:solidFill>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Number of vehicles included in particular accident.</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3401551631"/>
                  </a:ext>
                </a:extLst>
              </a:tr>
              <a:tr h="320455">
                <a:tc>
                  <a:txBody>
                    <a:bodyPr/>
                    <a:lstStyle/>
                    <a:p>
                      <a:r>
                        <a:rPr lang="en-US" sz="1600" dirty="0">
                          <a:latin typeface="Times New Roman" panose="02020603050405020304" pitchFamily="18" charset="0"/>
                          <a:cs typeface="Times New Roman" panose="02020603050405020304" pitchFamily="18" charset="0"/>
                        </a:rPr>
                        <a:t>Road surface</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Condition of the road while accident occurs.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365348960"/>
                  </a:ext>
                </a:extLst>
              </a:tr>
              <a:tr h="320455">
                <a:tc>
                  <a:txBody>
                    <a:bodyPr/>
                    <a:lstStyle/>
                    <a:p>
                      <a:r>
                        <a:rPr lang="en-US" sz="1600" dirty="0">
                          <a:latin typeface="Times New Roman" panose="02020603050405020304" pitchFamily="18" charset="0"/>
                          <a:cs typeface="Times New Roman" panose="02020603050405020304" pitchFamily="18" charset="0"/>
                        </a:rPr>
                        <a:t>Lighting Conditions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Streetlight were lit or not while accident occurs.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135032413"/>
                  </a:ext>
                </a:extLst>
              </a:tr>
              <a:tr h="3204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Weather Conditions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It will provide weather condition.</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969719582"/>
                  </a:ext>
                </a:extLst>
              </a:tr>
              <a:tr h="320455">
                <a:tc>
                  <a:txBody>
                    <a:bodyPr/>
                    <a:lstStyle/>
                    <a:p>
                      <a:r>
                        <a:rPr lang="en-US" sz="1600" dirty="0">
                          <a:latin typeface="Times New Roman" panose="02020603050405020304" pitchFamily="18" charset="0"/>
                          <a:cs typeface="Times New Roman" panose="02020603050405020304" pitchFamily="18" charset="0"/>
                        </a:rPr>
                        <a:t>Casualty Class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Class of the affected person such as driver, pedestrian or rider.</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198078930"/>
                  </a:ext>
                </a:extLst>
              </a:tr>
              <a:tr h="320455">
                <a:tc>
                  <a:txBody>
                    <a:bodyPr/>
                    <a:lstStyle/>
                    <a:p>
                      <a:r>
                        <a:rPr lang="en-US" sz="1600" dirty="0">
                          <a:latin typeface="Times New Roman" panose="02020603050405020304" pitchFamily="18" charset="0"/>
                          <a:cs typeface="Times New Roman" panose="02020603050405020304" pitchFamily="18" charset="0"/>
                        </a:rPr>
                        <a:t>Casualty Severity</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It will provide the level of seriousness of injury.</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90047823"/>
                  </a:ext>
                </a:extLst>
              </a:tr>
              <a:tr h="320455">
                <a:tc>
                  <a:txBody>
                    <a:bodyPr/>
                    <a:lstStyle/>
                    <a:p>
                      <a:r>
                        <a:rPr lang="en-US" sz="1600" dirty="0">
                          <a:latin typeface="Times New Roman" panose="02020603050405020304" pitchFamily="18" charset="0"/>
                          <a:cs typeface="Times New Roman" panose="02020603050405020304" pitchFamily="18" charset="0"/>
                        </a:rPr>
                        <a:t>Sex of Casualty</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Gender </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404139636"/>
                  </a:ext>
                </a:extLst>
              </a:tr>
              <a:tr h="320455">
                <a:tc>
                  <a:txBody>
                    <a:bodyPr/>
                    <a:lstStyle/>
                    <a:p>
                      <a:r>
                        <a:rPr lang="en-US" sz="1600" dirty="0">
                          <a:latin typeface="Times New Roman" panose="02020603050405020304" pitchFamily="18" charset="0"/>
                          <a:cs typeface="Times New Roman" panose="02020603050405020304" pitchFamily="18" charset="0"/>
                        </a:rPr>
                        <a:t>Type of Vehicle</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Gives information of vehicle type.</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946609233"/>
                  </a:ext>
                </a:extLst>
              </a:tr>
              <a:tr h="320455">
                <a:tc>
                  <a:txBody>
                    <a:bodyPr/>
                    <a:lstStyle/>
                    <a:p>
                      <a:r>
                        <a:rPr lang="en-US" sz="1600" dirty="0">
                          <a:latin typeface="Times New Roman" panose="02020603050405020304" pitchFamily="18" charset="0"/>
                          <a:cs typeface="Times New Roman" panose="02020603050405020304" pitchFamily="18" charset="0"/>
                        </a:rPr>
                        <a:t>Age of Casualty</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It will give the age of affected person.</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3461874900"/>
                  </a:ext>
                </a:extLst>
              </a:tr>
              <a:tr h="320455">
                <a:tc>
                  <a:txBody>
                    <a:bodyPr/>
                    <a:lstStyle/>
                    <a:p>
                      <a:r>
                        <a:rPr lang="en-US" sz="1600" dirty="0">
                          <a:latin typeface="Times New Roman" panose="02020603050405020304" pitchFamily="18" charset="0"/>
                          <a:cs typeface="Times New Roman" panose="02020603050405020304" pitchFamily="18" charset="0"/>
                        </a:rPr>
                        <a:t>Accident Date</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Date when accident occurs.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340775930"/>
                  </a:ext>
                </a:extLst>
              </a:tr>
              <a:tr h="320455">
                <a:tc>
                  <a:txBody>
                    <a:bodyPr/>
                    <a:lstStyle/>
                    <a:p>
                      <a:r>
                        <a:rPr lang="en-US" sz="1600" dirty="0">
                          <a:latin typeface="Times New Roman" panose="02020603050405020304" pitchFamily="18" charset="0"/>
                          <a:cs typeface="Times New Roman" panose="02020603050405020304" pitchFamily="18" charset="0"/>
                        </a:rPr>
                        <a:t>Time</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Time when accident occurs.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38414956"/>
                  </a:ext>
                </a:extLst>
              </a:tr>
            </a:tbl>
          </a:graphicData>
        </a:graphic>
      </p:graphicFrame>
    </p:spTree>
    <p:extLst>
      <p:ext uri="{BB962C8B-B14F-4D97-AF65-F5344CB8AC3E}">
        <p14:creationId xmlns:p14="http://schemas.microsoft.com/office/powerpoint/2010/main" val="172138775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750</TotalTime>
  <Words>1001</Words>
  <Application>Microsoft Office PowerPoint</Application>
  <PresentationFormat>Widescreen</PresentationFormat>
  <Paragraphs>159</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Gill Sans MT</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EDA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changes in the dataset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Jay Modh</cp:lastModifiedBy>
  <cp:revision>103</cp:revision>
  <dcterms:created xsi:type="dcterms:W3CDTF">2022-11-06T16:15:46Z</dcterms:created>
  <dcterms:modified xsi:type="dcterms:W3CDTF">2022-11-12T06:53:50Z</dcterms:modified>
</cp:coreProperties>
</file>