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325" r:id="rId2"/>
    <p:sldId id="330" r:id="rId3"/>
    <p:sldId id="331" r:id="rId4"/>
    <p:sldId id="328" r:id="rId5"/>
    <p:sldId id="327" r:id="rId6"/>
    <p:sldId id="329" r:id="rId7"/>
    <p:sldId id="258" r:id="rId8"/>
    <p:sldId id="259" r:id="rId9"/>
    <p:sldId id="260" r:id="rId10"/>
    <p:sldId id="268" r:id="rId11"/>
    <p:sldId id="307" r:id="rId12"/>
    <p:sldId id="262" r:id="rId13"/>
    <p:sldId id="263" r:id="rId14"/>
    <p:sldId id="264" r:id="rId15"/>
    <p:sldId id="265" r:id="rId16"/>
    <p:sldId id="279" r:id="rId17"/>
    <p:sldId id="281" r:id="rId18"/>
    <p:sldId id="282" r:id="rId19"/>
    <p:sldId id="284" r:id="rId20"/>
    <p:sldId id="286" r:id="rId21"/>
    <p:sldId id="287" r:id="rId22"/>
    <p:sldId id="288" r:id="rId23"/>
    <p:sldId id="289" r:id="rId24"/>
    <p:sldId id="290" r:id="rId25"/>
    <p:sldId id="291" r:id="rId26"/>
    <p:sldId id="292" r:id="rId27"/>
    <p:sldId id="293" r:id="rId28"/>
    <p:sldId id="295" r:id="rId29"/>
    <p:sldId id="270" r:id="rId30"/>
    <p:sldId id="271" r:id="rId31"/>
    <p:sldId id="274" r:id="rId32"/>
    <p:sldId id="296" r:id="rId33"/>
    <p:sldId id="297" r:id="rId34"/>
    <p:sldId id="298" r:id="rId35"/>
    <p:sldId id="311" r:id="rId36"/>
    <p:sldId id="332" r:id="rId37"/>
    <p:sldId id="333" r:id="rId38"/>
    <p:sldId id="312" r:id="rId39"/>
    <p:sldId id="314" r:id="rId40"/>
    <p:sldId id="315" r:id="rId41"/>
    <p:sldId id="316" r:id="rId42"/>
    <p:sldId id="320" r:id="rId43"/>
    <p:sldId id="321" r:id="rId44"/>
    <p:sldId id="319" r:id="rId45"/>
    <p:sldId id="322" r:id="rId46"/>
    <p:sldId id="318" r:id="rId47"/>
    <p:sldId id="324" r:id="rId48"/>
    <p:sldId id="317" r:id="rId49"/>
    <p:sldId id="308" r:id="rId50"/>
    <p:sldId id="309" r:id="rId51"/>
    <p:sldId id="310" r:id="rId52"/>
    <p:sldId id="313" r:id="rId53"/>
    <p:sldId id="336" r:id="rId54"/>
    <p:sldId id="301" r:id="rId55"/>
    <p:sldId id="302" r:id="rId56"/>
    <p:sldId id="303" r:id="rId57"/>
    <p:sldId id="304" r:id="rId58"/>
    <p:sldId id="335" r:id="rId59"/>
    <p:sldId id="337" r:id="rId60"/>
    <p:sldId id="338" r:id="rId61"/>
    <p:sldId id="305" r:id="rId62"/>
    <p:sldId id="306" r:id="rId63"/>
    <p:sldId id="26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B5D4FC0-0F86-4725-8B6E-4B527FCDB8E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23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95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4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29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5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79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5D4FC0-0F86-4725-8B6E-4B527FCDB8E8}"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55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5D4FC0-0F86-4725-8B6E-4B527FCDB8E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60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5D4FC0-0F86-4725-8B6E-4B527FCDB8E8}" type="slidenum">
              <a:rPr lang="en-US" smtClean="0"/>
              <a:t>‹#›</a:t>
            </a:fld>
            <a:endParaRPr lang="en-US" dirty="0"/>
          </a:p>
        </p:txBody>
      </p:sp>
    </p:spTree>
    <p:extLst>
      <p:ext uri="{BB962C8B-B14F-4D97-AF65-F5344CB8AC3E}">
        <p14:creationId xmlns:p14="http://schemas.microsoft.com/office/powerpoint/2010/main" val="65554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29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5720C4-D82B-4E97-B2FD-C28DE60742D3}" type="datetimeFigureOut">
              <a:rPr lang="en-US" smtClean="0"/>
              <a:t>12/4/2022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503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5720C4-D82B-4E97-B2FD-C28DE60742D3}" type="datetimeFigureOut">
              <a:rPr lang="en-US" smtClean="0"/>
              <a:t>12/4/2022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5D4FC0-0F86-4725-8B6E-4B527FCDB8E8}"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74754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dhi-patel-03922a1b2" TargetMode="External"/><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linkedin.com/in/jay-modh998" TargetMode="External"/><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dhruv-chauhan-979a3719a" TargetMode="External"/><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linkedin.com/in/raj-gabani-b87668150" TargetMode="External"/><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kartik-thakkar-59ba8a212" TargetMode="External"/><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rajgabani/DAB-103-006-001" TargetMode="External"/><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data.world/datagov-uk/6efe5505-941f-45bf-b576-4c1e09b579a1" TargetMode="External"/><Relationship Id="rId2" Type="http://schemas.openxmlformats.org/officeDocument/2006/relationships/hyperlink" Target="https://vincentarelbundock.github.io/Rdatasets/doc/DAAG/nassCDS.html" TargetMode="External"/><Relationship Id="rId1" Type="http://schemas.openxmlformats.org/officeDocument/2006/relationships/slideLayout" Target="../slideLayouts/slideLayout7.xml"/><Relationship Id="rId4" Type="http://schemas.openxmlformats.org/officeDocument/2006/relationships/hyperlink" Target="https://making-cities-safer.com/speed-reduction-methods-to-promote-road-safety-and-to-save-live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who.int/health-topics/road-safety#tab=tab_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7AD89-D7CB-257E-D388-4BB12015AD2D}"/>
              </a:ext>
            </a:extLst>
          </p:cNvPr>
          <p:cNvSpPr txBox="1"/>
          <p:nvPr/>
        </p:nvSpPr>
        <p:spPr>
          <a:xfrm>
            <a:off x="3531965" y="0"/>
            <a:ext cx="5128070"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Team Introduction</a:t>
            </a:r>
          </a:p>
        </p:txBody>
      </p:sp>
      <p:sp>
        <p:nvSpPr>
          <p:cNvPr id="3" name="TextBox 2">
            <a:extLst>
              <a:ext uri="{FF2B5EF4-FFF2-40B4-BE49-F238E27FC236}">
                <a16:creationId xmlns:a16="http://schemas.microsoft.com/office/drawing/2014/main" id="{1C0CC4C5-EAAA-F5E1-5EFD-D9290215E360}"/>
              </a:ext>
            </a:extLst>
          </p:cNvPr>
          <p:cNvSpPr txBox="1"/>
          <p:nvPr/>
        </p:nvSpPr>
        <p:spPr>
          <a:xfrm>
            <a:off x="1800809" y="1945345"/>
            <a:ext cx="3929281"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Group Number: 006</a:t>
            </a:r>
          </a:p>
        </p:txBody>
      </p:sp>
      <p:sp>
        <p:nvSpPr>
          <p:cNvPr id="4" name="TextBox 3">
            <a:extLst>
              <a:ext uri="{FF2B5EF4-FFF2-40B4-BE49-F238E27FC236}">
                <a16:creationId xmlns:a16="http://schemas.microsoft.com/office/drawing/2014/main" id="{9F7B0535-5AB8-E8E0-A001-F60B1B2823B5}"/>
              </a:ext>
            </a:extLst>
          </p:cNvPr>
          <p:cNvSpPr txBox="1"/>
          <p:nvPr/>
        </p:nvSpPr>
        <p:spPr>
          <a:xfrm>
            <a:off x="1800809" y="2704815"/>
            <a:ext cx="2505814"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Section: 001</a:t>
            </a:r>
          </a:p>
        </p:txBody>
      </p:sp>
      <p:sp>
        <p:nvSpPr>
          <p:cNvPr id="5" name="TextBox 4">
            <a:extLst>
              <a:ext uri="{FF2B5EF4-FFF2-40B4-BE49-F238E27FC236}">
                <a16:creationId xmlns:a16="http://schemas.microsoft.com/office/drawing/2014/main" id="{7E9DAB4F-E804-2647-522B-3ABD7404DCE1}"/>
              </a:ext>
            </a:extLst>
          </p:cNvPr>
          <p:cNvSpPr txBox="1"/>
          <p:nvPr/>
        </p:nvSpPr>
        <p:spPr>
          <a:xfrm>
            <a:off x="6096000" y="4271777"/>
            <a:ext cx="4609147"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Submit to: Ali El-Sharif</a:t>
            </a:r>
          </a:p>
        </p:txBody>
      </p:sp>
    </p:spTree>
    <p:extLst>
      <p:ext uri="{BB962C8B-B14F-4D97-AF65-F5344CB8AC3E}">
        <p14:creationId xmlns:p14="http://schemas.microsoft.com/office/powerpoint/2010/main" val="57545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F2B7E-8F3B-5401-948D-388A318CEB2C}"/>
              </a:ext>
            </a:extLst>
          </p:cNvPr>
          <p:cNvSpPr txBox="1"/>
          <p:nvPr/>
        </p:nvSpPr>
        <p:spPr>
          <a:xfrm>
            <a:off x="3377844" y="164592"/>
            <a:ext cx="5161991"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Analysis Questions</a:t>
            </a:r>
          </a:p>
        </p:txBody>
      </p:sp>
      <p:sp>
        <p:nvSpPr>
          <p:cNvPr id="3" name="TextBox 2">
            <a:extLst>
              <a:ext uri="{FF2B5EF4-FFF2-40B4-BE49-F238E27FC236}">
                <a16:creationId xmlns:a16="http://schemas.microsoft.com/office/drawing/2014/main" id="{54901036-E132-D833-E705-6D7C01AF54C0}"/>
              </a:ext>
            </a:extLst>
          </p:cNvPr>
          <p:cNvSpPr txBox="1"/>
          <p:nvPr/>
        </p:nvSpPr>
        <p:spPr>
          <a:xfrm>
            <a:off x="937776" y="1306962"/>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Identify pattern in which age group most of the accidents registered?</a:t>
            </a:r>
          </a:p>
        </p:txBody>
      </p:sp>
      <p:sp>
        <p:nvSpPr>
          <p:cNvPr id="4" name="TextBox 3">
            <a:extLst>
              <a:ext uri="{FF2B5EF4-FFF2-40B4-BE49-F238E27FC236}">
                <a16:creationId xmlns:a16="http://schemas.microsoft.com/office/drawing/2014/main" id="{1FD30E85-7B8A-0A59-5F56-8A3E7484BBC1}"/>
              </a:ext>
            </a:extLst>
          </p:cNvPr>
          <p:cNvSpPr txBox="1"/>
          <p:nvPr/>
        </p:nvSpPr>
        <p:spPr>
          <a:xfrm>
            <a:off x="937776" y="2475424"/>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During what part of the day accidents happen more frequently? Examine the trend for accident prone time of day on yearly basis.</a:t>
            </a:r>
          </a:p>
        </p:txBody>
      </p:sp>
      <p:sp>
        <p:nvSpPr>
          <p:cNvPr id="5" name="TextBox 4">
            <a:extLst>
              <a:ext uri="{FF2B5EF4-FFF2-40B4-BE49-F238E27FC236}">
                <a16:creationId xmlns:a16="http://schemas.microsoft.com/office/drawing/2014/main" id="{39BC771B-E486-084B-5C57-6A0A24D9B03E}"/>
              </a:ext>
            </a:extLst>
          </p:cNvPr>
          <p:cNvSpPr txBox="1"/>
          <p:nvPr/>
        </p:nvSpPr>
        <p:spPr>
          <a:xfrm>
            <a:off x="937776" y="3643886"/>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Check how the speed at the time of impact (accident) affected the seriousness of injury ?</a:t>
            </a:r>
          </a:p>
        </p:txBody>
      </p:sp>
    </p:spTree>
    <p:extLst>
      <p:ext uri="{BB962C8B-B14F-4D97-AF65-F5344CB8AC3E}">
        <p14:creationId xmlns:p14="http://schemas.microsoft.com/office/powerpoint/2010/main" val="193000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9671636A-C7DC-B459-721B-B65E34236836}"/>
              </a:ext>
            </a:extLst>
          </p:cNvPr>
          <p:cNvSpPr>
            <a:spLocks noGrp="1"/>
          </p:cNvSpPr>
          <p:nvPr>
            <p:ph type="ctrTitle"/>
          </p:nvPr>
        </p:nvSpPr>
        <p:spPr>
          <a:xfrm>
            <a:off x="1452616" y="962902"/>
            <a:ext cx="5076200" cy="2380828"/>
          </a:xfrm>
        </p:spPr>
        <p:txBody>
          <a:bodyPr>
            <a:normAutofit/>
          </a:bodyPr>
          <a:lstStyle/>
          <a:p>
            <a:r>
              <a:rPr lang="en-CA" sz="4800" dirty="0">
                <a:latin typeface="Times New Roman" panose="02020603050405020304" pitchFamily="18" charset="0"/>
                <a:cs typeface="Times New Roman" panose="02020603050405020304" pitchFamily="18" charset="0"/>
              </a:rPr>
              <a:t>Dataset Description</a:t>
            </a:r>
          </a:p>
        </p:txBody>
      </p:sp>
      <p:cxnSp>
        <p:nvCxnSpPr>
          <p:cNvPr id="21"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Database">
            <a:extLst>
              <a:ext uri="{FF2B5EF4-FFF2-40B4-BE49-F238E27FC236}">
                <a16:creationId xmlns:a16="http://schemas.microsoft.com/office/drawing/2014/main" id="{699BF66B-F820-FDA2-52D6-A0906C16AE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22"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78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43C290B5-DF09-A4C9-3CB6-6AB919DBEDA9}"/>
              </a:ext>
            </a:extLst>
          </p:cNvPr>
          <p:cNvSpPr/>
          <p:nvPr/>
        </p:nvSpPr>
        <p:spPr>
          <a:xfrm>
            <a:off x="5206481" y="2719148"/>
            <a:ext cx="1628775" cy="11049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Airbag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1414765093"/>
              </p:ext>
            </p:extLst>
          </p:nvPr>
        </p:nvGraphicFramePr>
        <p:xfrm>
          <a:off x="1542588" y="2433398"/>
          <a:ext cx="1588084" cy="167640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a:latin typeface="Times New Roman" panose="02020603050405020304" pitchFamily="18" charset="0"/>
                          <a:cs typeface="Times New Roman" panose="02020603050405020304" pitchFamily="18" charset="0"/>
                        </a:rPr>
                        <a:t>dvcat</a:t>
                      </a: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weight</a:t>
                      </a:r>
                    </a:p>
                  </a:txBody>
                  <a:tcPr/>
                </a:tc>
                <a:extLst>
                  <a:ext uri="{0D108BD9-81ED-4DB2-BD59-A6C34878D82A}">
                    <a16:rowId xmlns:a16="http://schemas.microsoft.com/office/drawing/2014/main" val="2246929882"/>
                  </a:ext>
                </a:extLst>
              </a:tr>
              <a:tr h="326787">
                <a:tc>
                  <a:txBody>
                    <a:bodyPr/>
                    <a:lstStyle/>
                    <a:p>
                      <a:r>
                        <a:rPr lang="en-US" sz="1600" dirty="0">
                          <a:latin typeface="Times New Roman" panose="02020603050405020304" pitchFamily="18" charset="0"/>
                          <a:cs typeface="Times New Roman" panose="02020603050405020304" pitchFamily="18" charset="0"/>
                        </a:rPr>
                        <a:t>ageOFocc</a:t>
                      </a:r>
                    </a:p>
                  </a:txBody>
                  <a:tcPr/>
                </a:tc>
                <a:extLst>
                  <a:ext uri="{0D108BD9-81ED-4DB2-BD59-A6C34878D82A}">
                    <a16:rowId xmlns:a16="http://schemas.microsoft.com/office/drawing/2014/main" val="780764267"/>
                  </a:ext>
                </a:extLst>
              </a:tr>
              <a:tr h="326787">
                <a:tc>
                  <a:txBody>
                    <a:bodyPr/>
                    <a:lstStyle/>
                    <a:p>
                      <a:r>
                        <a:rPr lang="en-US" sz="1600" dirty="0">
                          <a:latin typeface="Times New Roman" panose="02020603050405020304" pitchFamily="18" charset="0"/>
                          <a:cs typeface="Times New Roman" panose="02020603050405020304" pitchFamily="18" charset="0"/>
                        </a:rPr>
                        <a:t>caseid</a:t>
                      </a:r>
                    </a:p>
                  </a:txBody>
                  <a:tcPr/>
                </a:tc>
                <a:extLst>
                  <a:ext uri="{0D108BD9-81ED-4DB2-BD59-A6C34878D82A}">
                    <a16:rowId xmlns:a16="http://schemas.microsoft.com/office/drawing/2014/main" val="1463429696"/>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2061622997"/>
              </p:ext>
            </p:extLst>
          </p:nvPr>
        </p:nvGraphicFramePr>
        <p:xfrm>
          <a:off x="9167290" y="1332764"/>
          <a:ext cx="2045478" cy="3877668"/>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4158">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4876">
                <a:tc>
                  <a:txBody>
                    <a:bodyPr/>
                    <a:lstStyle/>
                    <a:p>
                      <a:r>
                        <a:rPr lang="en-US" sz="1600" dirty="0">
                          <a:latin typeface="Times New Roman" panose="02020603050405020304" pitchFamily="18" charset="0"/>
                          <a:cs typeface="Times New Roman" panose="02020603050405020304" pitchFamily="18" charset="0"/>
                        </a:rPr>
                        <a:t>dead</a:t>
                      </a:r>
                    </a:p>
                  </a:txBody>
                  <a:tcPr marT="37785" marB="37785"/>
                </a:tc>
                <a:extLst>
                  <a:ext uri="{0D108BD9-81ED-4DB2-BD59-A6C34878D82A}">
                    <a16:rowId xmlns:a16="http://schemas.microsoft.com/office/drawing/2014/main" val="2095277181"/>
                  </a:ext>
                </a:extLst>
              </a:tr>
              <a:tr h="314876">
                <a:tc>
                  <a:txBody>
                    <a:bodyPr/>
                    <a:lstStyle/>
                    <a:p>
                      <a:r>
                        <a:rPr lang="en-US" sz="1600" dirty="0">
                          <a:latin typeface="Times New Roman" panose="02020603050405020304" pitchFamily="18" charset="0"/>
                          <a:cs typeface="Times New Roman" panose="02020603050405020304" pitchFamily="18" charset="0"/>
                        </a:rPr>
                        <a:t>airbag</a:t>
                      </a:r>
                    </a:p>
                  </a:txBody>
                  <a:tcPr marT="37785" marB="37785"/>
                </a:tc>
                <a:extLst>
                  <a:ext uri="{0D108BD9-81ED-4DB2-BD59-A6C34878D82A}">
                    <a16:rowId xmlns:a16="http://schemas.microsoft.com/office/drawing/2014/main" val="3259396857"/>
                  </a:ext>
                </a:extLst>
              </a:tr>
              <a:tr h="314876">
                <a:tc>
                  <a:txBody>
                    <a:bodyPr/>
                    <a:lstStyle/>
                    <a:p>
                      <a:r>
                        <a:rPr lang="en-US" sz="1600" dirty="0">
                          <a:latin typeface="Times New Roman" panose="02020603050405020304" pitchFamily="18" charset="0"/>
                          <a:cs typeface="Times New Roman" panose="02020603050405020304" pitchFamily="18" charset="0"/>
                        </a:rPr>
                        <a:t>seatbelt</a:t>
                      </a:r>
                    </a:p>
                  </a:txBody>
                  <a:tcPr marT="37785" marB="37785"/>
                </a:tc>
                <a:extLst>
                  <a:ext uri="{0D108BD9-81ED-4DB2-BD59-A6C34878D82A}">
                    <a16:rowId xmlns:a16="http://schemas.microsoft.com/office/drawing/2014/main" val="51485757"/>
                  </a:ext>
                </a:extLst>
              </a:tr>
              <a:tr h="314876">
                <a:tc>
                  <a:txBody>
                    <a:bodyPr/>
                    <a:lstStyle/>
                    <a:p>
                      <a:r>
                        <a:rPr lang="en-US" sz="1600" dirty="0">
                          <a:latin typeface="Times New Roman" panose="02020603050405020304" pitchFamily="18" charset="0"/>
                          <a:cs typeface="Times New Roman" panose="02020603050405020304" pitchFamily="18" charset="0"/>
                        </a:rPr>
                        <a:t>frontal</a:t>
                      </a:r>
                    </a:p>
                  </a:txBody>
                  <a:tcPr marT="37785" marB="37785"/>
                </a:tc>
                <a:extLst>
                  <a:ext uri="{0D108BD9-81ED-4DB2-BD59-A6C34878D82A}">
                    <a16:rowId xmlns:a16="http://schemas.microsoft.com/office/drawing/2014/main" val="1612814969"/>
                  </a:ext>
                </a:extLst>
              </a:tr>
              <a:tr h="314876">
                <a:tc>
                  <a:txBody>
                    <a:bodyPr/>
                    <a:lstStyle/>
                    <a:p>
                      <a:r>
                        <a:rPr lang="en-US" sz="1600" dirty="0">
                          <a:latin typeface="Times New Roman" panose="02020603050405020304" pitchFamily="18" charset="0"/>
                          <a:cs typeface="Times New Roman" panose="02020603050405020304" pitchFamily="18" charset="0"/>
                        </a:rPr>
                        <a:t>sex</a:t>
                      </a:r>
                    </a:p>
                  </a:txBody>
                  <a:tcPr marT="37785" marB="37785"/>
                </a:tc>
                <a:extLst>
                  <a:ext uri="{0D108BD9-81ED-4DB2-BD59-A6C34878D82A}">
                    <a16:rowId xmlns:a16="http://schemas.microsoft.com/office/drawing/2014/main" val="1754765462"/>
                  </a:ext>
                </a:extLst>
              </a:tr>
              <a:tr h="3148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yearacc</a:t>
                      </a:r>
                    </a:p>
                  </a:txBody>
                  <a:tcPr marT="37785" marB="37785"/>
                </a:tc>
                <a:extLst>
                  <a:ext uri="{0D108BD9-81ED-4DB2-BD59-A6C34878D82A}">
                    <a16:rowId xmlns:a16="http://schemas.microsoft.com/office/drawing/2014/main" val="4162802730"/>
                  </a:ext>
                </a:extLst>
              </a:tr>
              <a:tr h="314876">
                <a:tc>
                  <a:txBody>
                    <a:bodyPr/>
                    <a:lstStyle/>
                    <a:p>
                      <a:r>
                        <a:rPr lang="en-US" sz="1600" dirty="0">
                          <a:latin typeface="Times New Roman" panose="02020603050405020304" pitchFamily="18" charset="0"/>
                          <a:cs typeface="Times New Roman" panose="02020603050405020304" pitchFamily="18" charset="0"/>
                        </a:rPr>
                        <a:t>yearVeh</a:t>
                      </a:r>
                    </a:p>
                  </a:txBody>
                  <a:tcPr marT="37785" marB="37785"/>
                </a:tc>
                <a:extLst>
                  <a:ext uri="{0D108BD9-81ED-4DB2-BD59-A6C34878D82A}">
                    <a16:rowId xmlns:a16="http://schemas.microsoft.com/office/drawing/2014/main" val="2342891200"/>
                  </a:ext>
                </a:extLst>
              </a:tr>
              <a:tr h="314876">
                <a:tc>
                  <a:txBody>
                    <a:bodyPr/>
                    <a:lstStyle/>
                    <a:p>
                      <a:r>
                        <a:rPr lang="en-US" sz="1600" dirty="0">
                          <a:latin typeface="Times New Roman" panose="02020603050405020304" pitchFamily="18" charset="0"/>
                          <a:cs typeface="Times New Roman" panose="02020603050405020304" pitchFamily="18" charset="0"/>
                        </a:rPr>
                        <a:t>abcat</a:t>
                      </a:r>
                    </a:p>
                  </a:txBody>
                  <a:tcPr marT="37785" marB="37785"/>
                </a:tc>
                <a:extLst>
                  <a:ext uri="{0D108BD9-81ED-4DB2-BD59-A6C34878D82A}">
                    <a16:rowId xmlns:a16="http://schemas.microsoft.com/office/drawing/2014/main" val="4259108893"/>
                  </a:ext>
                </a:extLst>
              </a:tr>
              <a:tr h="314876">
                <a:tc>
                  <a:txBody>
                    <a:bodyPr/>
                    <a:lstStyle/>
                    <a:p>
                      <a:r>
                        <a:rPr lang="en-US" sz="1600" dirty="0">
                          <a:latin typeface="Times New Roman" panose="02020603050405020304" pitchFamily="18" charset="0"/>
                          <a:cs typeface="Times New Roman" panose="02020603050405020304" pitchFamily="18" charset="0"/>
                        </a:rPr>
                        <a:t>occRole</a:t>
                      </a:r>
                    </a:p>
                  </a:txBody>
                  <a:tcPr marT="37785" marB="37785"/>
                </a:tc>
                <a:extLst>
                  <a:ext uri="{0D108BD9-81ED-4DB2-BD59-A6C34878D82A}">
                    <a16:rowId xmlns:a16="http://schemas.microsoft.com/office/drawing/2014/main" val="3891755695"/>
                  </a:ext>
                </a:extLst>
              </a:tr>
              <a:tr h="314876">
                <a:tc>
                  <a:txBody>
                    <a:bodyPr/>
                    <a:lstStyle/>
                    <a:p>
                      <a:r>
                        <a:rPr lang="en-US" sz="1600" dirty="0">
                          <a:latin typeface="Times New Roman" panose="02020603050405020304" pitchFamily="18" charset="0"/>
                          <a:cs typeface="Times New Roman" panose="02020603050405020304" pitchFamily="18" charset="0"/>
                        </a:rPr>
                        <a:t>deploy</a:t>
                      </a:r>
                    </a:p>
                  </a:txBody>
                  <a:tcPr marT="37785" marB="37785"/>
                </a:tc>
                <a:extLst>
                  <a:ext uri="{0D108BD9-81ED-4DB2-BD59-A6C34878D82A}">
                    <a16:rowId xmlns:a16="http://schemas.microsoft.com/office/drawing/2014/main" val="592766300"/>
                  </a:ext>
                </a:extLst>
              </a:tr>
              <a:tr h="314876">
                <a:tc>
                  <a:txBody>
                    <a:bodyPr/>
                    <a:lstStyle/>
                    <a:p>
                      <a:r>
                        <a:rPr lang="en-US" sz="1600" dirty="0">
                          <a:latin typeface="Times New Roman" panose="02020603050405020304" pitchFamily="18" charset="0"/>
                          <a:cs typeface="Times New Roman" panose="02020603050405020304" pitchFamily="18" charset="0"/>
                        </a:rPr>
                        <a:t>injSeverity</a:t>
                      </a:r>
                    </a:p>
                  </a:txBody>
                  <a:tcPr marT="37785" marB="37785"/>
                </a:tc>
                <a:extLst>
                  <a:ext uri="{0D108BD9-81ED-4DB2-BD59-A6C34878D82A}">
                    <a16:rowId xmlns:a16="http://schemas.microsoft.com/office/drawing/2014/main" val="2703958247"/>
                  </a:ext>
                </a:extLst>
              </a:tr>
            </a:tbl>
          </a:graphicData>
        </a:graphic>
      </p:graphicFrame>
      <p:graphicFrame>
        <p:nvGraphicFramePr>
          <p:cNvPr id="6" name="Table 6">
            <a:extLst>
              <a:ext uri="{FF2B5EF4-FFF2-40B4-BE49-F238E27FC236}">
                <a16:creationId xmlns:a16="http://schemas.microsoft.com/office/drawing/2014/main" id="{AC19EACD-C942-D5DE-5BA3-48B3689C53A4}"/>
              </a:ext>
            </a:extLst>
          </p:cNvPr>
          <p:cNvGraphicFramePr>
            <a:graphicFrameLocks noGrp="1"/>
          </p:cNvGraphicFramePr>
          <p:nvPr>
            <p:extLst>
              <p:ext uri="{D42A27DB-BD31-4B8C-83A1-F6EECF244321}">
                <p14:modId xmlns:p14="http://schemas.microsoft.com/office/powerpoint/2010/main" val="2993129196"/>
              </p:ext>
            </p:extLst>
          </p:nvPr>
        </p:nvGraphicFramePr>
        <p:xfrm>
          <a:off x="5529974" y="4838415"/>
          <a:ext cx="981788" cy="741680"/>
        </p:xfrm>
        <a:graphic>
          <a:graphicData uri="http://schemas.openxmlformats.org/drawingml/2006/table">
            <a:tbl>
              <a:tblPr firstRow="1" bandRow="1">
                <a:tableStyleId>{5C22544A-7EE6-4342-B048-85BDC9FD1C3A}</a:tableStyleId>
              </a:tblPr>
              <a:tblGrid>
                <a:gridCol w="981788">
                  <a:extLst>
                    <a:ext uri="{9D8B030D-6E8A-4147-A177-3AD203B41FA5}">
                      <a16:colId xmlns:a16="http://schemas.microsoft.com/office/drawing/2014/main" val="1654936824"/>
                    </a:ext>
                  </a:extLst>
                </a:gridCol>
              </a:tblGrid>
              <a:tr h="370840">
                <a:tc>
                  <a:txBody>
                    <a:bodyPr/>
                    <a:lstStyle/>
                    <a:p>
                      <a:r>
                        <a:rPr lang="en-US" sz="1600" dirty="0">
                          <a:latin typeface="Times New Roman" panose="02020603050405020304" pitchFamily="18" charset="0"/>
                          <a:cs typeface="Times New Roman" panose="02020603050405020304" pitchFamily="18" charset="0"/>
                        </a:rPr>
                        <a:t>Unique </a:t>
                      </a:r>
                    </a:p>
                  </a:txBody>
                  <a:tcPr/>
                </a:tc>
                <a:extLst>
                  <a:ext uri="{0D108BD9-81ED-4DB2-BD59-A6C34878D82A}">
                    <a16:rowId xmlns:a16="http://schemas.microsoft.com/office/drawing/2014/main" val="495322301"/>
                  </a:ext>
                </a:extLst>
              </a:tr>
              <a:tr h="370840">
                <a:tc>
                  <a:txBody>
                    <a:bodyPr/>
                    <a:lstStyle/>
                    <a:p>
                      <a:r>
                        <a:rPr lang="en-US" sz="1600" dirty="0">
                          <a:latin typeface="Times New Roman" panose="02020603050405020304" pitchFamily="18" charset="0"/>
                          <a:cs typeface="Times New Roman" panose="02020603050405020304" pitchFamily="18" charset="0"/>
                        </a:rPr>
                        <a:t>caseid</a:t>
                      </a:r>
                    </a:p>
                  </a:txBody>
                  <a:tcPr/>
                </a:tc>
                <a:extLst>
                  <a:ext uri="{0D108BD9-81ED-4DB2-BD59-A6C34878D82A}">
                    <a16:rowId xmlns:a16="http://schemas.microsoft.com/office/drawing/2014/main" val="2921980115"/>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a:off x="6833899" y="3271598"/>
            <a:ext cx="233339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C70B631-9D2D-DC35-F8E1-8F58E576D095}"/>
              </a:ext>
            </a:extLst>
          </p:cNvPr>
          <p:cNvCxnSpPr>
            <a:cxnSpLocks/>
            <a:stCxn id="3" idx="1"/>
            <a:endCxn id="6" idx="0"/>
          </p:cNvCxnSpPr>
          <p:nvPr/>
        </p:nvCxnSpPr>
        <p:spPr>
          <a:xfrm flipH="1">
            <a:off x="6020868" y="3822871"/>
            <a:ext cx="1" cy="10155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3130672" y="3271598"/>
            <a:ext cx="208086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5C3A2BC0-BAFE-AA76-38CF-687A52DB4842}"/>
              </a:ext>
            </a:extLst>
          </p:cNvPr>
          <p:cNvSpPr txBox="1"/>
          <p:nvPr/>
        </p:nvSpPr>
        <p:spPr>
          <a:xfrm>
            <a:off x="1444752" y="410208"/>
            <a:ext cx="8394192" cy="1015663"/>
          </a:xfrm>
          <a:prstGeom prst="rect">
            <a:avLst/>
          </a:prstGeom>
          <a:noFill/>
        </p:spPr>
        <p:txBody>
          <a:bodyPr wrap="square" rtlCol="0">
            <a:spAutoFit/>
          </a:bodyPr>
          <a:lstStyle/>
          <a:p>
            <a:r>
              <a:rPr lang="en-US" sz="2000" b="0" i="0" dirty="0">
                <a:solidFill>
                  <a:srgbClr val="000000"/>
                </a:solidFill>
                <a:effectLst/>
                <a:latin typeface="Times New Roman" panose="02020603050405020304" pitchFamily="18" charset="0"/>
              </a:rPr>
              <a:t>US data, for 1997-2002, from police-reported car crashes in which there is a harmful event (people or property), and from which at least one vehicle was towed. </a:t>
            </a:r>
            <a:endParaRPr lang="en-CA" sz="2000" dirty="0"/>
          </a:p>
        </p:txBody>
      </p:sp>
    </p:spTree>
    <p:extLst>
      <p:ext uri="{BB962C8B-B14F-4D97-AF65-F5344CB8AC3E}">
        <p14:creationId xmlns:p14="http://schemas.microsoft.com/office/powerpoint/2010/main" val="42198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2CF75C5-EFA4-9D8D-1337-679EFC7D5F35}"/>
              </a:ext>
            </a:extLst>
          </p:cNvPr>
          <p:cNvGraphicFramePr>
            <a:graphicFrameLocks noGrp="1"/>
          </p:cNvGraphicFramePr>
          <p:nvPr>
            <p:extLst>
              <p:ext uri="{D42A27DB-BD31-4B8C-83A1-F6EECF244321}">
                <p14:modId xmlns:p14="http://schemas.microsoft.com/office/powerpoint/2010/main" val="3181152436"/>
              </p:ext>
            </p:extLst>
          </p:nvPr>
        </p:nvGraphicFramePr>
        <p:xfrm>
          <a:off x="172479" y="989617"/>
          <a:ext cx="11847040" cy="5346074"/>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320455">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dvcat</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Ordered factor with levels (estimated impact speeds)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weight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Observation weights, albeit of uncertain accuracy, designed to account for varying sampling probabilities.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dead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Factor with levels </a:t>
                      </a:r>
                      <a:r>
                        <a:rPr lang="en-US" sz="1600" dirty="0">
                          <a:latin typeface="Times New Roman" panose="02020603050405020304" pitchFamily="18" charset="0"/>
                          <a:cs typeface="Times New Roman" panose="02020603050405020304" pitchFamily="18" charset="0"/>
                        </a:rPr>
                        <a:t>alive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dead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airbag</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airbag</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seatbelt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belted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frontal</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 non-frontal, 1=frontal impact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sex</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f</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ageOFocc</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Age of occupant in years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yearacc</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accident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4148060941"/>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yearVeh</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model of vehicle; a numeric vector</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07914141"/>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abcat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Did one or more (driver or passenger) airbag(s) deploy? This factor has levels </a:t>
                      </a:r>
                      <a:r>
                        <a:rPr lang="en-US" sz="1600" dirty="0">
                          <a:latin typeface="Times New Roman" panose="02020603050405020304" pitchFamily="18" charset="0"/>
                          <a:cs typeface="Times New Roman" panose="02020603050405020304" pitchFamily="18" charset="0"/>
                        </a:rPr>
                        <a:t>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unavail</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494219107"/>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occRole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driver</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802625766"/>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deploy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if an airbag was unavailable or did not deploy; 1 if one or more bags deployed.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706456227"/>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injSeverity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0:none, 1:possible injury, 2:no incapacity, 3:incapacity, 4:killed; 5:unknown, 6:prior death</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926414239"/>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caseid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character, created by pasting together the populations sampling unit, the case number, and the vehicle number. Within each year, use this to uniquely identify the vehicle.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599300902"/>
                  </a:ext>
                </a:extLst>
              </a:tr>
            </a:tbl>
          </a:graphicData>
        </a:graphic>
      </p:graphicFrame>
    </p:spTree>
    <p:extLst>
      <p:ext uri="{BB962C8B-B14F-4D97-AF65-F5344CB8AC3E}">
        <p14:creationId xmlns:p14="http://schemas.microsoft.com/office/powerpoint/2010/main" val="94239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43C290B5-DF09-A4C9-3CB6-6AB919DBEDA9}"/>
              </a:ext>
            </a:extLst>
          </p:cNvPr>
          <p:cNvSpPr/>
          <p:nvPr/>
        </p:nvSpPr>
        <p:spPr>
          <a:xfrm>
            <a:off x="4192488" y="2433178"/>
            <a:ext cx="2929481" cy="124224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Road-Accident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2372297132"/>
              </p:ext>
            </p:extLst>
          </p:nvPr>
        </p:nvGraphicFramePr>
        <p:xfrm>
          <a:off x="1352968" y="2383738"/>
          <a:ext cx="1588084" cy="134112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a:latin typeface="Times New Roman" panose="02020603050405020304" pitchFamily="18" charset="0"/>
                          <a:cs typeface="Times New Roman" panose="02020603050405020304" pitchFamily="18" charset="0"/>
                        </a:rPr>
                        <a:t>Accident Date</a:t>
                      </a: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Time</a:t>
                      </a:r>
                    </a:p>
                  </a:txBody>
                  <a:tcPr/>
                </a:tc>
                <a:extLst>
                  <a:ext uri="{0D108BD9-81ED-4DB2-BD59-A6C34878D82A}">
                    <a16:rowId xmlns:a16="http://schemas.microsoft.com/office/drawing/2014/main" val="2246929882"/>
                  </a:ext>
                </a:extLst>
              </a:tr>
              <a:tr h="326787">
                <a:tc>
                  <a:txBody>
                    <a:bodyPr/>
                    <a:lstStyle/>
                    <a:p>
                      <a:r>
                        <a:rPr lang="en-US" sz="1600" dirty="0">
                          <a:latin typeface="Times New Roman" panose="02020603050405020304" pitchFamily="18" charset="0"/>
                          <a:cs typeface="Times New Roman" panose="02020603050405020304" pitchFamily="18" charset="0"/>
                        </a:rPr>
                        <a:t>Age of Casualty</a:t>
                      </a:r>
                    </a:p>
                  </a:txBody>
                  <a:tcPr/>
                </a:tc>
                <a:extLst>
                  <a:ext uri="{0D108BD9-81ED-4DB2-BD59-A6C34878D82A}">
                    <a16:rowId xmlns:a16="http://schemas.microsoft.com/office/drawing/2014/main" val="780764267"/>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1359292047"/>
              </p:ext>
            </p:extLst>
          </p:nvPr>
        </p:nvGraphicFramePr>
        <p:xfrm>
          <a:off x="8914077" y="1595534"/>
          <a:ext cx="2045478" cy="2917527"/>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2247">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7734">
                <a:tc>
                  <a:txBody>
                    <a:bodyPr/>
                    <a:lstStyle/>
                    <a:p>
                      <a:r>
                        <a:rPr lang="en-US" sz="1600" dirty="0">
                          <a:latin typeface="Times New Roman" panose="02020603050405020304" pitchFamily="18" charset="0"/>
                          <a:cs typeface="Times New Roman" panose="02020603050405020304" pitchFamily="18" charset="0"/>
                        </a:rPr>
                        <a:t>Number of Vehicles</a:t>
                      </a:r>
                    </a:p>
                  </a:txBody>
                  <a:tcPr marT="37785" marB="37785"/>
                </a:tc>
                <a:extLst>
                  <a:ext uri="{0D108BD9-81ED-4DB2-BD59-A6C34878D82A}">
                    <a16:rowId xmlns:a16="http://schemas.microsoft.com/office/drawing/2014/main" val="2095277181"/>
                  </a:ext>
                </a:extLst>
              </a:tr>
              <a:tr h="317734">
                <a:tc>
                  <a:txBody>
                    <a:bodyPr/>
                    <a:lstStyle/>
                    <a:p>
                      <a:r>
                        <a:rPr lang="en-US" sz="1600" dirty="0">
                          <a:latin typeface="Times New Roman" panose="02020603050405020304" pitchFamily="18" charset="0"/>
                          <a:cs typeface="Times New Roman" panose="02020603050405020304" pitchFamily="18" charset="0"/>
                        </a:rPr>
                        <a:t>Road surface</a:t>
                      </a:r>
                    </a:p>
                  </a:txBody>
                  <a:tcPr marT="37785" marB="37785"/>
                </a:tc>
                <a:extLst>
                  <a:ext uri="{0D108BD9-81ED-4DB2-BD59-A6C34878D82A}">
                    <a16:rowId xmlns:a16="http://schemas.microsoft.com/office/drawing/2014/main" val="3259396857"/>
                  </a:ext>
                </a:extLst>
              </a:tr>
              <a:tr h="317734">
                <a:tc>
                  <a:txBody>
                    <a:bodyPr/>
                    <a:lstStyle/>
                    <a:p>
                      <a:r>
                        <a:rPr lang="en-US" sz="1600" dirty="0">
                          <a:latin typeface="Times New Roman" panose="02020603050405020304" pitchFamily="18" charset="0"/>
                          <a:cs typeface="Times New Roman" panose="02020603050405020304" pitchFamily="18" charset="0"/>
                        </a:rPr>
                        <a:t>Lighting Conditions</a:t>
                      </a:r>
                    </a:p>
                  </a:txBody>
                  <a:tcPr marT="37785" marB="37785"/>
                </a:tc>
                <a:extLst>
                  <a:ext uri="{0D108BD9-81ED-4DB2-BD59-A6C34878D82A}">
                    <a16:rowId xmlns:a16="http://schemas.microsoft.com/office/drawing/2014/main" val="51485757"/>
                  </a:ext>
                </a:extLst>
              </a:tr>
              <a:tr h="317734">
                <a:tc>
                  <a:txBody>
                    <a:bodyPr/>
                    <a:lstStyle/>
                    <a:p>
                      <a:r>
                        <a:rPr lang="en-US" sz="1600" dirty="0">
                          <a:latin typeface="Times New Roman" panose="02020603050405020304" pitchFamily="18" charset="0"/>
                          <a:cs typeface="Times New Roman" panose="02020603050405020304" pitchFamily="18" charset="0"/>
                        </a:rPr>
                        <a:t>Weather Conditions</a:t>
                      </a:r>
                    </a:p>
                  </a:txBody>
                  <a:tcPr marT="37785" marB="37785"/>
                </a:tc>
                <a:extLst>
                  <a:ext uri="{0D108BD9-81ED-4DB2-BD59-A6C34878D82A}">
                    <a16:rowId xmlns:a16="http://schemas.microsoft.com/office/drawing/2014/main" val="1612814969"/>
                  </a:ext>
                </a:extLst>
              </a:tr>
              <a:tr h="317734">
                <a:tc>
                  <a:txBody>
                    <a:bodyPr/>
                    <a:lstStyle/>
                    <a:p>
                      <a:r>
                        <a:rPr lang="en-US" sz="1600" dirty="0">
                          <a:latin typeface="Times New Roman" panose="02020603050405020304" pitchFamily="18" charset="0"/>
                          <a:cs typeface="Times New Roman" panose="02020603050405020304" pitchFamily="18" charset="0"/>
                        </a:rPr>
                        <a:t>Casualty Class</a:t>
                      </a:r>
                    </a:p>
                  </a:txBody>
                  <a:tcPr marT="37785" marB="37785"/>
                </a:tc>
                <a:extLst>
                  <a:ext uri="{0D108BD9-81ED-4DB2-BD59-A6C34878D82A}">
                    <a16:rowId xmlns:a16="http://schemas.microsoft.com/office/drawing/2014/main" val="1754765462"/>
                  </a:ext>
                </a:extLst>
              </a:tr>
              <a:tr h="3177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Casualty Severity </a:t>
                      </a:r>
                    </a:p>
                  </a:txBody>
                  <a:tcPr marT="37785" marB="37785"/>
                </a:tc>
                <a:extLst>
                  <a:ext uri="{0D108BD9-81ED-4DB2-BD59-A6C34878D82A}">
                    <a16:rowId xmlns:a16="http://schemas.microsoft.com/office/drawing/2014/main" val="4162802730"/>
                  </a:ext>
                </a:extLst>
              </a:tr>
              <a:tr h="317734">
                <a:tc>
                  <a:txBody>
                    <a:bodyPr/>
                    <a:lstStyle/>
                    <a:p>
                      <a:r>
                        <a:rPr lang="en-US" sz="1600" dirty="0">
                          <a:latin typeface="Times New Roman" panose="02020603050405020304" pitchFamily="18" charset="0"/>
                          <a:cs typeface="Times New Roman" panose="02020603050405020304" pitchFamily="18" charset="0"/>
                        </a:rPr>
                        <a:t>Sex of Casualty</a:t>
                      </a:r>
                    </a:p>
                  </a:txBody>
                  <a:tcPr marT="37785" marB="37785"/>
                </a:tc>
                <a:extLst>
                  <a:ext uri="{0D108BD9-81ED-4DB2-BD59-A6C34878D82A}">
                    <a16:rowId xmlns:a16="http://schemas.microsoft.com/office/drawing/2014/main" val="2342891200"/>
                  </a:ext>
                </a:extLst>
              </a:tr>
              <a:tr h="317734">
                <a:tc>
                  <a:txBody>
                    <a:bodyPr/>
                    <a:lstStyle/>
                    <a:p>
                      <a:r>
                        <a:rPr lang="en-US" sz="1600" dirty="0">
                          <a:latin typeface="Times New Roman" panose="02020603050405020304" pitchFamily="18" charset="0"/>
                          <a:cs typeface="Times New Roman" panose="02020603050405020304" pitchFamily="18" charset="0"/>
                        </a:rPr>
                        <a:t>Type of Vehicle</a:t>
                      </a:r>
                    </a:p>
                  </a:txBody>
                  <a:tcPr marT="37785" marB="37785"/>
                </a:tc>
                <a:extLst>
                  <a:ext uri="{0D108BD9-81ED-4DB2-BD59-A6C34878D82A}">
                    <a16:rowId xmlns:a16="http://schemas.microsoft.com/office/drawing/2014/main" val="592766300"/>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flipV="1">
            <a:off x="7119528" y="3054297"/>
            <a:ext cx="1794549"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2941052" y="3054298"/>
            <a:ext cx="126052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93C3B17F-3C44-2737-33FE-826B64371282}"/>
              </a:ext>
            </a:extLst>
          </p:cNvPr>
          <p:cNvSpPr txBox="1"/>
          <p:nvPr/>
        </p:nvSpPr>
        <p:spPr>
          <a:xfrm>
            <a:off x="1352968" y="312155"/>
            <a:ext cx="9217152"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Dataset</a:t>
            </a:r>
            <a:r>
              <a:rPr lang="en-US" sz="2200" b="0" i="0" dirty="0">
                <a:effectLst/>
                <a:latin typeface="Times New Roman" panose="02020603050405020304" pitchFamily="18" charset="0"/>
                <a:cs typeface="Times New Roman" panose="02020603050405020304" pitchFamily="18" charset="0"/>
              </a:rPr>
              <a:t> on all road accident casualties across Calderdale, UK from 2009 - 2012 and 2014 - 2016 </a:t>
            </a:r>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59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95215-39A8-0AE3-97AF-D63ED0033017}"/>
              </a:ext>
            </a:extLst>
          </p:cNvPr>
          <p:cNvSpPr txBox="1"/>
          <p:nvPr/>
        </p:nvSpPr>
        <p:spPr>
          <a:xfrm>
            <a:off x="3341665" y="704088"/>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graphicFrame>
        <p:nvGraphicFramePr>
          <p:cNvPr id="3" name="Table 3">
            <a:extLst>
              <a:ext uri="{FF2B5EF4-FFF2-40B4-BE49-F238E27FC236}">
                <a16:creationId xmlns:a16="http://schemas.microsoft.com/office/drawing/2014/main" id="{FD0B53E1-7DD9-E3C9-A7C9-8D5AF9B8ADA8}"/>
              </a:ext>
            </a:extLst>
          </p:cNvPr>
          <p:cNvGraphicFramePr>
            <a:graphicFrameLocks noGrp="1"/>
          </p:cNvGraphicFramePr>
          <p:nvPr>
            <p:extLst>
              <p:ext uri="{D42A27DB-BD31-4B8C-83A1-F6EECF244321}">
                <p14:modId xmlns:p14="http://schemas.microsoft.com/office/powerpoint/2010/main" val="2774636974"/>
              </p:ext>
            </p:extLst>
          </p:nvPr>
        </p:nvGraphicFramePr>
        <p:xfrm>
          <a:off x="241305" y="2411621"/>
          <a:ext cx="11847040" cy="3848177"/>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302266">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320455">
                <a:tc>
                  <a:txBody>
                    <a:bodyPr/>
                    <a:lstStyle/>
                    <a:p>
                      <a:r>
                        <a:rPr lang="en-US" sz="1600" dirty="0">
                          <a:latin typeface="Times New Roman" panose="02020603050405020304" pitchFamily="18" charset="0"/>
                          <a:cs typeface="Times New Roman" panose="02020603050405020304" pitchFamily="18" charset="0"/>
                        </a:rPr>
                        <a:t>Number of Vehicles</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Number of vehicles included in particular accident.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320455">
                <a:tc>
                  <a:txBody>
                    <a:bodyPr/>
                    <a:lstStyle/>
                    <a:p>
                      <a:r>
                        <a:rPr lang="en-US" sz="1600" dirty="0">
                          <a:latin typeface="Times New Roman" panose="02020603050405020304" pitchFamily="18" charset="0"/>
                          <a:cs typeface="Times New Roman" panose="02020603050405020304" pitchFamily="18" charset="0"/>
                        </a:rPr>
                        <a:t>Road surface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Condition of the road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20455">
                <a:tc>
                  <a:txBody>
                    <a:bodyPr/>
                    <a:lstStyle/>
                    <a:p>
                      <a:r>
                        <a:rPr lang="en-US" sz="1600" dirty="0">
                          <a:latin typeface="Times New Roman" panose="02020603050405020304" pitchFamily="18" charset="0"/>
                          <a:cs typeface="Times New Roman" panose="02020603050405020304" pitchFamily="18" charset="0"/>
                        </a:rPr>
                        <a:t>Lighting Conditions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Streetlight were lit or not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20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Weather Conditions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weather condition.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20455">
                <a:tc>
                  <a:txBody>
                    <a:bodyPr/>
                    <a:lstStyle/>
                    <a:p>
                      <a:r>
                        <a:rPr lang="en-US" sz="1600" dirty="0">
                          <a:latin typeface="Times New Roman" panose="02020603050405020304" pitchFamily="18" charset="0"/>
                          <a:cs typeface="Times New Roman" panose="02020603050405020304" pitchFamily="18" charset="0"/>
                        </a:rPr>
                        <a:t>Casualty Class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Class of the affected person such as driver, pedestrian or rider.</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20455">
                <a:tc>
                  <a:txBody>
                    <a:bodyPr/>
                    <a:lstStyle/>
                    <a:p>
                      <a:r>
                        <a:rPr lang="en-US" sz="1600" dirty="0">
                          <a:latin typeface="Times New Roman" panose="02020603050405020304" pitchFamily="18" charset="0"/>
                          <a:cs typeface="Times New Roman" panose="02020603050405020304" pitchFamily="18" charset="0"/>
                        </a:rPr>
                        <a:t>Casualty Severity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the level of seriousness of injury.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20455">
                <a:tc>
                  <a:txBody>
                    <a:bodyPr/>
                    <a:lstStyle/>
                    <a:p>
                      <a:r>
                        <a:rPr lang="en-US" sz="1600" dirty="0">
                          <a:latin typeface="Times New Roman" panose="02020603050405020304" pitchFamily="18" charset="0"/>
                          <a:cs typeface="Times New Roman" panose="02020603050405020304" pitchFamily="18" charset="0"/>
                        </a:rPr>
                        <a:t>Sex of Casualty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Gender </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20455">
                <a:tc>
                  <a:txBody>
                    <a:bodyPr/>
                    <a:lstStyle/>
                    <a:p>
                      <a:r>
                        <a:rPr lang="en-US" sz="1600" dirty="0">
                          <a:latin typeface="Times New Roman" panose="02020603050405020304" pitchFamily="18" charset="0"/>
                          <a:cs typeface="Times New Roman" panose="02020603050405020304" pitchFamily="18" charset="0"/>
                        </a:rPr>
                        <a:t>Type of Vehicle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Gives information of vehicle type.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20455">
                <a:tc>
                  <a:txBody>
                    <a:bodyPr/>
                    <a:lstStyle/>
                    <a:p>
                      <a:r>
                        <a:rPr lang="en-US" sz="1600" dirty="0">
                          <a:latin typeface="Times New Roman" panose="02020603050405020304" pitchFamily="18" charset="0"/>
                          <a:cs typeface="Times New Roman" panose="02020603050405020304" pitchFamily="18" charset="0"/>
                        </a:rPr>
                        <a:t>Age of Casualty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give the age of affected person.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61874900"/>
                  </a:ext>
                </a:extLst>
              </a:tr>
              <a:tr h="320455">
                <a:tc>
                  <a:txBody>
                    <a:bodyPr/>
                    <a:lstStyle/>
                    <a:p>
                      <a:r>
                        <a:rPr lang="en-US" sz="1600" dirty="0">
                          <a:latin typeface="Times New Roman" panose="02020603050405020304" pitchFamily="18" charset="0"/>
                          <a:cs typeface="Times New Roman" panose="02020603050405020304" pitchFamily="18" charset="0"/>
                        </a:rPr>
                        <a:t>Accident Date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Date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775930"/>
                  </a:ext>
                </a:extLst>
              </a:tr>
              <a:tr h="320455">
                <a:tc>
                  <a:txBody>
                    <a:bodyPr/>
                    <a:lstStyle/>
                    <a:p>
                      <a:r>
                        <a:rPr lang="en-US" sz="1600" dirty="0">
                          <a:latin typeface="Times New Roman" panose="02020603050405020304" pitchFamily="18" charset="0"/>
                          <a:cs typeface="Times New Roman" panose="02020603050405020304" pitchFamily="18" charset="0"/>
                        </a:rPr>
                        <a:t>Time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Time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38414956"/>
                  </a:ext>
                </a:extLst>
              </a:tr>
            </a:tbl>
          </a:graphicData>
        </a:graphic>
      </p:graphicFrame>
    </p:spTree>
    <p:extLst>
      <p:ext uri="{BB962C8B-B14F-4D97-AF65-F5344CB8AC3E}">
        <p14:creationId xmlns:p14="http://schemas.microsoft.com/office/powerpoint/2010/main" val="1721387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68D-6425-F962-98AD-67517F064E1A}"/>
              </a:ext>
            </a:extLst>
          </p:cNvPr>
          <p:cNvSpPr>
            <a:spLocks noGrp="1"/>
          </p:cNvSpPr>
          <p:nvPr>
            <p:ph type="title"/>
          </p:nvPr>
        </p:nvSpPr>
        <p:spPr>
          <a:xfrm>
            <a:off x="1438172" y="1881752"/>
            <a:ext cx="8643154" cy="1887950"/>
          </a:xfrm>
        </p:spPr>
        <p:txBody>
          <a:bodyPr>
            <a:normAutofit/>
          </a:bodyPr>
          <a:lstStyle/>
          <a:p>
            <a:pPr algn="ctr"/>
            <a:r>
              <a:rPr lang="en-CA" sz="5400" dirty="0"/>
              <a:t>EDA and Visualization</a:t>
            </a:r>
          </a:p>
        </p:txBody>
      </p:sp>
    </p:spTree>
    <p:extLst>
      <p:ext uri="{BB962C8B-B14F-4D97-AF65-F5344CB8AC3E}">
        <p14:creationId xmlns:p14="http://schemas.microsoft.com/office/powerpoint/2010/main" val="225620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4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1" name="Picture 4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5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5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4" name="Rectangle 55">
            <a:extLst>
              <a:ext uri="{FF2B5EF4-FFF2-40B4-BE49-F238E27FC236}">
                <a16:creationId xmlns:a16="http://schemas.microsoft.com/office/drawing/2014/main" id="{5DC3EAF9-72B3-4C8A-B136-36D5FEA2F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57">
            <a:extLst>
              <a:ext uri="{FF2B5EF4-FFF2-40B4-BE49-F238E27FC236}">
                <a16:creationId xmlns:a16="http://schemas.microsoft.com/office/drawing/2014/main" id="{56EE4A92-D979-45B8-98F8-1AED89DF5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TextBox 3">
            <a:extLst>
              <a:ext uri="{FF2B5EF4-FFF2-40B4-BE49-F238E27FC236}">
                <a16:creationId xmlns:a16="http://schemas.microsoft.com/office/drawing/2014/main" id="{2B3D3516-1AC6-8A51-1F35-2034E7A67F5E}"/>
              </a:ext>
            </a:extLst>
          </p:cNvPr>
          <p:cNvSpPr txBox="1"/>
          <p:nvPr/>
        </p:nvSpPr>
        <p:spPr>
          <a:xfrm>
            <a:off x="5127973" y="1474970"/>
            <a:ext cx="5596406" cy="315274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Number of Missing Elements</a:t>
            </a:r>
            <a:r>
              <a:rPr lang="en-US" sz="3200" cap="all" dirty="0">
                <a:latin typeface="+mj-lt"/>
                <a:ea typeface="+mj-ea"/>
                <a:cs typeface="+mj-cs"/>
              </a:rPr>
              <a:t> </a:t>
            </a:r>
          </a:p>
        </p:txBody>
      </p:sp>
      <p:pic>
        <p:nvPicPr>
          <p:cNvPr id="6" name="Picture 5">
            <a:extLst>
              <a:ext uri="{FF2B5EF4-FFF2-40B4-BE49-F238E27FC236}">
                <a16:creationId xmlns:a16="http://schemas.microsoft.com/office/drawing/2014/main" id="{F1502201-A99C-5AEE-4A49-451A53594613}"/>
              </a:ext>
            </a:extLst>
          </p:cNvPr>
          <p:cNvPicPr>
            <a:picLocks noChangeAspect="1"/>
          </p:cNvPicPr>
          <p:nvPr/>
        </p:nvPicPr>
        <p:blipFill>
          <a:blip r:embed="rId3"/>
          <a:stretch>
            <a:fillRect/>
          </a:stretch>
        </p:blipFill>
        <p:spPr>
          <a:xfrm>
            <a:off x="1130029" y="996239"/>
            <a:ext cx="3509148" cy="4279449"/>
          </a:xfrm>
          <a:prstGeom prst="rect">
            <a:avLst/>
          </a:prstGeom>
        </p:spPr>
      </p:pic>
      <p:pic>
        <p:nvPicPr>
          <p:cNvPr id="86" name="Picture 59">
            <a:extLst>
              <a:ext uri="{FF2B5EF4-FFF2-40B4-BE49-F238E27FC236}">
                <a16:creationId xmlns:a16="http://schemas.microsoft.com/office/drawing/2014/main" id="{74C2E529-DF0A-4EAD-BAEC-8F2E222A94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61">
            <a:extLst>
              <a:ext uri="{FF2B5EF4-FFF2-40B4-BE49-F238E27FC236}">
                <a16:creationId xmlns:a16="http://schemas.microsoft.com/office/drawing/2014/main" id="{D29A7DB0-0CB3-4394-A827-586E0CC21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67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1D0771-3FD9-1938-1004-55AF71AA1CAC}"/>
              </a:ext>
            </a:extLst>
          </p:cNvPr>
          <p:cNvSpPr txBox="1"/>
          <p:nvPr/>
        </p:nvSpPr>
        <p:spPr>
          <a:xfrm>
            <a:off x="7481826" y="637309"/>
            <a:ext cx="4144731" cy="137073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cap="all" dirty="0">
                <a:latin typeface="Times New Roman" panose="02020603050405020304" pitchFamily="18" charset="0"/>
                <a:ea typeface="+mj-ea"/>
                <a:cs typeface="Times New Roman" panose="02020603050405020304" pitchFamily="18" charset="0"/>
              </a:rPr>
              <a:t>outliers for Age of Casualty </a:t>
            </a:r>
          </a:p>
          <a:p>
            <a:pPr defTabSz="914400">
              <a:lnSpc>
                <a:spcPct val="90000"/>
              </a:lnSpc>
              <a:spcBef>
                <a:spcPct val="0"/>
              </a:spcBef>
              <a:spcAft>
                <a:spcPts val="600"/>
              </a:spcAft>
            </a:pPr>
            <a:endParaRPr lang="en-US" sz="2400" cap="all" dirty="0">
              <a:latin typeface="Times New Roman" panose="02020603050405020304" pitchFamily="18" charset="0"/>
              <a:ea typeface="+mj-ea"/>
              <a:cs typeface="Times New Roman" panose="02020603050405020304" pitchFamily="18" charset="0"/>
            </a:endParaRPr>
          </a:p>
        </p:txBody>
      </p:sp>
      <p:pic>
        <p:nvPicPr>
          <p:cNvPr id="2" name="Picture 1">
            <a:extLst>
              <a:ext uri="{FF2B5EF4-FFF2-40B4-BE49-F238E27FC236}">
                <a16:creationId xmlns:a16="http://schemas.microsoft.com/office/drawing/2014/main" id="{6876B5C3-0987-92F1-136B-B1370C271D3F}"/>
              </a:ext>
            </a:extLst>
          </p:cNvPr>
          <p:cNvPicPr>
            <a:picLocks noChangeAspect="1"/>
          </p:cNvPicPr>
          <p:nvPr/>
        </p:nvPicPr>
        <p:blipFill>
          <a:blip r:embed="rId2"/>
          <a:stretch>
            <a:fillRect/>
          </a:stretch>
        </p:blipFill>
        <p:spPr>
          <a:xfrm>
            <a:off x="348098" y="637309"/>
            <a:ext cx="6568589" cy="4748155"/>
          </a:xfrm>
          <a:prstGeom prst="rect">
            <a:avLst/>
          </a:prstGeom>
        </p:spPr>
      </p:pic>
      <p:sp>
        <p:nvSpPr>
          <p:cNvPr id="4" name="TextBox 3">
            <a:extLst>
              <a:ext uri="{FF2B5EF4-FFF2-40B4-BE49-F238E27FC236}">
                <a16:creationId xmlns:a16="http://schemas.microsoft.com/office/drawing/2014/main" id="{F56CC35B-C045-1CFE-BD8E-C1C579ACF709}"/>
              </a:ext>
            </a:extLst>
          </p:cNvPr>
          <p:cNvSpPr txBox="1"/>
          <p:nvPr/>
        </p:nvSpPr>
        <p:spPr>
          <a:xfrm>
            <a:off x="7632441" y="2108718"/>
            <a:ext cx="399411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observed from the visualization that there are few potential outliers but there is no need to remove or replace the data as they are error free and we intend to include them in our analysis.</a:t>
            </a:r>
          </a:p>
        </p:txBody>
      </p:sp>
    </p:spTree>
    <p:extLst>
      <p:ext uri="{BB962C8B-B14F-4D97-AF65-F5344CB8AC3E}">
        <p14:creationId xmlns:p14="http://schemas.microsoft.com/office/powerpoint/2010/main" val="248395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ADD0724F-26CC-C9FD-B16D-3CA82030D511}"/>
              </a:ext>
            </a:extLst>
          </p:cNvPr>
          <p:cNvSpPr txBox="1"/>
          <p:nvPr/>
        </p:nvSpPr>
        <p:spPr>
          <a:xfrm>
            <a:off x="1451579" y="625466"/>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Times New Roman" panose="02020603050405020304" pitchFamily="18" charset="0"/>
                <a:ea typeface="+mj-ea"/>
                <a:cs typeface="Times New Roman" panose="02020603050405020304" pitchFamily="18" charset="0"/>
              </a:rPr>
              <a:t>Summary Statistics for numeric values of airbag Dataset </a:t>
            </a:r>
          </a:p>
        </p:txBody>
      </p:sp>
      <p:sp>
        <p:nvSpPr>
          <p:cNvPr id="5" name="TextBox 4">
            <a:extLst>
              <a:ext uri="{FF2B5EF4-FFF2-40B4-BE49-F238E27FC236}">
                <a16:creationId xmlns:a16="http://schemas.microsoft.com/office/drawing/2014/main" id="{335A9721-1208-84DF-6759-7432B6F2ADAC}"/>
              </a:ext>
            </a:extLst>
          </p:cNvPr>
          <p:cNvSpPr txBox="1"/>
          <p:nvPr/>
        </p:nvSpPr>
        <p:spPr>
          <a:xfrm>
            <a:off x="5545966" y="2263452"/>
            <a:ext cx="6195784"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2200" b="1" dirty="0">
                <a:latin typeface="Times New Roman" panose="02020603050405020304" pitchFamily="18" charset="0"/>
                <a:cs typeface="Times New Roman" panose="02020603050405020304" pitchFamily="18" charset="0"/>
              </a:rPr>
              <a:t>Key Observations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Average year of accident is 1999 in the dataset.</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Average age of occupant in the vehicle is 37 years with minimum age being 16 and maximum age being 97 years.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Minimum year of vehicle is 1953, while maximum is 2003.  Average year is 1992</a:t>
            </a:r>
          </a:p>
          <a:p>
            <a:pPr marL="285750" indent="-228600" defTabSz="914400">
              <a:lnSpc>
                <a:spcPct val="120000"/>
              </a:lnSpc>
              <a:spcAft>
                <a:spcPts val="600"/>
              </a:spcAft>
              <a:buClr>
                <a:schemeClr val="accent1"/>
              </a:buClr>
              <a:buSzPct val="100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C3224A4-9997-C7A4-8BFB-512286852617}"/>
              </a:ext>
            </a:extLst>
          </p:cNvPr>
          <p:cNvPicPr>
            <a:picLocks noChangeAspect="1"/>
          </p:cNvPicPr>
          <p:nvPr/>
        </p:nvPicPr>
        <p:blipFill>
          <a:blip r:embed="rId3"/>
          <a:stretch>
            <a:fillRect/>
          </a:stretch>
        </p:blipFill>
        <p:spPr>
          <a:xfrm>
            <a:off x="105748" y="2263452"/>
            <a:ext cx="5334470" cy="2382439"/>
          </a:xfrm>
          <a:prstGeom prst="rect">
            <a:avLst/>
          </a:prstGeom>
        </p:spPr>
      </p:pic>
    </p:spTree>
    <p:extLst>
      <p:ext uri="{BB962C8B-B14F-4D97-AF65-F5344CB8AC3E}">
        <p14:creationId xmlns:p14="http://schemas.microsoft.com/office/powerpoint/2010/main" val="365367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a:xfrm>
            <a:off x="1450329" y="1122542"/>
            <a:ext cx="5780018" cy="1830584"/>
          </a:xfrm>
        </p:spPr>
        <p:txBody>
          <a:bodyPr/>
          <a:lstStyle/>
          <a:p>
            <a:r>
              <a:rPr lang="en-US" sz="3200" dirty="0">
                <a:latin typeface="Times New Roman" panose="02020603050405020304" pitchFamily="18" charset="0"/>
                <a:cs typeface="Times New Roman" panose="02020603050405020304" pitchFamily="18" charset="0"/>
              </a:rPr>
              <a:t>Vidhi </a:t>
            </a:r>
            <a:r>
              <a:rPr lang="en-US" sz="3200" dirty="0" err="1">
                <a:latin typeface="Times New Roman" panose="02020603050405020304" pitchFamily="18" charset="0"/>
                <a:cs typeface="Times New Roman" panose="02020603050405020304" pitchFamily="18" charset="0"/>
              </a:rPr>
              <a:t>Sanjaykumar</a:t>
            </a:r>
            <a:r>
              <a:rPr lang="en-US" sz="3200" dirty="0">
                <a:latin typeface="Times New Roman" panose="02020603050405020304" pitchFamily="18" charset="0"/>
                <a:cs typeface="Times New Roman" panose="02020603050405020304" pitchFamily="18" charset="0"/>
              </a:rPr>
              <a:t> Patel</a:t>
            </a: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411" r="14411"/>
          <a:stretch/>
        </p:blipFill>
        <p:spPr>
          <a:xfrm>
            <a:off x="8124389" y="1122542"/>
            <a:ext cx="2791171" cy="3866327"/>
          </a:xfrm>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dirty="0">
                <a:hlinkClick r:id="rId3"/>
              </a:rPr>
              <a:t>https://www.linkedin.com/in/vidhi-patel-03922a1b2</a:t>
            </a:r>
            <a:endParaRPr lang="en-US" dirty="0"/>
          </a:p>
          <a:p>
            <a:endParaRPr lang="en-US" dirty="0"/>
          </a:p>
        </p:txBody>
      </p:sp>
    </p:spTree>
    <p:extLst>
      <p:ext uri="{BB962C8B-B14F-4D97-AF65-F5344CB8AC3E}">
        <p14:creationId xmlns:p14="http://schemas.microsoft.com/office/powerpoint/2010/main" val="3377383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0BC3F707-A06B-BB1E-B596-3A97C2FAF5B6}"/>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Times New Roman" panose="02020603050405020304" pitchFamily="18" charset="0"/>
                <a:ea typeface="+mj-ea"/>
                <a:cs typeface="Times New Roman" panose="02020603050405020304" pitchFamily="18" charset="0"/>
              </a:rPr>
              <a:t>Summary Statistics for Object datatype of airbag Dataset </a:t>
            </a:r>
          </a:p>
        </p:txBody>
      </p:sp>
      <p:pic>
        <p:nvPicPr>
          <p:cNvPr id="9" name="Picture 8">
            <a:extLst>
              <a:ext uri="{FF2B5EF4-FFF2-40B4-BE49-F238E27FC236}">
                <a16:creationId xmlns:a16="http://schemas.microsoft.com/office/drawing/2014/main" id="{F937ED3B-11E8-39E6-8CFA-7F5D5309A14E}"/>
              </a:ext>
            </a:extLst>
          </p:cNvPr>
          <p:cNvPicPr>
            <a:picLocks noChangeAspect="1"/>
          </p:cNvPicPr>
          <p:nvPr/>
        </p:nvPicPr>
        <p:blipFill>
          <a:blip r:embed="rId3"/>
          <a:stretch>
            <a:fillRect/>
          </a:stretch>
        </p:blipFill>
        <p:spPr>
          <a:xfrm>
            <a:off x="343227" y="2478024"/>
            <a:ext cx="6734229" cy="1901952"/>
          </a:xfrm>
          <a:prstGeom prst="rect">
            <a:avLst/>
          </a:prstGeom>
        </p:spPr>
      </p:pic>
      <p:sp>
        <p:nvSpPr>
          <p:cNvPr id="7" name="TextBox 6">
            <a:extLst>
              <a:ext uri="{FF2B5EF4-FFF2-40B4-BE49-F238E27FC236}">
                <a16:creationId xmlns:a16="http://schemas.microsoft.com/office/drawing/2014/main" id="{E541BFBA-FFAF-D0D9-EF53-5D8BC260E1E5}"/>
              </a:ext>
            </a:extLst>
          </p:cNvPr>
          <p:cNvSpPr txBox="1"/>
          <p:nvPr/>
        </p:nvSpPr>
        <p:spPr>
          <a:xfrm>
            <a:off x="7343138" y="2478024"/>
            <a:ext cx="4162555"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2200" b="1" dirty="0">
                <a:latin typeface="Times New Roman" panose="02020603050405020304" pitchFamily="18" charset="0"/>
                <a:cs typeface="Times New Roman" panose="02020603050405020304" pitchFamily="18" charset="0"/>
              </a:rPr>
              <a:t>Key Observations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Vehicle type which was involved the most during the crash was car and the class of the casuality was driver</a:t>
            </a:r>
          </a:p>
        </p:txBody>
      </p:sp>
    </p:spTree>
    <p:extLst>
      <p:ext uri="{BB962C8B-B14F-4D97-AF65-F5344CB8AC3E}">
        <p14:creationId xmlns:p14="http://schemas.microsoft.com/office/powerpoint/2010/main" val="233193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5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2" name="Picture 5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3" name="Straight Connector 5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5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6DE4008-175E-B948-4C87-6BC55B6575F7}"/>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err="1">
                <a:latin typeface="Times New Roman" panose="02020603050405020304" pitchFamily="18" charset="0"/>
                <a:ea typeface="+mj-ea"/>
                <a:cs typeface="Times New Roman" panose="02020603050405020304" pitchFamily="18" charset="0"/>
              </a:rPr>
              <a:t>CoR</a:t>
            </a:r>
            <a:r>
              <a:rPr lang="en-US" sz="3200" cap="all" dirty="0">
                <a:latin typeface="Times New Roman" panose="02020603050405020304" pitchFamily="18" charset="0"/>
                <a:ea typeface="+mj-ea"/>
                <a:cs typeface="Times New Roman" panose="02020603050405020304" pitchFamily="18" charset="0"/>
              </a:rPr>
              <a:t>-relation </a:t>
            </a:r>
            <a:endParaRPr lang="en-US" sz="3200" cap="all" dirty="0">
              <a:latin typeface="+mj-lt"/>
              <a:ea typeface="+mj-ea"/>
              <a:cs typeface="+mj-cs"/>
            </a:endParaRPr>
          </a:p>
        </p:txBody>
      </p:sp>
      <p:sp>
        <p:nvSpPr>
          <p:cNvPr id="3" name="TextBox 2">
            <a:extLst>
              <a:ext uri="{FF2B5EF4-FFF2-40B4-BE49-F238E27FC236}">
                <a16:creationId xmlns:a16="http://schemas.microsoft.com/office/drawing/2014/main" id="{0AB400E7-9B2E-D73D-25AF-DB6BB46E94D4}"/>
              </a:ext>
            </a:extLst>
          </p:cNvPr>
          <p:cNvSpPr txBox="1"/>
          <p:nvPr/>
        </p:nvSpPr>
        <p:spPr>
          <a:xfrm>
            <a:off x="7214616" y="2015734"/>
            <a:ext cx="3840238" cy="3450613"/>
          </a:xfrm>
          <a:prstGeom prst="rect">
            <a:avLst/>
          </a:prstGeom>
        </p:spPr>
        <p:txBody>
          <a:bodyPr vert="horz" lIns="91440" tIns="45720" rIns="91440" bIns="45720" rtlCol="0" anchor="t">
            <a:normAutofit/>
          </a:bodyPr>
          <a:lstStyle/>
          <a:p>
            <a:pPr marL="342900" indent="-285750" defTabSz="914400">
              <a:lnSpc>
                <a:spcPct val="120000"/>
              </a:lnSpc>
              <a:spcAft>
                <a:spcPts val="600"/>
              </a:spcAft>
              <a:buClr>
                <a:schemeClr val="accent1"/>
              </a:buClr>
              <a:buSzPct val="100000"/>
              <a:buFont typeface="Arial" panose="020B0604020202020204" pitchFamily="34" charset="0"/>
              <a:buChar char="•"/>
            </a:pPr>
            <a:r>
              <a:rPr lang="en-US" sz="2200" i="0" dirty="0">
                <a:latin typeface="Times New Roman" panose="02020603050405020304" pitchFamily="18" charset="0"/>
                <a:cs typeface="Times New Roman" panose="02020603050405020304" pitchFamily="18" charset="0"/>
              </a:rPr>
              <a:t>There is a weak positive correlation (0.3) between year of vehicle and </a:t>
            </a:r>
            <a:r>
              <a:rPr lang="en-US" sz="2200" dirty="0">
                <a:latin typeface="Times New Roman" panose="02020603050405020304" pitchFamily="18" charset="0"/>
                <a:cs typeface="Times New Roman" panose="02020603050405020304" pitchFamily="18" charset="0"/>
              </a:rPr>
              <a:t>year of accident</a:t>
            </a:r>
            <a:r>
              <a:rPr lang="en-US" sz="2200" i="0" dirty="0">
                <a:latin typeface="Times New Roman" panose="02020603050405020304" pitchFamily="18" charset="0"/>
                <a:cs typeface="Times New Roman" panose="02020603050405020304" pitchFamily="18" charset="0"/>
              </a:rPr>
              <a:t>.</a:t>
            </a:r>
          </a:p>
          <a:p>
            <a:pPr marL="342900" indent="-28575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 other significant correlation between any other elements in the dataset.</a:t>
            </a:r>
            <a:endParaRPr lang="en-US" sz="2200" i="0" dirty="0">
              <a:latin typeface="Times New Roman" panose="02020603050405020304" pitchFamily="18" charset="0"/>
              <a:cs typeface="Times New Roman" panose="02020603050405020304" pitchFamily="18" charset="0"/>
            </a:endParaRP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FCCD32CF-7565-4E98-20D4-2B6A64511F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0358" y="2111603"/>
            <a:ext cx="5658113" cy="2987354"/>
          </a:xfrm>
          <a:prstGeom prst="rect">
            <a:avLst/>
          </a:prstGeom>
        </p:spPr>
      </p:pic>
    </p:spTree>
    <p:extLst>
      <p:ext uri="{BB962C8B-B14F-4D97-AF65-F5344CB8AC3E}">
        <p14:creationId xmlns:p14="http://schemas.microsoft.com/office/powerpoint/2010/main" val="204972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07540-F762-F8EF-F0AA-131B4E6290AE}"/>
              </a:ext>
            </a:extLst>
          </p:cNvPr>
          <p:cNvPicPr>
            <a:picLocks noChangeAspect="1"/>
          </p:cNvPicPr>
          <p:nvPr/>
        </p:nvPicPr>
        <p:blipFill>
          <a:blip r:embed="rId2"/>
          <a:stretch>
            <a:fillRect/>
          </a:stretch>
        </p:blipFill>
        <p:spPr>
          <a:xfrm>
            <a:off x="723443" y="1616367"/>
            <a:ext cx="7062812" cy="1237671"/>
          </a:xfrm>
          <a:prstGeom prst="rect">
            <a:avLst/>
          </a:prstGeom>
        </p:spPr>
      </p:pic>
      <p:sp>
        <p:nvSpPr>
          <p:cNvPr id="6" name="TextBox 5">
            <a:extLst>
              <a:ext uri="{FF2B5EF4-FFF2-40B4-BE49-F238E27FC236}">
                <a16:creationId xmlns:a16="http://schemas.microsoft.com/office/drawing/2014/main" id="{BA6A830C-F4FF-3E12-CAB5-FF56F8DFF0E9}"/>
              </a:ext>
            </a:extLst>
          </p:cNvPr>
          <p:cNvSpPr txBox="1"/>
          <p:nvPr/>
        </p:nvSpPr>
        <p:spPr>
          <a:xfrm>
            <a:off x="8552873" y="1616367"/>
            <a:ext cx="3553783" cy="1692771"/>
          </a:xfrm>
          <a:prstGeom prst="rect">
            <a:avLst/>
          </a:prstGeom>
          <a:noFill/>
        </p:spPr>
        <p:txBody>
          <a:bodyPr wrap="square" rtlCol="0">
            <a:spAutoFit/>
          </a:bodyPr>
          <a:lstStyle/>
          <a:p>
            <a:r>
              <a:rPr lang="en-CA" sz="2200" b="1" dirty="0">
                <a:latin typeface="Times New Roman" panose="02020603050405020304" pitchFamily="18" charset="0"/>
                <a:cs typeface="Times New Roman" panose="02020603050405020304" pitchFamily="18" charset="0"/>
              </a:rPr>
              <a:t>UNIQUE VALUES OF OccRole:</a:t>
            </a:r>
          </a:p>
          <a:p>
            <a:endParaRPr lang="en-CA" sz="1800" dirty="0">
              <a:cs typeface="Times New Roman" panose="02020603050405020304" pitchFamily="18" charset="0"/>
            </a:endParaRPr>
          </a:p>
          <a:p>
            <a:r>
              <a:rPr lang="en-CA" sz="2400" dirty="0">
                <a:cs typeface="Times New Roman" panose="02020603050405020304" pitchFamily="18" charset="0"/>
              </a:rPr>
              <a:t>Driver and Passenger</a:t>
            </a:r>
          </a:p>
          <a:p>
            <a:endParaRPr lang="en-CA" dirty="0"/>
          </a:p>
        </p:txBody>
      </p:sp>
    </p:spTree>
    <p:extLst>
      <p:ext uri="{BB962C8B-B14F-4D97-AF65-F5344CB8AC3E}">
        <p14:creationId xmlns:p14="http://schemas.microsoft.com/office/powerpoint/2010/main" val="3143326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8">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cxnSp>
        <p:nvCxnSpPr>
          <p:cNvPr id="33" name="Straight Connector 20">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 name="Picture 2">
            <a:extLst>
              <a:ext uri="{FF2B5EF4-FFF2-40B4-BE49-F238E27FC236}">
                <a16:creationId xmlns:a16="http://schemas.microsoft.com/office/drawing/2014/main" id="{275EEEB5-2187-6EEC-5227-6FA07FA7B74C}"/>
              </a:ext>
            </a:extLst>
          </p:cNvPr>
          <p:cNvPicPr>
            <a:picLocks noChangeAspect="1"/>
          </p:cNvPicPr>
          <p:nvPr/>
        </p:nvPicPr>
        <p:blipFill>
          <a:blip r:embed="rId3"/>
          <a:stretch>
            <a:fillRect/>
          </a:stretch>
        </p:blipFill>
        <p:spPr>
          <a:xfrm>
            <a:off x="1136348" y="2008578"/>
            <a:ext cx="5761020" cy="2904851"/>
          </a:xfrm>
          <a:prstGeom prst="rect">
            <a:avLst/>
          </a:prstGeom>
        </p:spPr>
      </p:pic>
      <p:sp>
        <p:nvSpPr>
          <p:cNvPr id="4" name="TextBox 3">
            <a:extLst>
              <a:ext uri="{FF2B5EF4-FFF2-40B4-BE49-F238E27FC236}">
                <a16:creationId xmlns:a16="http://schemas.microsoft.com/office/drawing/2014/main" id="{381CA9FA-A7AB-B52C-8BBD-1A6FEB42A76D}"/>
              </a:ext>
            </a:extLst>
          </p:cNvPr>
          <p:cNvSpPr txBox="1"/>
          <p:nvPr/>
        </p:nvSpPr>
        <p:spPr>
          <a:xfrm>
            <a:off x="7554138" y="2273608"/>
            <a:ext cx="3935898" cy="3940925"/>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latin typeface="Times New Roman" panose="02020603050405020304" pitchFamily="18" charset="0"/>
                <a:cs typeface="Times New Roman" panose="02020603050405020304" pitchFamily="18" charset="0"/>
              </a:rPr>
              <a:t>CATEGORY OF SPEED ALONG WITH COUNT AT THE TIME OF ACCDIENT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46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17">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9" name="Rectangle 18">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19">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Rectangle 21">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845A7315-86D6-1C78-67E4-26BC8DF19FB3}"/>
              </a:ext>
            </a:extLst>
          </p:cNvPr>
          <p:cNvPicPr>
            <a:picLocks noChangeAspect="1"/>
          </p:cNvPicPr>
          <p:nvPr/>
        </p:nvPicPr>
        <p:blipFill>
          <a:blip r:embed="rId3"/>
          <a:stretch>
            <a:fillRect/>
          </a:stretch>
        </p:blipFill>
        <p:spPr>
          <a:xfrm>
            <a:off x="1919939" y="3260436"/>
            <a:ext cx="4176061" cy="951346"/>
          </a:xfrm>
          <a:prstGeom prst="rect">
            <a:avLst/>
          </a:prstGeom>
        </p:spPr>
      </p:pic>
      <p:sp>
        <p:nvSpPr>
          <p:cNvPr id="5" name="TextBox 4">
            <a:extLst>
              <a:ext uri="{FF2B5EF4-FFF2-40B4-BE49-F238E27FC236}">
                <a16:creationId xmlns:a16="http://schemas.microsoft.com/office/drawing/2014/main" id="{D0ACB27A-6680-10EE-E8E5-7D081D20696E}"/>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latin typeface="Times New Roman" panose="02020603050405020304" pitchFamily="18" charset="0"/>
                <a:cs typeface="Times New Roman" panose="02020603050405020304" pitchFamily="18" charset="0"/>
              </a:rPr>
              <a:t>CATEGORICAL VALUES OF ROAD SURFACE</a:t>
            </a:r>
          </a:p>
          <a:p>
            <a:pPr defTabSz="914400">
              <a:lnSpc>
                <a:spcPct val="120000"/>
              </a:lnSpc>
              <a:spcAft>
                <a:spcPts val="600"/>
              </a:spcAft>
              <a:buClr>
                <a:schemeClr val="accent1"/>
              </a:buClr>
              <a:buSzPct val="100000"/>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278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37">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39" name="Rectangle 38">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Rectangle 41">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8B5637F-962D-5DC2-C077-EDFBADE63B46}"/>
              </a:ext>
            </a:extLst>
          </p:cNvPr>
          <p:cNvPicPr>
            <a:picLocks noChangeAspect="1"/>
          </p:cNvPicPr>
          <p:nvPr/>
        </p:nvPicPr>
        <p:blipFill>
          <a:blip r:embed="rId3"/>
          <a:stretch>
            <a:fillRect/>
          </a:stretch>
        </p:blipFill>
        <p:spPr>
          <a:xfrm>
            <a:off x="1927590" y="3163199"/>
            <a:ext cx="3993156" cy="1158015"/>
          </a:xfrm>
          <a:prstGeom prst="rect">
            <a:avLst/>
          </a:prstGeom>
        </p:spPr>
      </p:pic>
      <p:sp>
        <p:nvSpPr>
          <p:cNvPr id="4" name="TextBox 3">
            <a:extLst>
              <a:ext uri="{FF2B5EF4-FFF2-40B4-BE49-F238E27FC236}">
                <a16:creationId xmlns:a16="http://schemas.microsoft.com/office/drawing/2014/main" id="{4527451E-C867-7810-0CCC-D1448B3EC0E6}"/>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LIGHTING CONDITIONS ALONG WITH COUNT</a:t>
            </a:r>
          </a:p>
        </p:txBody>
      </p:sp>
    </p:spTree>
    <p:extLst>
      <p:ext uri="{BB962C8B-B14F-4D97-AF65-F5344CB8AC3E}">
        <p14:creationId xmlns:p14="http://schemas.microsoft.com/office/powerpoint/2010/main" val="86595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8" name="Rectangle 17">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A569813-7362-C2B4-D717-345B8D8FAF7E}"/>
              </a:ext>
            </a:extLst>
          </p:cNvPr>
          <p:cNvPicPr>
            <a:picLocks noChangeAspect="1"/>
          </p:cNvPicPr>
          <p:nvPr/>
        </p:nvPicPr>
        <p:blipFill>
          <a:blip r:embed="rId3"/>
          <a:stretch>
            <a:fillRect/>
          </a:stretch>
        </p:blipFill>
        <p:spPr>
          <a:xfrm>
            <a:off x="1927590" y="2813798"/>
            <a:ext cx="3993156" cy="1856817"/>
          </a:xfrm>
          <a:prstGeom prst="rect">
            <a:avLst/>
          </a:prstGeom>
        </p:spPr>
      </p:pic>
      <p:sp>
        <p:nvSpPr>
          <p:cNvPr id="4" name="TextBox 3">
            <a:extLst>
              <a:ext uri="{FF2B5EF4-FFF2-40B4-BE49-F238E27FC236}">
                <a16:creationId xmlns:a16="http://schemas.microsoft.com/office/drawing/2014/main" id="{989A6A92-81CC-C080-8A0A-94FB04D0D98A}"/>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WEATHER CONDITIONS ALONG WITH COUNT</a:t>
            </a:r>
          </a:p>
        </p:txBody>
      </p:sp>
    </p:spTree>
    <p:extLst>
      <p:ext uri="{BB962C8B-B14F-4D97-AF65-F5344CB8AC3E}">
        <p14:creationId xmlns:p14="http://schemas.microsoft.com/office/powerpoint/2010/main" val="4216775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8" name="Rectangle 17">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1986CD6A-019B-1CBD-4079-0FA1EE9A81B8}"/>
              </a:ext>
            </a:extLst>
          </p:cNvPr>
          <p:cNvPicPr>
            <a:picLocks noChangeAspect="1"/>
          </p:cNvPicPr>
          <p:nvPr/>
        </p:nvPicPr>
        <p:blipFill>
          <a:blip r:embed="rId3"/>
          <a:stretch>
            <a:fillRect/>
          </a:stretch>
        </p:blipFill>
        <p:spPr>
          <a:xfrm>
            <a:off x="1927590" y="3068362"/>
            <a:ext cx="3993156" cy="1347689"/>
          </a:xfrm>
          <a:prstGeom prst="rect">
            <a:avLst/>
          </a:prstGeom>
        </p:spPr>
      </p:pic>
      <p:sp>
        <p:nvSpPr>
          <p:cNvPr id="4" name="TextBox 3">
            <a:extLst>
              <a:ext uri="{FF2B5EF4-FFF2-40B4-BE49-F238E27FC236}">
                <a16:creationId xmlns:a16="http://schemas.microsoft.com/office/drawing/2014/main" id="{6908CA77-AE6E-E9CD-ED47-B8719A1BE7D4}"/>
              </a:ext>
            </a:extLst>
          </p:cNvPr>
          <p:cNvSpPr txBox="1"/>
          <p:nvPr/>
        </p:nvSpPr>
        <p:spPr>
          <a:xfrm>
            <a:off x="7436543" y="2022062"/>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CASUALTY CLASS ALONG WITH COUNT</a:t>
            </a:r>
          </a:p>
        </p:txBody>
      </p:sp>
    </p:spTree>
    <p:extLst>
      <p:ext uri="{BB962C8B-B14F-4D97-AF65-F5344CB8AC3E}">
        <p14:creationId xmlns:p14="http://schemas.microsoft.com/office/powerpoint/2010/main" val="2921357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0"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1"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4" name="Rectangle 16">
            <a:extLst>
              <a:ext uri="{FF2B5EF4-FFF2-40B4-BE49-F238E27FC236}">
                <a16:creationId xmlns:a16="http://schemas.microsoft.com/office/drawing/2014/main" id="{E5204C30-4ABA-4B2E-9D2B-9BEB77E44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18">
            <a:extLst>
              <a:ext uri="{FF2B5EF4-FFF2-40B4-BE49-F238E27FC236}">
                <a16:creationId xmlns:a16="http://schemas.microsoft.com/office/drawing/2014/main" id="{60D2F65F-F91E-49D5-A1AD-D5B532905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TextBox 3">
            <a:extLst>
              <a:ext uri="{FF2B5EF4-FFF2-40B4-BE49-F238E27FC236}">
                <a16:creationId xmlns:a16="http://schemas.microsoft.com/office/drawing/2014/main" id="{8D012A6C-BDF6-3B12-4CC7-C58B0DF80069}"/>
              </a:ext>
            </a:extLst>
          </p:cNvPr>
          <p:cNvSpPr txBox="1"/>
          <p:nvPr/>
        </p:nvSpPr>
        <p:spPr>
          <a:xfrm>
            <a:off x="8680960" y="1474969"/>
            <a:ext cx="2853278" cy="315167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dirty="0">
                <a:latin typeface="+mj-lt"/>
                <a:ea typeface="+mj-ea"/>
                <a:cs typeface="+mj-cs"/>
              </a:rPr>
              <a:t>UNIQUE VALUES OF TYPE OF VEHICLE</a:t>
            </a:r>
          </a:p>
        </p:txBody>
      </p:sp>
      <p:grpSp>
        <p:nvGrpSpPr>
          <p:cNvPr id="66" name="Group 20">
            <a:extLst>
              <a:ext uri="{FF2B5EF4-FFF2-40B4-BE49-F238E27FC236}">
                <a16:creationId xmlns:a16="http://schemas.microsoft.com/office/drawing/2014/main" id="{D0BDFEB6-D2AA-410C-A693-EA7E9BBA3B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0"/>
            <a:ext cx="7560115" cy="5149101"/>
            <a:chOff x="7463258" y="583365"/>
            <a:chExt cx="7560115" cy="5181928"/>
          </a:xfrm>
        </p:grpSpPr>
        <p:sp>
          <p:nvSpPr>
            <p:cNvPr id="67" name="Rectangle 21">
              <a:extLst>
                <a:ext uri="{FF2B5EF4-FFF2-40B4-BE49-F238E27FC236}">
                  <a16:creationId xmlns:a16="http://schemas.microsoft.com/office/drawing/2014/main" id="{F57821D8-3BF6-4948-8A87-8BBC164E4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ectangle 22">
              <a:extLst>
                <a:ext uri="{FF2B5EF4-FFF2-40B4-BE49-F238E27FC236}">
                  <a16:creationId xmlns:a16="http://schemas.microsoft.com/office/drawing/2014/main" id="{90732DBE-4BC5-4FB2-8BF7-DE447BE6D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174F1D00-41BB-C930-9A0A-F23E3385E15D}"/>
              </a:ext>
            </a:extLst>
          </p:cNvPr>
          <p:cNvPicPr>
            <a:picLocks noChangeAspect="1"/>
          </p:cNvPicPr>
          <p:nvPr/>
        </p:nvPicPr>
        <p:blipFill>
          <a:blip r:embed="rId3"/>
          <a:stretch>
            <a:fillRect/>
          </a:stretch>
        </p:blipFill>
        <p:spPr>
          <a:xfrm>
            <a:off x="1271221" y="1662545"/>
            <a:ext cx="6468851" cy="2964103"/>
          </a:xfrm>
          <a:prstGeom prst="rect">
            <a:avLst/>
          </a:prstGeom>
        </p:spPr>
      </p:pic>
      <p:pic>
        <p:nvPicPr>
          <p:cNvPr id="69" name="Picture 24">
            <a:extLst>
              <a:ext uri="{FF2B5EF4-FFF2-40B4-BE49-F238E27FC236}">
                <a16:creationId xmlns:a16="http://schemas.microsoft.com/office/drawing/2014/main" id="{7CBA4719-C30A-462C-A3A7-5D93A2B30C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0" name="Straight Connector 26">
            <a:extLst>
              <a:ext uri="{FF2B5EF4-FFF2-40B4-BE49-F238E27FC236}">
                <a16:creationId xmlns:a16="http://schemas.microsoft.com/office/drawing/2014/main" id="{F30857DA-DEF8-4780-BECA-1C2205344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35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0" name="Group 19">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1" name="Rectangle 20">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4" name="Rectangle 23">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a16="http://schemas.microsoft.com/office/drawing/2014/main" id="{6E882B19-886A-B2D1-6923-8185B5413C29}"/>
              </a:ext>
            </a:extLst>
          </p:cNvPr>
          <p:cNvPicPr>
            <a:picLocks noChangeAspect="1"/>
          </p:cNvPicPr>
          <p:nvPr/>
        </p:nvPicPr>
        <p:blipFill>
          <a:blip r:embed="rId3"/>
          <a:stretch>
            <a:fillRect/>
          </a:stretch>
        </p:blipFill>
        <p:spPr>
          <a:xfrm>
            <a:off x="1271223" y="1583792"/>
            <a:ext cx="4825148" cy="2931277"/>
          </a:xfrm>
          <a:prstGeom prst="rect">
            <a:avLst/>
          </a:prstGeom>
        </p:spPr>
      </p:pic>
      <p:sp>
        <p:nvSpPr>
          <p:cNvPr id="3" name="TextBox 2">
            <a:extLst>
              <a:ext uri="{FF2B5EF4-FFF2-40B4-BE49-F238E27FC236}">
                <a16:creationId xmlns:a16="http://schemas.microsoft.com/office/drawing/2014/main" id="{6CAE42C4-C8F5-784B-5DE2-FFB63F6A6D1B}"/>
              </a:ext>
            </a:extLst>
          </p:cNvPr>
          <p:cNvSpPr txBox="1"/>
          <p:nvPr/>
        </p:nvSpPr>
        <p:spPr>
          <a:xfrm>
            <a:off x="7218029" y="2015732"/>
            <a:ext cx="3520368" cy="3450613"/>
          </a:xfrm>
          <a:prstGeom prst="rect">
            <a:avLst/>
          </a:prstGeom>
        </p:spPr>
        <p:txBody>
          <a:bodyPr vert="horz" lIns="91440" tIns="45720" rIns="91440" bIns="45720" rtlCol="0" anchor="t">
            <a:noAutofit/>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2200" i="0" dirty="0"/>
              <a:t>This visualization will provide information that if the accident happens from the front side or not.</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2200" i="0" dirty="0"/>
              <a:t>Here, it can be observed that around 16000 crashes had a frontal impact (1 for frontal, 0 for non-frontal), while around 9000 crashes were non- frontal.</a:t>
            </a:r>
          </a:p>
        </p:txBody>
      </p:sp>
      <p:pic>
        <p:nvPicPr>
          <p:cNvPr id="28" name="Picture 27">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05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Jay </a:t>
            </a:r>
            <a:r>
              <a:rPr lang="en-US" sz="3200" dirty="0" err="1">
                <a:latin typeface="Times New Roman" panose="02020603050405020304" pitchFamily="18" charset="0"/>
                <a:cs typeface="Times New Roman" panose="02020603050405020304" pitchFamily="18" charset="0"/>
              </a:rPr>
              <a:t>Vinodkumar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Modh</a:t>
            </a:r>
            <a:endParaRPr lang="en-US" dirty="0"/>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811" b="3811"/>
          <a:stretch>
            <a:fillRect/>
          </a:stretch>
        </p:blipFill>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dirty="0">
                <a:hlinkClick r:id="rId3"/>
              </a:rPr>
              <a:t>http://linkedin.com/in/jay-modh998</a:t>
            </a:r>
            <a:endParaRPr lang="en-US" dirty="0"/>
          </a:p>
          <a:p>
            <a:endParaRPr lang="en-US" dirty="0"/>
          </a:p>
        </p:txBody>
      </p:sp>
    </p:spTree>
    <p:extLst>
      <p:ext uri="{BB962C8B-B14F-4D97-AF65-F5344CB8AC3E}">
        <p14:creationId xmlns:p14="http://schemas.microsoft.com/office/powerpoint/2010/main" val="1658591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Chart, bar chart&#10;&#10;Description automatically generated">
            <a:extLst>
              <a:ext uri="{FF2B5EF4-FFF2-40B4-BE49-F238E27FC236}">
                <a16:creationId xmlns:a16="http://schemas.microsoft.com/office/drawing/2014/main" id="{7390CCCD-BE1C-2C58-9AB2-12C317863F54}"/>
              </a:ext>
            </a:extLst>
          </p:cNvPr>
          <p:cNvPicPr>
            <a:picLocks noChangeAspect="1"/>
          </p:cNvPicPr>
          <p:nvPr/>
        </p:nvPicPr>
        <p:blipFill>
          <a:blip r:embed="rId3"/>
          <a:stretch>
            <a:fillRect/>
          </a:stretch>
        </p:blipFill>
        <p:spPr>
          <a:xfrm>
            <a:off x="1271223" y="1619980"/>
            <a:ext cx="4825148" cy="2858901"/>
          </a:xfrm>
          <a:prstGeom prst="rect">
            <a:avLst/>
          </a:prstGeom>
        </p:spPr>
      </p:pic>
      <p:sp>
        <p:nvSpPr>
          <p:cNvPr id="3" name="TextBox 2">
            <a:extLst>
              <a:ext uri="{FF2B5EF4-FFF2-40B4-BE49-F238E27FC236}">
                <a16:creationId xmlns:a16="http://schemas.microsoft.com/office/drawing/2014/main" id="{77E5EAAC-E99D-7022-7BB7-51122F6E9059}"/>
              </a:ext>
            </a:extLst>
          </p:cNvPr>
          <p:cNvSpPr txBox="1"/>
          <p:nvPr/>
        </p:nvSpPr>
        <p:spPr>
          <a:xfrm>
            <a:off x="7218029" y="2015732"/>
            <a:ext cx="3520368" cy="3450613"/>
          </a:xfrm>
          <a:prstGeom prst="rect">
            <a:avLst/>
          </a:prstGeom>
        </p:spPr>
        <p:txBody>
          <a:bodyPr vert="horz" lIns="91440" tIns="45720" rIns="91440" bIns="45720" rtlCol="0" anchor="t">
            <a:norm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dirty="0"/>
              <a:t>The visualization describes casualties, that resulted in death or the person survived.</a:t>
            </a:r>
            <a:endParaRPr lang="en-US" sz="2200" i="0" dirty="0"/>
          </a:p>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i="0" dirty="0"/>
              <a:t>It is very obvious from the count plot displayed that major proportion of people survived the crash.</a:t>
            </a:r>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796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5DAAF8A1-490F-7130-9A94-19007C21E41E}"/>
              </a:ext>
            </a:extLst>
          </p:cNvPr>
          <p:cNvPicPr>
            <a:picLocks noChangeAspect="1"/>
          </p:cNvPicPr>
          <p:nvPr/>
        </p:nvPicPr>
        <p:blipFill>
          <a:blip r:embed="rId3"/>
          <a:stretch>
            <a:fillRect/>
          </a:stretch>
        </p:blipFill>
        <p:spPr>
          <a:xfrm>
            <a:off x="1487108" y="1116345"/>
            <a:ext cx="4393377" cy="3866172"/>
          </a:xfrm>
          <a:prstGeom prst="rect">
            <a:avLst/>
          </a:prstGeom>
        </p:spPr>
      </p:pic>
      <p:sp>
        <p:nvSpPr>
          <p:cNvPr id="2" name="TextBox 1">
            <a:extLst>
              <a:ext uri="{FF2B5EF4-FFF2-40B4-BE49-F238E27FC236}">
                <a16:creationId xmlns:a16="http://schemas.microsoft.com/office/drawing/2014/main" id="{0FB2E99A-3ACE-543D-22A0-6B82F8F7FE54}"/>
              </a:ext>
            </a:extLst>
          </p:cNvPr>
          <p:cNvSpPr txBox="1"/>
          <p:nvPr/>
        </p:nvSpPr>
        <p:spPr>
          <a:xfrm>
            <a:off x="7218029" y="2019476"/>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t>DISPLOT TO SEE THE DISTRIBUTION OF AGE OF CASUALTY COLUMN</a:t>
            </a:r>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078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1" name="Group 20">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2" name="Rectangle 21">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3"/>
          <a:stretch>
            <a:fillRect/>
          </a:stretch>
        </p:blipFill>
        <p:spPr>
          <a:xfrm>
            <a:off x="1271223" y="1457133"/>
            <a:ext cx="4825148" cy="3184596"/>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7218029" y="2018413"/>
            <a:ext cx="3520368" cy="3450613"/>
          </a:xfrm>
          <a:prstGeom prst="rect">
            <a:avLst/>
          </a:prstGeom>
        </p:spPr>
        <p:txBody>
          <a:bodyPr vert="horz" lIns="91440" tIns="45720" rIns="91440" bIns="45720" rtlCol="0" anchor="t">
            <a:normAutofit fontScale="92500"/>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t>This visualization displays the count of casualties as per casualty class and gender.</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t>It can be observed that driver were the highest among the casualty class. Also, sex of casualty was mostly male with only passenger casualty class being the exception.</a:t>
            </a:r>
          </a:p>
        </p:txBody>
      </p:sp>
      <p:pic>
        <p:nvPicPr>
          <p:cNvPr id="29" name="Picture 28">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02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049-2858-41BB-EDBC-FDFEB2C51FB1}"/>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Future changes in the dataset</a:t>
            </a:r>
          </a:p>
        </p:txBody>
      </p:sp>
    </p:spTree>
    <p:extLst>
      <p:ext uri="{BB962C8B-B14F-4D97-AF65-F5344CB8AC3E}">
        <p14:creationId xmlns:p14="http://schemas.microsoft.com/office/powerpoint/2010/main" val="2514054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C66C50-BC30-B359-9C1A-93B7088A5094}"/>
              </a:ext>
            </a:extLst>
          </p:cNvPr>
          <p:cNvSpPr txBox="1"/>
          <p:nvPr/>
        </p:nvSpPr>
        <p:spPr>
          <a:xfrm>
            <a:off x="947928" y="841248"/>
            <a:ext cx="10296144" cy="4308872"/>
          </a:xfrm>
          <a:prstGeom prst="rect">
            <a:avLst/>
          </a:prstGeom>
          <a:noFill/>
        </p:spPr>
        <p:txBody>
          <a:bodyPr wrap="square" rtlCol="0">
            <a:spAutoFit/>
          </a:bodyPr>
          <a:lstStyle/>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We intend to rename the columns of airbag dataset as their names are not quite understandable.</a:t>
            </a:r>
          </a:p>
          <a:p>
            <a:endParaRPr lang="en-CA"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Also, we will delete few columns that are not useful in our analysis.</a:t>
            </a:r>
          </a:p>
          <a:p>
            <a:endParaRPr lang="en-CA"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In addition, we will convert age column into different age group categories.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649698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46C0-94C8-A71A-60EF-9BD94BC26E57}"/>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Data Cleaning &amp; Transformation</a:t>
            </a:r>
          </a:p>
        </p:txBody>
      </p:sp>
    </p:spTree>
    <p:extLst>
      <p:ext uri="{BB962C8B-B14F-4D97-AF65-F5344CB8AC3E}">
        <p14:creationId xmlns:p14="http://schemas.microsoft.com/office/powerpoint/2010/main" val="920939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5FE416-1CFD-1C80-3ADD-AB17A6B420CD}"/>
              </a:ext>
            </a:extLst>
          </p:cNvPr>
          <p:cNvPicPr>
            <a:picLocks noChangeAspect="1"/>
          </p:cNvPicPr>
          <p:nvPr/>
        </p:nvPicPr>
        <p:blipFill>
          <a:blip r:embed="rId2"/>
          <a:stretch>
            <a:fillRect/>
          </a:stretch>
        </p:blipFill>
        <p:spPr>
          <a:xfrm>
            <a:off x="335635" y="1352260"/>
            <a:ext cx="8603091" cy="4153480"/>
          </a:xfrm>
          <a:prstGeom prst="rect">
            <a:avLst/>
          </a:prstGeom>
        </p:spPr>
      </p:pic>
      <p:sp>
        <p:nvSpPr>
          <p:cNvPr id="4" name="TextBox 3">
            <a:extLst>
              <a:ext uri="{FF2B5EF4-FFF2-40B4-BE49-F238E27FC236}">
                <a16:creationId xmlns:a16="http://schemas.microsoft.com/office/drawing/2014/main" id="{4F9A6456-84A3-C093-1E11-06966C798431}"/>
              </a:ext>
            </a:extLst>
          </p:cNvPr>
          <p:cNvSpPr txBox="1"/>
          <p:nvPr/>
        </p:nvSpPr>
        <p:spPr>
          <a:xfrm>
            <a:off x="9227976" y="2644170"/>
            <a:ext cx="262838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Replace null value in </a:t>
            </a:r>
            <a:r>
              <a:rPr lang="en-US" sz="2400" dirty="0" err="1">
                <a:latin typeface="Times New Roman" panose="02020603050405020304" pitchFamily="18" charset="0"/>
                <a:cs typeface="Times New Roman" panose="02020603050405020304" pitchFamily="18" charset="0"/>
              </a:rPr>
              <a:t>vehicle_year</a:t>
            </a:r>
            <a:r>
              <a:rPr lang="en-US" sz="2400" dirty="0">
                <a:latin typeface="Times New Roman" panose="02020603050405020304" pitchFamily="18" charset="0"/>
                <a:cs typeface="Times New Roman" panose="02020603050405020304" pitchFamily="18" charset="0"/>
              </a:rPr>
              <a:t> with mean value.</a:t>
            </a:r>
          </a:p>
        </p:txBody>
      </p:sp>
    </p:spTree>
    <p:extLst>
      <p:ext uri="{BB962C8B-B14F-4D97-AF65-F5344CB8AC3E}">
        <p14:creationId xmlns:p14="http://schemas.microsoft.com/office/powerpoint/2010/main" val="1998190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69AC0-3828-2F8E-C816-E0697B84F85C}"/>
              </a:ext>
            </a:extLst>
          </p:cNvPr>
          <p:cNvPicPr>
            <a:picLocks noChangeAspect="1"/>
          </p:cNvPicPr>
          <p:nvPr/>
        </p:nvPicPr>
        <p:blipFill rotWithShape="1">
          <a:blip r:embed="rId2"/>
          <a:srcRect r="23282"/>
          <a:stretch/>
        </p:blipFill>
        <p:spPr>
          <a:xfrm>
            <a:off x="420322" y="1286410"/>
            <a:ext cx="7385486" cy="4285180"/>
          </a:xfrm>
          <a:prstGeom prst="rect">
            <a:avLst/>
          </a:prstGeom>
        </p:spPr>
      </p:pic>
      <p:sp>
        <p:nvSpPr>
          <p:cNvPr id="4" name="TextBox 3">
            <a:extLst>
              <a:ext uri="{FF2B5EF4-FFF2-40B4-BE49-F238E27FC236}">
                <a16:creationId xmlns:a16="http://schemas.microsoft.com/office/drawing/2014/main" id="{D940EDB0-A718-2CFB-FA90-0F105330786C}"/>
              </a:ext>
            </a:extLst>
          </p:cNvPr>
          <p:cNvSpPr txBox="1"/>
          <p:nvPr/>
        </p:nvSpPr>
        <p:spPr>
          <a:xfrm>
            <a:off x="8515295" y="2598003"/>
            <a:ext cx="3256383"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Drop null values from </a:t>
            </a:r>
            <a:r>
              <a:rPr lang="en-US" sz="2400" dirty="0" err="1">
                <a:latin typeface="Times New Roman" panose="02020603050405020304" pitchFamily="18" charset="0"/>
                <a:cs typeface="Times New Roman" panose="02020603050405020304" pitchFamily="18" charset="0"/>
              </a:rPr>
              <a:t>injury_level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329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7A9EE-DBE6-9ADD-177E-E1302189FBFE}"/>
              </a:ext>
            </a:extLst>
          </p:cNvPr>
          <p:cNvPicPr>
            <a:picLocks noChangeAspect="1"/>
          </p:cNvPicPr>
          <p:nvPr/>
        </p:nvPicPr>
        <p:blipFill>
          <a:blip r:embed="rId2"/>
          <a:stretch>
            <a:fillRect/>
          </a:stretch>
        </p:blipFill>
        <p:spPr>
          <a:xfrm>
            <a:off x="374219" y="2147714"/>
            <a:ext cx="9783540" cy="1886213"/>
          </a:xfrm>
          <a:prstGeom prst="rect">
            <a:avLst/>
          </a:prstGeom>
        </p:spPr>
      </p:pic>
      <p:pic>
        <p:nvPicPr>
          <p:cNvPr id="5" name="Picture 4">
            <a:extLst>
              <a:ext uri="{FF2B5EF4-FFF2-40B4-BE49-F238E27FC236}">
                <a16:creationId xmlns:a16="http://schemas.microsoft.com/office/drawing/2014/main" id="{CA1F1651-BCC8-364E-C6DF-1F59805AC787}"/>
              </a:ext>
            </a:extLst>
          </p:cNvPr>
          <p:cNvPicPr>
            <a:picLocks noChangeAspect="1"/>
          </p:cNvPicPr>
          <p:nvPr/>
        </p:nvPicPr>
        <p:blipFill>
          <a:blip r:embed="rId3"/>
          <a:stretch>
            <a:fillRect/>
          </a:stretch>
        </p:blipFill>
        <p:spPr>
          <a:xfrm>
            <a:off x="374219" y="4226151"/>
            <a:ext cx="9783540" cy="1876687"/>
          </a:xfrm>
          <a:prstGeom prst="rect">
            <a:avLst/>
          </a:prstGeom>
        </p:spPr>
      </p:pic>
      <p:sp>
        <p:nvSpPr>
          <p:cNvPr id="6" name="TextBox 5">
            <a:extLst>
              <a:ext uri="{FF2B5EF4-FFF2-40B4-BE49-F238E27FC236}">
                <a16:creationId xmlns:a16="http://schemas.microsoft.com/office/drawing/2014/main" id="{552B0AD6-35A4-7100-84F1-2A77BF672B91}"/>
              </a:ext>
            </a:extLst>
          </p:cNvPr>
          <p:cNvSpPr txBox="1"/>
          <p:nvPr/>
        </p:nvSpPr>
        <p:spPr>
          <a:xfrm>
            <a:off x="10476773" y="2660746"/>
            <a:ext cx="134100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Before</a:t>
            </a:r>
          </a:p>
        </p:txBody>
      </p:sp>
      <p:sp>
        <p:nvSpPr>
          <p:cNvPr id="7" name="TextBox 6">
            <a:extLst>
              <a:ext uri="{FF2B5EF4-FFF2-40B4-BE49-F238E27FC236}">
                <a16:creationId xmlns:a16="http://schemas.microsoft.com/office/drawing/2014/main" id="{467BFB35-1AA4-EED1-D34F-B9354B2FD105}"/>
              </a:ext>
            </a:extLst>
          </p:cNvPr>
          <p:cNvSpPr txBox="1"/>
          <p:nvPr/>
        </p:nvSpPr>
        <p:spPr>
          <a:xfrm>
            <a:off x="10641657" y="4579719"/>
            <a:ext cx="111921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After</a:t>
            </a:r>
          </a:p>
        </p:txBody>
      </p:sp>
      <p:sp>
        <p:nvSpPr>
          <p:cNvPr id="8" name="TextBox 7">
            <a:extLst>
              <a:ext uri="{FF2B5EF4-FFF2-40B4-BE49-F238E27FC236}">
                <a16:creationId xmlns:a16="http://schemas.microsoft.com/office/drawing/2014/main" id="{1825F962-AB9A-50C4-4F71-074A48B8FA2E}"/>
              </a:ext>
            </a:extLst>
          </p:cNvPr>
          <p:cNvSpPr txBox="1"/>
          <p:nvPr/>
        </p:nvSpPr>
        <p:spPr>
          <a:xfrm>
            <a:off x="301276" y="479787"/>
            <a:ext cx="1151650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Removed unwanted fields - weight, abcat and caseid, as this fields were not required to do analysis.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Change the fields name so that it is more easier to understand the data. </a:t>
            </a:r>
          </a:p>
        </p:txBody>
      </p:sp>
    </p:spTree>
    <p:extLst>
      <p:ext uri="{BB962C8B-B14F-4D97-AF65-F5344CB8AC3E}">
        <p14:creationId xmlns:p14="http://schemas.microsoft.com/office/powerpoint/2010/main" val="401601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6B5C0-594D-0A6E-D5B4-74C6BD6B5220}"/>
              </a:ext>
            </a:extLst>
          </p:cNvPr>
          <p:cNvSpPr txBox="1"/>
          <p:nvPr/>
        </p:nvSpPr>
        <p:spPr>
          <a:xfrm>
            <a:off x="8376483" y="2248292"/>
            <a:ext cx="3508310" cy="166199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 duplicated data from accident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A372C6C6-894D-2043-04C8-7809FAF6446D}"/>
              </a:ext>
            </a:extLst>
          </p:cNvPr>
          <p:cNvPicPr>
            <a:picLocks noChangeAspect="1"/>
          </p:cNvPicPr>
          <p:nvPr/>
        </p:nvPicPr>
        <p:blipFill>
          <a:blip r:embed="rId2"/>
          <a:stretch>
            <a:fillRect/>
          </a:stretch>
        </p:blipFill>
        <p:spPr>
          <a:xfrm>
            <a:off x="454793" y="511317"/>
            <a:ext cx="7513472" cy="5337110"/>
          </a:xfrm>
          <a:prstGeom prst="rect">
            <a:avLst/>
          </a:prstGeom>
        </p:spPr>
      </p:pic>
    </p:spTree>
    <p:extLst>
      <p:ext uri="{BB962C8B-B14F-4D97-AF65-F5344CB8AC3E}">
        <p14:creationId xmlns:p14="http://schemas.microsoft.com/office/powerpoint/2010/main" val="354938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a:xfrm>
            <a:off x="1451206" y="1129513"/>
            <a:ext cx="5957300" cy="1830584"/>
          </a:xfrm>
        </p:spPr>
        <p:txBody>
          <a:bodyPr/>
          <a:lstStyle/>
          <a:p>
            <a:r>
              <a:rPr lang="en-US" sz="3200" dirty="0" err="1">
                <a:latin typeface="Times New Roman" panose="02020603050405020304" pitchFamily="18" charset="0"/>
                <a:cs typeface="Times New Roman" panose="02020603050405020304" pitchFamily="18" charset="0"/>
              </a:rPr>
              <a:t>Dhruvkumar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Khageshkumar</a:t>
            </a:r>
            <a:r>
              <a:rPr lang="en-US" sz="3200" dirty="0">
                <a:latin typeface="Times New Roman" panose="02020603050405020304" pitchFamily="18" charset="0"/>
                <a:cs typeface="Times New Roman" panose="02020603050405020304" pitchFamily="18" charset="0"/>
              </a:rPr>
              <a:t> Chauhan</a:t>
            </a: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023" r="5023"/>
          <a:stretch/>
        </p:blipFill>
        <p:spPr>
          <a:xfrm>
            <a:off x="8124389" y="1122542"/>
            <a:ext cx="2791171" cy="3866327"/>
          </a:xfrm>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dirty="0">
                <a:hlinkClick r:id="rId3"/>
              </a:rPr>
              <a:t>https://www.linkedin.com/in/dhruv-chauhan-979a3719a</a:t>
            </a:r>
            <a:endParaRPr lang="en-US" dirty="0"/>
          </a:p>
          <a:p>
            <a:endParaRPr lang="en-US" dirty="0"/>
          </a:p>
        </p:txBody>
      </p:sp>
    </p:spTree>
    <p:extLst>
      <p:ext uri="{BB962C8B-B14F-4D97-AF65-F5344CB8AC3E}">
        <p14:creationId xmlns:p14="http://schemas.microsoft.com/office/powerpoint/2010/main" val="691335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C99878-C4F2-5B13-357C-924D44F9884C}"/>
              </a:ext>
            </a:extLst>
          </p:cNvPr>
          <p:cNvPicPr>
            <a:picLocks noChangeAspect="1"/>
          </p:cNvPicPr>
          <p:nvPr/>
        </p:nvPicPr>
        <p:blipFill>
          <a:blip r:embed="rId2"/>
          <a:stretch>
            <a:fillRect/>
          </a:stretch>
        </p:blipFill>
        <p:spPr>
          <a:xfrm>
            <a:off x="779667" y="834904"/>
            <a:ext cx="6938153" cy="4559496"/>
          </a:xfrm>
          <a:prstGeom prst="rect">
            <a:avLst/>
          </a:prstGeom>
        </p:spPr>
      </p:pic>
      <p:sp>
        <p:nvSpPr>
          <p:cNvPr id="4" name="TextBox 3">
            <a:extLst>
              <a:ext uri="{FF2B5EF4-FFF2-40B4-BE49-F238E27FC236}">
                <a16:creationId xmlns:a16="http://schemas.microsoft.com/office/drawing/2014/main" id="{AD7E51E7-B513-2D2D-CBC0-14BCE4916E31}"/>
              </a:ext>
            </a:extLst>
          </p:cNvPr>
          <p:cNvSpPr txBox="1"/>
          <p:nvPr/>
        </p:nvSpPr>
        <p:spPr>
          <a:xfrm>
            <a:off x="8331871" y="1296764"/>
            <a:ext cx="376806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Created Age Group of Casualty from Age where age is converted into different age groups – Toddler, Child, Adult, Elderly.</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Separated year from Accident date and created new field called Accident year.</a:t>
            </a:r>
          </a:p>
        </p:txBody>
      </p:sp>
    </p:spTree>
    <p:extLst>
      <p:ext uri="{BB962C8B-B14F-4D97-AF65-F5344CB8AC3E}">
        <p14:creationId xmlns:p14="http://schemas.microsoft.com/office/powerpoint/2010/main" val="269883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16EA89-3647-9FC3-5412-F24A576DEF43}"/>
              </a:ext>
            </a:extLst>
          </p:cNvPr>
          <p:cNvPicPr>
            <a:picLocks noChangeAspect="1"/>
          </p:cNvPicPr>
          <p:nvPr/>
        </p:nvPicPr>
        <p:blipFill>
          <a:blip r:embed="rId2"/>
          <a:stretch>
            <a:fillRect/>
          </a:stretch>
        </p:blipFill>
        <p:spPr>
          <a:xfrm>
            <a:off x="692394" y="989159"/>
            <a:ext cx="8108460" cy="4273120"/>
          </a:xfrm>
          <a:prstGeom prst="rect">
            <a:avLst/>
          </a:prstGeom>
        </p:spPr>
      </p:pic>
      <p:sp>
        <p:nvSpPr>
          <p:cNvPr id="4" name="TextBox 3">
            <a:extLst>
              <a:ext uri="{FF2B5EF4-FFF2-40B4-BE49-F238E27FC236}">
                <a16:creationId xmlns:a16="http://schemas.microsoft.com/office/drawing/2014/main" id="{7EB9BA62-84DA-9FA1-35C6-2A09920329B5}"/>
              </a:ext>
            </a:extLst>
          </p:cNvPr>
          <p:cNvSpPr txBox="1"/>
          <p:nvPr/>
        </p:nvSpPr>
        <p:spPr>
          <a:xfrm>
            <a:off x="9233201" y="1901488"/>
            <a:ext cx="2449285"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Created new categorical field Time Period from field name Time. </a:t>
            </a:r>
          </a:p>
        </p:txBody>
      </p:sp>
    </p:spTree>
    <p:extLst>
      <p:ext uri="{BB962C8B-B14F-4D97-AF65-F5344CB8AC3E}">
        <p14:creationId xmlns:p14="http://schemas.microsoft.com/office/powerpoint/2010/main" val="718736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02BD-2FEF-F776-0D9E-757EF7CB9196}"/>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Data Analysis</a:t>
            </a:r>
          </a:p>
        </p:txBody>
      </p:sp>
    </p:spTree>
    <p:extLst>
      <p:ext uri="{BB962C8B-B14F-4D97-AF65-F5344CB8AC3E}">
        <p14:creationId xmlns:p14="http://schemas.microsoft.com/office/powerpoint/2010/main" val="3532537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A3524-8307-D48B-249C-09EA1C89AC53}"/>
              </a:ext>
            </a:extLst>
          </p:cNvPr>
          <p:cNvSpPr txBox="1"/>
          <p:nvPr/>
        </p:nvSpPr>
        <p:spPr>
          <a:xfrm>
            <a:off x="1170432" y="1097280"/>
            <a:ext cx="10378440" cy="2585323"/>
          </a:xfrm>
          <a:prstGeom prst="rect">
            <a:avLst/>
          </a:prstGeom>
          <a:noFill/>
        </p:spPr>
        <p:txBody>
          <a:bodyPr wrap="square" rtlCol="0">
            <a:spAutoFit/>
          </a:bodyPr>
          <a:lstStyle/>
          <a:p>
            <a:r>
              <a:rPr lang="en-CA" sz="3600" b="1" dirty="0">
                <a:latin typeface="Times New Roman" panose="02020603050405020304" pitchFamily="18" charset="0"/>
                <a:cs typeface="Times New Roman" panose="02020603050405020304" pitchFamily="18" charset="0"/>
              </a:rPr>
              <a:t>Analysis Question :</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Identify pattern in which age group most of the accidents registered?</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3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1863" y="932688"/>
            <a:ext cx="6475487" cy="4072405"/>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7382621" y="1305181"/>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visualization displays the number of accidents in different age groups. </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can be observed that most accidents happened in the adult age group followed by children and elderly people.</a:t>
            </a:r>
          </a:p>
        </p:txBody>
      </p:sp>
    </p:spTree>
    <p:extLst>
      <p:ext uri="{BB962C8B-B14F-4D97-AF65-F5344CB8AC3E}">
        <p14:creationId xmlns:p14="http://schemas.microsoft.com/office/powerpoint/2010/main" val="2498980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12AE1-838B-6E2C-3DCC-8888A715F267}"/>
              </a:ext>
            </a:extLst>
          </p:cNvPr>
          <p:cNvSpPr txBox="1"/>
          <p:nvPr/>
        </p:nvSpPr>
        <p:spPr>
          <a:xfrm>
            <a:off x="1170432" y="1097280"/>
            <a:ext cx="10378440" cy="3139321"/>
          </a:xfrm>
          <a:prstGeom prst="rect">
            <a:avLst/>
          </a:prstGeom>
          <a:noFill/>
        </p:spPr>
        <p:txBody>
          <a:bodyPr wrap="square" rtlCol="0">
            <a:spAutoFit/>
          </a:bodyPr>
          <a:lstStyle/>
          <a:p>
            <a:r>
              <a:rPr lang="en-CA" sz="3600" b="1" dirty="0">
                <a:latin typeface="Times New Roman" panose="02020603050405020304" pitchFamily="18" charset="0"/>
                <a:cs typeface="Times New Roman" panose="02020603050405020304" pitchFamily="18" charset="0"/>
              </a:rPr>
              <a:t>Analysis Question :</a:t>
            </a:r>
          </a:p>
          <a:p>
            <a:endParaRPr lang="en-CA"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During what part of the day accidents happen more frequently? Examine the trend for accident prone time of day on yearly basis.</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764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0210" y="1243585"/>
            <a:ext cx="6377929" cy="3910060"/>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7784956" y="1616077"/>
            <a:ext cx="4193683" cy="4144643"/>
          </a:xfrm>
          <a:prstGeom prst="rect">
            <a:avLst/>
          </a:prstGeom>
        </p:spPr>
        <p:txBody>
          <a:bodyPr vert="horz" lIns="91440" tIns="45720" rIns="91440" bIns="45720" rtlCol="0" anchor="t">
            <a:no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visualization displays the trend for accident prone time of day on yearly basis. </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has been observed that afternoon time period is the most accident prone time period of the day. </a:t>
            </a:r>
          </a:p>
        </p:txBody>
      </p:sp>
    </p:spTree>
    <p:extLst>
      <p:ext uri="{BB962C8B-B14F-4D97-AF65-F5344CB8AC3E}">
        <p14:creationId xmlns:p14="http://schemas.microsoft.com/office/powerpoint/2010/main" val="862298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0366F-8BD5-92C0-C1FA-80B6C608C44E}"/>
              </a:ext>
            </a:extLst>
          </p:cNvPr>
          <p:cNvSpPr txBox="1"/>
          <p:nvPr/>
        </p:nvSpPr>
        <p:spPr>
          <a:xfrm>
            <a:off x="1170432" y="1097280"/>
            <a:ext cx="10378440" cy="2585323"/>
          </a:xfrm>
          <a:prstGeom prst="rect">
            <a:avLst/>
          </a:prstGeom>
          <a:noFill/>
        </p:spPr>
        <p:txBody>
          <a:bodyPr wrap="square" rtlCol="0">
            <a:spAutoFit/>
          </a:bodyPr>
          <a:lstStyle/>
          <a:p>
            <a:r>
              <a:rPr lang="en-CA" sz="3600" b="1" dirty="0">
                <a:latin typeface="Times New Roman" panose="02020603050405020304" pitchFamily="18" charset="0"/>
                <a:cs typeface="Times New Roman" panose="02020603050405020304" pitchFamily="18" charset="0"/>
              </a:rPr>
              <a:t>Analysis Question :</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Check how the speed at the time of impact (accident) affected the seriousness of injury ?</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638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8705" y="546394"/>
            <a:ext cx="7212819" cy="4410734"/>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8044330" y="427522"/>
            <a:ext cx="4007462" cy="5260046"/>
          </a:xfrm>
          <a:prstGeom prst="rect">
            <a:avLst/>
          </a:prstGeom>
        </p:spPr>
        <p:txBody>
          <a:bodyPr vert="horz" lIns="91440" tIns="45720" rIns="91440" bIns="45720" rtlCol="0" anchor="t">
            <a:no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visualization displays the count of accidents as per speed of vehicle and seriousness of accident.</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can be observed that when the speed was on the lower side (1-9 km/hr),  mostly there was no injury. On the other hand, when the speed was high (55+), mostly people involved had incapacitating injury or were killed.</a:t>
            </a:r>
          </a:p>
        </p:txBody>
      </p:sp>
    </p:spTree>
    <p:extLst>
      <p:ext uri="{BB962C8B-B14F-4D97-AF65-F5344CB8AC3E}">
        <p14:creationId xmlns:p14="http://schemas.microsoft.com/office/powerpoint/2010/main" val="4119589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D316-6863-2EFE-B99F-0A7FE872DA2B}"/>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2788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a:xfrm>
            <a:off x="1451206" y="1129513"/>
            <a:ext cx="5701948" cy="1830584"/>
          </a:xfrm>
        </p:spPr>
        <p:txBody>
          <a:bodyPr/>
          <a:lstStyle/>
          <a:p>
            <a:r>
              <a:rPr lang="en-US" sz="3200" dirty="0">
                <a:latin typeface="Times New Roman" panose="02020603050405020304" pitchFamily="18" charset="0"/>
                <a:cs typeface="Times New Roman" panose="02020603050405020304" pitchFamily="18" charset="0"/>
              </a:rPr>
              <a:t>Raj </a:t>
            </a:r>
            <a:r>
              <a:rPr lang="en-US" sz="3200" dirty="0" err="1">
                <a:latin typeface="Times New Roman" panose="02020603050405020304" pitchFamily="18" charset="0"/>
                <a:cs typeface="Times New Roman" panose="02020603050405020304" pitchFamily="18" charset="0"/>
              </a:rPr>
              <a:t>Balvantbhai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Gabani</a:t>
            </a:r>
            <a:endParaRPr lang="en-US" sz="3200"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258" t="17668" r="2040" b="6591"/>
          <a:stretch/>
        </p:blipFill>
        <p:spPr>
          <a:xfrm>
            <a:off x="7951807" y="1421363"/>
            <a:ext cx="3177334" cy="3449257"/>
          </a:xfrm>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b="0" i="0" dirty="0">
                <a:effectLst/>
                <a:latin typeface="-apple-system"/>
                <a:hlinkClick r:id="rId3"/>
              </a:rPr>
              <a:t>www.linkedin.com/in/raj-gabani-b87668150</a:t>
            </a:r>
            <a:endParaRPr lang="en-US" b="0" i="0" dirty="0">
              <a:effectLst/>
              <a:latin typeface="-apple-system"/>
            </a:endParaRPr>
          </a:p>
          <a:p>
            <a:endParaRPr lang="en-US" dirty="0"/>
          </a:p>
        </p:txBody>
      </p:sp>
    </p:spTree>
    <p:extLst>
      <p:ext uri="{BB962C8B-B14F-4D97-AF65-F5344CB8AC3E}">
        <p14:creationId xmlns:p14="http://schemas.microsoft.com/office/powerpoint/2010/main" val="2908640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98F08C-5157-5446-2812-C8D3D4112E7F}"/>
              </a:ext>
            </a:extLst>
          </p:cNvPr>
          <p:cNvSpPr txBox="1"/>
          <p:nvPr/>
        </p:nvSpPr>
        <p:spPr>
          <a:xfrm>
            <a:off x="1289054" y="1028040"/>
            <a:ext cx="994892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analysis showed that adults and children are the most vulnerable age groups to accidents.</a:t>
            </a:r>
            <a:r>
              <a:rPr lang="en-US" sz="2400" b="0" i="0" dirty="0">
                <a:solidFill>
                  <a:srgbClr val="202124"/>
                </a:solidFill>
                <a:effectLst/>
                <a:latin typeface="Times New Roman" panose="02020603050405020304" pitchFamily="18" charset="0"/>
                <a:cs typeface="Times New Roman" panose="02020603050405020304" pitchFamily="18" charset="0"/>
              </a:rPr>
              <a:t> Moreover, afternoon </a:t>
            </a:r>
            <a:r>
              <a:rPr lang="en-US" sz="2400" dirty="0">
                <a:solidFill>
                  <a:srgbClr val="202124"/>
                </a:solidFill>
                <a:latin typeface="Times New Roman" panose="02020603050405020304" pitchFamily="18" charset="0"/>
                <a:cs typeface="Times New Roman" panose="02020603050405020304" pitchFamily="18" charset="0"/>
              </a:rPr>
              <a:t>time period (12-6 PM) is the most accident prone time of the day. Also, the speed of the vehicle at the time of crash contributed heavily to the seriousness of the injury. When the speed was on the higher end (55+ km/hr), it led to severe incapacitating injury or even death of the person. On the other hand, when it was on the lower side ( &lt; 10 km/hr), there was no or little injury to the person involved in the crash.</a:t>
            </a:r>
            <a:endParaRPr lang="en-US" sz="2400" dirty="0"/>
          </a:p>
        </p:txBody>
      </p:sp>
    </p:spTree>
    <p:extLst>
      <p:ext uri="{BB962C8B-B14F-4D97-AF65-F5344CB8AC3E}">
        <p14:creationId xmlns:p14="http://schemas.microsoft.com/office/powerpoint/2010/main" val="2340536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EF5A-E9DC-CCB6-0499-4D3CD49099B4}"/>
              </a:ext>
            </a:extLst>
          </p:cNvPr>
          <p:cNvSpPr>
            <a:spLocks noGrp="1"/>
          </p:cNvSpPr>
          <p:nvPr>
            <p:ph type="ctrTitle"/>
          </p:nvPr>
        </p:nvSpPr>
        <p:spPr>
          <a:xfrm>
            <a:off x="2244043" y="784010"/>
            <a:ext cx="8637073" cy="2541431"/>
          </a:xfrm>
        </p:spPr>
        <p:txBody>
          <a:bodyPr>
            <a:normAutofit/>
          </a:bodyPr>
          <a:lstStyle/>
          <a:p>
            <a:r>
              <a:rPr lang="en-CA" sz="4800"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1579135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B83CA-F6E7-AF55-065D-9F44D56AD54A}"/>
              </a:ext>
            </a:extLst>
          </p:cNvPr>
          <p:cNvSpPr txBox="1"/>
          <p:nvPr/>
        </p:nvSpPr>
        <p:spPr>
          <a:xfrm>
            <a:off x="713232" y="137160"/>
            <a:ext cx="11045952" cy="6001643"/>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 per our analysis, adults are the most vulnerable group to road traffic accidents followed by children. So, we recommend public policy makers to organize workshops, driver educational and preventative programs that would help them improve their knowledge, attitude, understanding of the surrounding circumstances. This as a whole, could result in reduction of road traffic accidents among adults and young children.</a:t>
            </a:r>
          </a:p>
          <a:p>
            <a:endParaRPr lang="en-CA"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Afternoon time is the most accident prone time of the day as per our analysis. To reduce the risk during that dangerous period of the day, drivers need to wear seat belt and remain cautious. Public policy makers should make strict rules and ensure that drivers are wearing seat belt.</a:t>
            </a:r>
          </a:p>
          <a:p>
            <a:endParaRPr lang="en-CA"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It is observed in our analysis that over speeding was a major factor resulting in fatality or incapacitating injury. There are several things public policy makers could do regarding that. Infrastructure adaptations such as speed humps, raised platforms, gateway treatments, pavement narrowings and developing roundabouts at intersections could slow down traffic and reduce speed.</a:t>
            </a:r>
          </a:p>
        </p:txBody>
      </p:sp>
    </p:spTree>
    <p:extLst>
      <p:ext uri="{BB962C8B-B14F-4D97-AF65-F5344CB8AC3E}">
        <p14:creationId xmlns:p14="http://schemas.microsoft.com/office/powerpoint/2010/main" val="404756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C149-7FAE-8847-3E55-C75B082521C4}"/>
              </a:ext>
            </a:extLst>
          </p:cNvPr>
          <p:cNvSpPr>
            <a:spLocks noGrp="1"/>
          </p:cNvSpPr>
          <p:nvPr>
            <p:ph type="title"/>
          </p:nvPr>
        </p:nvSpPr>
        <p:spPr/>
        <p:txBody>
          <a:bodyPr>
            <a:normAutofit/>
          </a:bodyPr>
          <a:lstStyle/>
          <a:p>
            <a:r>
              <a:rPr lang="en-CA" sz="4800" dirty="0">
                <a:latin typeface="Times New Roman" panose="02020603050405020304" pitchFamily="18" charset="0"/>
                <a:cs typeface="Times New Roman" panose="02020603050405020304" pitchFamily="18" charset="0"/>
              </a:rPr>
              <a:t>Jira work Management</a:t>
            </a:r>
            <a:endParaRPr lang="en-US"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09E78D9-7624-7628-4B65-7A8DB25E1222}"/>
              </a:ext>
            </a:extLst>
          </p:cNvPr>
          <p:cNvSpPr>
            <a:spLocks noGrp="1"/>
          </p:cNvSpPr>
          <p:nvPr>
            <p:ph type="body" idx="1"/>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Phase-1</a:t>
            </a:r>
          </a:p>
        </p:txBody>
      </p:sp>
    </p:spTree>
    <p:extLst>
      <p:ext uri="{BB962C8B-B14F-4D97-AF65-F5344CB8AC3E}">
        <p14:creationId xmlns:p14="http://schemas.microsoft.com/office/powerpoint/2010/main" val="1706887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44524-B439-E2B0-0135-5F80A0E2C64A}"/>
              </a:ext>
            </a:extLst>
          </p:cNvPr>
          <p:cNvPicPr>
            <a:picLocks noChangeAspect="1"/>
          </p:cNvPicPr>
          <p:nvPr/>
        </p:nvPicPr>
        <p:blipFill>
          <a:blip r:embed="rId2"/>
          <a:stretch>
            <a:fillRect/>
          </a:stretch>
        </p:blipFill>
        <p:spPr>
          <a:xfrm>
            <a:off x="960796" y="1081963"/>
            <a:ext cx="10270408" cy="5038919"/>
          </a:xfrm>
          <a:prstGeom prst="rect">
            <a:avLst/>
          </a:prstGeom>
        </p:spPr>
      </p:pic>
    </p:spTree>
    <p:extLst>
      <p:ext uri="{BB962C8B-B14F-4D97-AF65-F5344CB8AC3E}">
        <p14:creationId xmlns:p14="http://schemas.microsoft.com/office/powerpoint/2010/main" val="3560897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33912A-787E-0DAF-1970-32D7E4A467E5}"/>
              </a:ext>
            </a:extLst>
          </p:cNvPr>
          <p:cNvPicPr>
            <a:picLocks noChangeAspect="1"/>
          </p:cNvPicPr>
          <p:nvPr/>
        </p:nvPicPr>
        <p:blipFill>
          <a:blip r:embed="rId2"/>
          <a:stretch>
            <a:fillRect/>
          </a:stretch>
        </p:blipFill>
        <p:spPr>
          <a:xfrm>
            <a:off x="1026616" y="1147666"/>
            <a:ext cx="10138767" cy="4945224"/>
          </a:xfrm>
          <a:prstGeom prst="rect">
            <a:avLst/>
          </a:prstGeom>
        </p:spPr>
      </p:pic>
    </p:spTree>
    <p:extLst>
      <p:ext uri="{BB962C8B-B14F-4D97-AF65-F5344CB8AC3E}">
        <p14:creationId xmlns:p14="http://schemas.microsoft.com/office/powerpoint/2010/main" val="39226875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905DBC-A3FD-F150-8777-E6285AE238FE}"/>
              </a:ext>
            </a:extLst>
          </p:cNvPr>
          <p:cNvPicPr>
            <a:picLocks noChangeAspect="1"/>
          </p:cNvPicPr>
          <p:nvPr/>
        </p:nvPicPr>
        <p:blipFill>
          <a:blip r:embed="rId2"/>
          <a:stretch>
            <a:fillRect/>
          </a:stretch>
        </p:blipFill>
        <p:spPr>
          <a:xfrm>
            <a:off x="935874" y="1040891"/>
            <a:ext cx="10320251" cy="5057998"/>
          </a:xfrm>
          <a:prstGeom prst="rect">
            <a:avLst/>
          </a:prstGeom>
        </p:spPr>
      </p:pic>
    </p:spTree>
    <p:extLst>
      <p:ext uri="{BB962C8B-B14F-4D97-AF65-F5344CB8AC3E}">
        <p14:creationId xmlns:p14="http://schemas.microsoft.com/office/powerpoint/2010/main" val="35410673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52C519-C03F-365F-321B-C8AFB2E13FC6}"/>
              </a:ext>
            </a:extLst>
          </p:cNvPr>
          <p:cNvPicPr>
            <a:picLocks noChangeAspect="1"/>
          </p:cNvPicPr>
          <p:nvPr/>
        </p:nvPicPr>
        <p:blipFill>
          <a:blip r:embed="rId2"/>
          <a:stretch>
            <a:fillRect/>
          </a:stretch>
        </p:blipFill>
        <p:spPr>
          <a:xfrm>
            <a:off x="917510" y="1016777"/>
            <a:ext cx="10356980" cy="5092182"/>
          </a:xfrm>
          <a:prstGeom prst="rect">
            <a:avLst/>
          </a:prstGeom>
        </p:spPr>
      </p:pic>
    </p:spTree>
    <p:extLst>
      <p:ext uri="{BB962C8B-B14F-4D97-AF65-F5344CB8AC3E}">
        <p14:creationId xmlns:p14="http://schemas.microsoft.com/office/powerpoint/2010/main" val="25962113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C149-7FAE-8847-3E55-C75B082521C4}"/>
              </a:ext>
            </a:extLst>
          </p:cNvPr>
          <p:cNvSpPr>
            <a:spLocks noGrp="1"/>
          </p:cNvSpPr>
          <p:nvPr>
            <p:ph type="title"/>
          </p:nvPr>
        </p:nvSpPr>
        <p:spPr/>
        <p:txBody>
          <a:bodyPr>
            <a:normAutofit/>
          </a:bodyPr>
          <a:lstStyle/>
          <a:p>
            <a:r>
              <a:rPr lang="en-CA" sz="4800" dirty="0">
                <a:latin typeface="Times New Roman" panose="02020603050405020304" pitchFamily="18" charset="0"/>
                <a:cs typeface="Times New Roman" panose="02020603050405020304" pitchFamily="18" charset="0"/>
              </a:rPr>
              <a:t>Jira work Management</a:t>
            </a:r>
            <a:endParaRPr lang="en-US"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09E78D9-7624-7628-4B65-7A8DB25E1222}"/>
              </a:ext>
            </a:extLst>
          </p:cNvPr>
          <p:cNvSpPr>
            <a:spLocks noGrp="1"/>
          </p:cNvSpPr>
          <p:nvPr>
            <p:ph type="body" idx="1"/>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Phase-2</a:t>
            </a:r>
          </a:p>
        </p:txBody>
      </p:sp>
    </p:spTree>
    <p:extLst>
      <p:ext uri="{BB962C8B-B14F-4D97-AF65-F5344CB8AC3E}">
        <p14:creationId xmlns:p14="http://schemas.microsoft.com/office/powerpoint/2010/main" val="1735661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DC477-8C9D-76C7-E073-9FF30896F9BA}"/>
              </a:ext>
            </a:extLst>
          </p:cNvPr>
          <p:cNvPicPr>
            <a:picLocks noChangeAspect="1"/>
          </p:cNvPicPr>
          <p:nvPr/>
        </p:nvPicPr>
        <p:blipFill>
          <a:blip r:embed="rId2"/>
          <a:stretch>
            <a:fillRect/>
          </a:stretch>
        </p:blipFill>
        <p:spPr>
          <a:xfrm>
            <a:off x="842865" y="979431"/>
            <a:ext cx="10506269" cy="5146375"/>
          </a:xfrm>
          <a:prstGeom prst="rect">
            <a:avLst/>
          </a:prstGeom>
        </p:spPr>
      </p:pic>
    </p:spTree>
    <p:extLst>
      <p:ext uri="{BB962C8B-B14F-4D97-AF65-F5344CB8AC3E}">
        <p14:creationId xmlns:p14="http://schemas.microsoft.com/office/powerpoint/2010/main" val="179907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p:txBody>
          <a:bodyPr>
            <a:normAutofit/>
          </a:bodyPr>
          <a:lstStyle/>
          <a:p>
            <a:pPr algn="l" rtl="0" eaLnBrk="1" latinLnBrk="0" hangingPunct="1">
              <a:spcBef>
                <a:spcPts val="0"/>
              </a:spcBef>
              <a:spcAft>
                <a:spcPts val="0"/>
              </a:spcAft>
              <a:buClrTx/>
              <a:buSzPts val="2800"/>
            </a:pPr>
            <a:r>
              <a:rPr lang="en-US" kern="1200" dirty="0">
                <a:solidFill>
                  <a:srgbClr val="000000"/>
                </a:solidFill>
                <a:effectLst/>
                <a:latin typeface="Times New Roman" panose="02020603050405020304" pitchFamily="18" charset="0"/>
                <a:ea typeface="+mn-ea"/>
                <a:cs typeface="Times New Roman" panose="02020603050405020304" pitchFamily="18" charset="0"/>
              </a:rPr>
              <a:t>Kartik </a:t>
            </a:r>
            <a:r>
              <a:rPr lang="en-US" kern="1200" dirty="0" err="1">
                <a:solidFill>
                  <a:srgbClr val="000000"/>
                </a:solidFill>
                <a:effectLst/>
                <a:latin typeface="Times New Roman" panose="02020603050405020304" pitchFamily="18" charset="0"/>
                <a:ea typeface="+mn-ea"/>
                <a:cs typeface="Times New Roman" panose="02020603050405020304" pitchFamily="18" charset="0"/>
              </a:rPr>
              <a:t>Himanshukumar</a:t>
            </a:r>
            <a:r>
              <a:rPr lang="en-US" kern="1200" dirty="0">
                <a:solidFill>
                  <a:srgbClr val="000000"/>
                </a:solidFill>
                <a:effectLst/>
                <a:latin typeface="Times New Roman" panose="02020603050405020304" pitchFamily="18" charset="0"/>
                <a:ea typeface="+mn-ea"/>
                <a:cs typeface="Times New Roman" panose="02020603050405020304" pitchFamily="18" charset="0"/>
              </a:rPr>
              <a:t> Thakkar</a:t>
            </a:r>
            <a:endParaRPr lang="en-US" dirty="0">
              <a:effectLst/>
            </a:endParaRP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322" b="16322"/>
          <a:stretch/>
        </p:blipFill>
        <p:spPr>
          <a:xfrm>
            <a:off x="8124389" y="1129513"/>
            <a:ext cx="2791171" cy="3866327"/>
          </a:xfrm>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dirty="0">
                <a:hlinkClick r:id="rId3"/>
              </a:rPr>
              <a:t>https://www.linkedin.com/in/kartik-thakkar-59ba8a212</a:t>
            </a:r>
            <a:endParaRPr lang="en-US" dirty="0"/>
          </a:p>
          <a:p>
            <a:endParaRPr lang="en-US" dirty="0"/>
          </a:p>
        </p:txBody>
      </p:sp>
    </p:spTree>
    <p:extLst>
      <p:ext uri="{BB962C8B-B14F-4D97-AF65-F5344CB8AC3E}">
        <p14:creationId xmlns:p14="http://schemas.microsoft.com/office/powerpoint/2010/main" val="111857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CAB917-7275-2622-1406-4D2FB14B1EAF}"/>
              </a:ext>
            </a:extLst>
          </p:cNvPr>
          <p:cNvPicPr>
            <a:picLocks noChangeAspect="1"/>
          </p:cNvPicPr>
          <p:nvPr/>
        </p:nvPicPr>
        <p:blipFill>
          <a:blip r:embed="rId2"/>
          <a:stretch>
            <a:fillRect/>
          </a:stretch>
        </p:blipFill>
        <p:spPr>
          <a:xfrm>
            <a:off x="894183" y="986751"/>
            <a:ext cx="10403633" cy="5109701"/>
          </a:xfrm>
          <a:prstGeom prst="rect">
            <a:avLst/>
          </a:prstGeom>
        </p:spPr>
      </p:pic>
    </p:spTree>
    <p:extLst>
      <p:ext uri="{BB962C8B-B14F-4D97-AF65-F5344CB8AC3E}">
        <p14:creationId xmlns:p14="http://schemas.microsoft.com/office/powerpoint/2010/main" val="2436444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049-2858-41BB-EDBC-FDFEB2C51FB1}"/>
              </a:ext>
            </a:extLst>
          </p:cNvPr>
          <p:cNvSpPr>
            <a:spLocks noGrp="1"/>
          </p:cNvSpPr>
          <p:nvPr>
            <p:ph type="ctrTitle"/>
          </p:nvPr>
        </p:nvSpPr>
        <p:spPr/>
        <p:txBody>
          <a:bodyPr>
            <a:normAutofit/>
          </a:bodyPr>
          <a:lstStyle/>
          <a:p>
            <a:r>
              <a:rPr lang="en-CA" sz="5400" dirty="0"/>
              <a:t>Github work</a:t>
            </a:r>
          </a:p>
        </p:txBody>
      </p:sp>
    </p:spTree>
    <p:extLst>
      <p:ext uri="{BB962C8B-B14F-4D97-AF65-F5344CB8AC3E}">
        <p14:creationId xmlns:p14="http://schemas.microsoft.com/office/powerpoint/2010/main" val="7905800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A9FF6-6273-12AA-61FF-CE13C9D86B35}"/>
              </a:ext>
            </a:extLst>
          </p:cNvPr>
          <p:cNvPicPr>
            <a:picLocks noChangeAspect="1"/>
          </p:cNvPicPr>
          <p:nvPr/>
        </p:nvPicPr>
        <p:blipFill>
          <a:blip r:embed="rId2"/>
          <a:stretch>
            <a:fillRect/>
          </a:stretch>
        </p:blipFill>
        <p:spPr>
          <a:xfrm>
            <a:off x="1548448" y="2425959"/>
            <a:ext cx="9095103" cy="3692640"/>
          </a:xfrm>
          <a:prstGeom prst="rect">
            <a:avLst/>
          </a:prstGeom>
        </p:spPr>
      </p:pic>
      <p:sp>
        <p:nvSpPr>
          <p:cNvPr id="4" name="TextBox 3">
            <a:extLst>
              <a:ext uri="{FF2B5EF4-FFF2-40B4-BE49-F238E27FC236}">
                <a16:creationId xmlns:a16="http://schemas.microsoft.com/office/drawing/2014/main" id="{63AC03E8-ADC7-7037-E78F-E7F279839E63}"/>
              </a:ext>
            </a:extLst>
          </p:cNvPr>
          <p:cNvSpPr txBox="1"/>
          <p:nvPr/>
        </p:nvSpPr>
        <p:spPr>
          <a:xfrm>
            <a:off x="1548448" y="1110343"/>
            <a:ext cx="4805546" cy="646331"/>
          </a:xfrm>
          <a:prstGeom prst="rect">
            <a:avLst/>
          </a:prstGeom>
          <a:noFill/>
        </p:spPr>
        <p:txBody>
          <a:bodyPr wrap="none" rtlCol="0">
            <a:spAutoFit/>
          </a:bodyPr>
          <a:lstStyle/>
          <a:p>
            <a:pPr marL="285750" indent="-285750">
              <a:buFont typeface="Arial" panose="020B0604020202020204" pitchFamily="34" charset="0"/>
              <a:buChar char="•"/>
            </a:pPr>
            <a:r>
              <a:rPr lang="en-US" dirty="0">
                <a:hlinkClick r:id="rId3"/>
              </a:rPr>
              <a:t>https://github.com/rajgabani/DAB-103-006-001</a:t>
            </a:r>
            <a:endParaRPr lang="en-US" dirty="0"/>
          </a:p>
          <a:p>
            <a:endParaRPr lang="en-US" dirty="0"/>
          </a:p>
        </p:txBody>
      </p:sp>
    </p:spTree>
    <p:extLst>
      <p:ext uri="{BB962C8B-B14F-4D97-AF65-F5344CB8AC3E}">
        <p14:creationId xmlns:p14="http://schemas.microsoft.com/office/powerpoint/2010/main" val="1845188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A726-9C3B-58D1-E6D1-F992130C7644}"/>
              </a:ext>
            </a:extLst>
          </p:cNvPr>
          <p:cNvSpPr txBox="1"/>
          <p:nvPr/>
        </p:nvSpPr>
        <p:spPr>
          <a:xfrm>
            <a:off x="4335499" y="192024"/>
            <a:ext cx="2588312"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Reference</a:t>
            </a:r>
          </a:p>
        </p:txBody>
      </p:sp>
      <p:sp>
        <p:nvSpPr>
          <p:cNvPr id="4" name="TextBox 3">
            <a:extLst>
              <a:ext uri="{FF2B5EF4-FFF2-40B4-BE49-F238E27FC236}">
                <a16:creationId xmlns:a16="http://schemas.microsoft.com/office/drawing/2014/main" id="{8C8D3F59-0A28-401A-C60F-C3DD4728722F}"/>
              </a:ext>
            </a:extLst>
          </p:cNvPr>
          <p:cNvSpPr txBox="1"/>
          <p:nvPr/>
        </p:nvSpPr>
        <p:spPr>
          <a:xfrm>
            <a:off x="964163" y="1453150"/>
            <a:ext cx="102636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https://vincentarelbundock.github.io/Rdatasets/doc/DAAG/nassCDS.html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https://data.world/datagov-uk/6efe5505-941f-45bf-b576-4c1e09b579a1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https://making-cities-safer.com/speed-reduction-methods-to-promote-road-safety-and-to-save-lives/</a:t>
            </a:r>
            <a:endParaRPr lang="en-US" dirty="0"/>
          </a:p>
        </p:txBody>
      </p:sp>
    </p:spTree>
    <p:extLst>
      <p:ext uri="{BB962C8B-B14F-4D97-AF65-F5344CB8AC3E}">
        <p14:creationId xmlns:p14="http://schemas.microsoft.com/office/powerpoint/2010/main" val="98779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7347B-59C7-99F4-DDE0-BA55D6B00D45}"/>
              </a:ext>
            </a:extLst>
          </p:cNvPr>
          <p:cNvSpPr txBox="1"/>
          <p:nvPr/>
        </p:nvSpPr>
        <p:spPr>
          <a:xfrm>
            <a:off x="2844084" y="118872"/>
            <a:ext cx="6503832"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Background/Motivation</a:t>
            </a:r>
          </a:p>
        </p:txBody>
      </p:sp>
      <p:sp>
        <p:nvSpPr>
          <p:cNvPr id="5" name="TextBox 4">
            <a:extLst>
              <a:ext uri="{FF2B5EF4-FFF2-40B4-BE49-F238E27FC236}">
                <a16:creationId xmlns:a16="http://schemas.microsoft.com/office/drawing/2014/main" id="{10B8126A-7903-26A1-1CF3-A62C8B10F8EE}"/>
              </a:ext>
            </a:extLst>
          </p:cNvPr>
          <p:cNvSpPr txBox="1"/>
          <p:nvPr/>
        </p:nvSpPr>
        <p:spPr>
          <a:xfrm>
            <a:off x="2939143" y="1483567"/>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FBC92434-DC14-0EA5-B0F4-3AF5A2C0FC89}"/>
              </a:ext>
            </a:extLst>
          </p:cNvPr>
          <p:cNvSpPr txBox="1"/>
          <p:nvPr/>
        </p:nvSpPr>
        <p:spPr>
          <a:xfrm>
            <a:off x="802432" y="1483566"/>
            <a:ext cx="10728152" cy="325217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lives of almost 1.3 million people are cut short annually as a result of traffic accidents. </a:t>
            </a:r>
          </a:p>
          <a:p>
            <a:pPr marL="457200" indent="-457200">
              <a:lnSpc>
                <a:spcPts val="2750"/>
              </a:lnSpc>
            </a:pPr>
            <a:r>
              <a:rPr lang="en-CA" sz="2200" i="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indent="-457200">
              <a:lnSpc>
                <a:spcPts val="2750"/>
              </a:lnSpc>
            </a:pPr>
            <a:r>
              <a:rPr lang="en-CA" sz="2200" i="1" dirty="0">
                <a:latin typeface="Times New Roman" panose="02020603050405020304" pitchFamily="18" charset="0"/>
                <a:ea typeface="Times New Roman" panose="02020603050405020304" pitchFamily="18" charset="0"/>
                <a:cs typeface="Times New Roman" panose="02020603050405020304" pitchFamily="18" charset="0"/>
              </a:rPr>
              <a:t>	</a:t>
            </a:r>
            <a:r>
              <a:rPr lang="en-CA" sz="2200" i="1" dirty="0">
                <a:effectLst/>
                <a:latin typeface="Times New Roman" panose="02020603050405020304" pitchFamily="18" charset="0"/>
                <a:ea typeface="Times New Roman" panose="02020603050405020304" pitchFamily="18" charset="0"/>
                <a:cs typeface="Times New Roman" panose="02020603050405020304" pitchFamily="18" charset="0"/>
              </a:rPr>
              <a:t>Road safety</a:t>
            </a:r>
            <a:r>
              <a:rPr lang="en-CA" sz="2200" dirty="0">
                <a:effectLst/>
                <a:latin typeface="Times New Roman" panose="02020603050405020304" pitchFamily="18" charset="0"/>
                <a:ea typeface="Times New Roman" panose="02020603050405020304" pitchFamily="18" charset="0"/>
                <a:cs typeface="Times New Roman" panose="02020603050405020304" pitchFamily="18" charset="0"/>
              </a:rPr>
              <a:t>. (2020, June 20). WHO | World Health Organization. </a:t>
            </a:r>
          </a:p>
          <a:p>
            <a:pPr marL="457200" indent="-457200">
              <a:lnSpc>
                <a:spcPts val="2750"/>
              </a:lnSpc>
            </a:pPr>
            <a:r>
              <a:rPr lang="en-CA"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CA"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https://www.who.int/health-topics/road-safety#tab=tab_1</a:t>
            </a:r>
            <a:endParaRPr lang="en-CA"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ts val="2750"/>
              </a:lnSpc>
            </a:pPr>
            <a:endParaRPr lang="en-CA"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146E957-C566-B13F-A172-FFAB97522868}"/>
              </a:ext>
            </a:extLst>
          </p:cNvPr>
          <p:cNvSpPr txBox="1"/>
          <p:nvPr/>
        </p:nvSpPr>
        <p:spPr>
          <a:xfrm>
            <a:off x="802432" y="3719614"/>
            <a:ext cx="10095723"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Road crashes result in significant economic damages for victims, their families, and entire countries. This motivated us to create an analysis product that might be helpful in reducing the number of road accidents.</a:t>
            </a:r>
          </a:p>
        </p:txBody>
      </p:sp>
    </p:spTree>
    <p:extLst>
      <p:ext uri="{BB962C8B-B14F-4D97-AF65-F5344CB8AC3E}">
        <p14:creationId xmlns:p14="http://schemas.microsoft.com/office/powerpoint/2010/main" val="192964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A05BDC-888D-EBDF-B626-AC42BF8182D8}"/>
              </a:ext>
            </a:extLst>
          </p:cNvPr>
          <p:cNvSpPr txBox="1"/>
          <p:nvPr/>
        </p:nvSpPr>
        <p:spPr>
          <a:xfrm>
            <a:off x="3168726" y="228600"/>
            <a:ext cx="5433923"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8D664E72-6195-886B-0608-446767E7E0C2}"/>
              </a:ext>
            </a:extLst>
          </p:cNvPr>
          <p:cNvSpPr txBox="1"/>
          <p:nvPr/>
        </p:nvSpPr>
        <p:spPr>
          <a:xfrm>
            <a:off x="2435290" y="1763486"/>
            <a:ext cx="83975"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376590F4-3228-A25D-EA61-27A96634648B}"/>
              </a:ext>
            </a:extLst>
          </p:cNvPr>
          <p:cNvSpPr txBox="1"/>
          <p:nvPr/>
        </p:nvSpPr>
        <p:spPr>
          <a:xfrm>
            <a:off x="645844" y="1535106"/>
            <a:ext cx="10900307"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handle the enormous amount of road accidents, a precise analysis is required so that public policy makers can make certain regulations or decisions that could result in reduction of road traffic accidents and fatalities.</a:t>
            </a:r>
          </a:p>
        </p:txBody>
      </p:sp>
    </p:spTree>
    <p:extLst>
      <p:ext uri="{BB962C8B-B14F-4D97-AF65-F5344CB8AC3E}">
        <p14:creationId xmlns:p14="http://schemas.microsoft.com/office/powerpoint/2010/main" val="171914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315EED-D9BA-4239-BCAC-4AED909C0A38}"/>
              </a:ext>
            </a:extLst>
          </p:cNvPr>
          <p:cNvSpPr txBox="1"/>
          <p:nvPr/>
        </p:nvSpPr>
        <p:spPr>
          <a:xfrm>
            <a:off x="3663198" y="201168"/>
            <a:ext cx="4554708"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Project Proposal</a:t>
            </a:r>
          </a:p>
        </p:txBody>
      </p:sp>
      <p:sp>
        <p:nvSpPr>
          <p:cNvPr id="8" name="TextBox 7">
            <a:extLst>
              <a:ext uri="{FF2B5EF4-FFF2-40B4-BE49-F238E27FC236}">
                <a16:creationId xmlns:a16="http://schemas.microsoft.com/office/drawing/2014/main" id="{79E15DDC-F06C-B63A-7E47-64DAC9DF5CA2}"/>
              </a:ext>
            </a:extLst>
          </p:cNvPr>
          <p:cNvSpPr txBox="1"/>
          <p:nvPr/>
        </p:nvSpPr>
        <p:spPr>
          <a:xfrm>
            <a:off x="821094" y="1431873"/>
            <a:ext cx="10549811"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Our project team will create a descriptive analysis to examine trends in car crashes and gain insights to help public policy makers make certain decisions for the road safety.</a:t>
            </a:r>
          </a:p>
        </p:txBody>
      </p:sp>
    </p:spTree>
    <p:extLst>
      <p:ext uri="{BB962C8B-B14F-4D97-AF65-F5344CB8AC3E}">
        <p14:creationId xmlns:p14="http://schemas.microsoft.com/office/powerpoint/2010/main" val="39194372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1599</TotalTime>
  <Words>1806</Words>
  <Application>Microsoft Office PowerPoint</Application>
  <PresentationFormat>Widescreen</PresentationFormat>
  <Paragraphs>211</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-apple-system</vt:lpstr>
      <vt:lpstr>Arial</vt:lpstr>
      <vt:lpstr>Gill Sans MT</vt:lpstr>
      <vt:lpstr>Times New Roman</vt:lpstr>
      <vt:lpstr>Wingdings</vt:lpstr>
      <vt:lpstr>Gallery</vt:lpstr>
      <vt:lpstr>PowerPoint Presentation</vt:lpstr>
      <vt:lpstr>Vidhi Sanjaykumar Patel</vt:lpstr>
      <vt:lpstr>Jay Vinodkumar Modh</vt:lpstr>
      <vt:lpstr>Dhruvkumar Khageshkumar Chauhan</vt:lpstr>
      <vt:lpstr>Raj Balvantbhai Gabani</vt:lpstr>
      <vt:lpstr>Kartik Himanshukumar Thakkar</vt:lpstr>
      <vt:lpstr>PowerPoint Presentation</vt:lpstr>
      <vt:lpstr>PowerPoint Presentation</vt:lpstr>
      <vt:lpstr>PowerPoint Presentation</vt:lpstr>
      <vt:lpstr>PowerPoint Presentation</vt:lpstr>
      <vt:lpstr>Dataset Description</vt:lpstr>
      <vt:lpstr>PowerPoint Presentation</vt:lpstr>
      <vt:lpstr>PowerPoint Presentation</vt:lpstr>
      <vt:lpstr>PowerPoint Presentation</vt:lpstr>
      <vt:lpstr>PowerPoint Presentation</vt:lpstr>
      <vt:lpstr>EDA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changes in the dataset</vt:lpstr>
      <vt:lpstr>PowerPoint Presentation</vt:lpstr>
      <vt:lpstr>Data Cleaning &amp; Transformation</vt:lpstr>
      <vt:lpstr>PowerPoint Presentation</vt:lpstr>
      <vt:lpstr>PowerPoint Presentation</vt:lpstr>
      <vt:lpstr>PowerPoint Presentation</vt:lpstr>
      <vt:lpstr>PowerPoint Presentation</vt:lpstr>
      <vt:lpstr>PowerPoint Presentation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Recommendations</vt:lpstr>
      <vt:lpstr>PowerPoint Presentation</vt:lpstr>
      <vt:lpstr>Jira work Management</vt:lpstr>
      <vt:lpstr>PowerPoint Presentation</vt:lpstr>
      <vt:lpstr>PowerPoint Presentation</vt:lpstr>
      <vt:lpstr>PowerPoint Presentation</vt:lpstr>
      <vt:lpstr>PowerPoint Presentation</vt:lpstr>
      <vt:lpstr>Jira work Management</vt:lpstr>
      <vt:lpstr>PowerPoint Presentation</vt:lpstr>
      <vt:lpstr>PowerPoint Presentation</vt:lpstr>
      <vt:lpstr>Github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169</cp:revision>
  <dcterms:created xsi:type="dcterms:W3CDTF">2022-11-06T16:15:46Z</dcterms:created>
  <dcterms:modified xsi:type="dcterms:W3CDTF">2022-12-04T22:41:30Z</dcterms:modified>
</cp:coreProperties>
</file>