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60" r:id="rId5"/>
    <p:sldId id="268" r:id="rId6"/>
    <p:sldId id="262" r:id="rId7"/>
    <p:sldId id="263" r:id="rId8"/>
    <p:sldId id="264" r:id="rId9"/>
    <p:sldId id="265" r:id="rId10"/>
    <p:sldId id="279" r:id="rId11"/>
    <p:sldId id="281" r:id="rId12"/>
    <p:sldId id="282" r:id="rId13"/>
    <p:sldId id="284" r:id="rId14"/>
    <p:sldId id="286" r:id="rId15"/>
    <p:sldId id="287" r:id="rId16"/>
    <p:sldId id="288" r:id="rId17"/>
    <p:sldId id="289" r:id="rId18"/>
    <p:sldId id="290" r:id="rId19"/>
    <p:sldId id="291" r:id="rId20"/>
    <p:sldId id="292" r:id="rId21"/>
    <p:sldId id="293" r:id="rId22"/>
    <p:sldId id="295" r:id="rId23"/>
    <p:sldId id="266" r:id="rId24"/>
    <p:sldId id="270" r:id="rId25"/>
    <p:sldId id="271" r:id="rId26"/>
    <p:sldId id="274" r:id="rId27"/>
    <p:sldId id="296" r:id="rId28"/>
    <p:sldId id="297" r:id="rId29"/>
    <p:sldId id="298" r:id="rId30"/>
    <p:sldId id="299" r:id="rId31"/>
    <p:sldId id="301" r:id="rId32"/>
    <p:sldId id="302" r:id="rId33"/>
    <p:sldId id="303" r:id="rId34"/>
    <p:sldId id="304" r:id="rId35"/>
    <p:sldId id="305" r:id="rId36"/>
    <p:sldId id="306" r:id="rId37"/>
    <p:sldId id="26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5D4FC0-0F86-4725-8B6E-4B527FCDB8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2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720C4-D82B-4E97-B2FD-C28DE60742D3}"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720C4-D82B-4E97-B2FD-C28DE60742D3}"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7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720C4-D82B-4E97-B2FD-C28DE60742D3}"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D4FC0-0F86-4725-8B6E-4B527FCDB8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720C4-D82B-4E97-B2FD-C28DE60742D3}"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D4FC0-0F86-4725-8B6E-4B527FCDB8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60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720C4-D82B-4E97-B2FD-C28DE60742D3}"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D4FC0-0F86-4725-8B6E-4B527FCDB8E8}" type="slidenum">
              <a:rPr lang="en-US" smtClean="0"/>
              <a:t>‹#›</a:t>
            </a:fld>
            <a:endParaRPr lang="en-US"/>
          </a:p>
        </p:txBody>
      </p:sp>
    </p:spTree>
    <p:extLst>
      <p:ext uri="{BB962C8B-B14F-4D97-AF65-F5344CB8AC3E}">
        <p14:creationId xmlns:p14="http://schemas.microsoft.com/office/powerpoint/2010/main" val="65554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5720C4-D82B-4E97-B2FD-C28DE60742D3}"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5720C4-D82B-4E97-B2FD-C28DE60742D3}" type="datetimeFigureOut">
              <a:rPr lang="en-US" smtClean="0"/>
              <a:t>11/13/2022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0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5720C4-D82B-4E97-B2FD-C28DE60742D3}" type="datetimeFigureOut">
              <a:rPr lang="en-US" smtClean="0"/>
              <a:t>11/13/2022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D4FC0-0F86-4725-8B6E-4B527FCDB8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47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ajgabani/DAB-103-006-001"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ata.world/datagov-uk/6efe5505-941f-45bf-b576-4c1e09b579a1" TargetMode="External"/><Relationship Id="rId2" Type="http://schemas.openxmlformats.org/officeDocument/2006/relationships/hyperlink" Target="https://vincentarelbundock.github.io/Rdatasets/doc/DAAG/nassCD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7AD89-D7CB-257E-D388-4BB12015AD2D}"/>
              </a:ext>
            </a:extLst>
          </p:cNvPr>
          <p:cNvSpPr txBox="1"/>
          <p:nvPr/>
        </p:nvSpPr>
        <p:spPr>
          <a:xfrm>
            <a:off x="3531965" y="0"/>
            <a:ext cx="5128070"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Team Introduction</a:t>
            </a:r>
          </a:p>
        </p:txBody>
      </p:sp>
      <p:sp>
        <p:nvSpPr>
          <p:cNvPr id="3" name="TextBox 2">
            <a:extLst>
              <a:ext uri="{FF2B5EF4-FFF2-40B4-BE49-F238E27FC236}">
                <a16:creationId xmlns:a16="http://schemas.microsoft.com/office/drawing/2014/main" id="{1C0CC4C5-EAAA-F5E1-5EFD-D9290215E360}"/>
              </a:ext>
            </a:extLst>
          </p:cNvPr>
          <p:cNvSpPr txBox="1"/>
          <p:nvPr/>
        </p:nvSpPr>
        <p:spPr>
          <a:xfrm>
            <a:off x="550507" y="1376178"/>
            <a:ext cx="392928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Group Number: 006</a:t>
            </a:r>
          </a:p>
        </p:txBody>
      </p:sp>
      <p:sp>
        <p:nvSpPr>
          <p:cNvPr id="4" name="TextBox 3">
            <a:extLst>
              <a:ext uri="{FF2B5EF4-FFF2-40B4-BE49-F238E27FC236}">
                <a16:creationId xmlns:a16="http://schemas.microsoft.com/office/drawing/2014/main" id="{9F7B0535-5AB8-E8E0-A001-F60B1B2823B5}"/>
              </a:ext>
            </a:extLst>
          </p:cNvPr>
          <p:cNvSpPr txBox="1"/>
          <p:nvPr/>
        </p:nvSpPr>
        <p:spPr>
          <a:xfrm>
            <a:off x="550507" y="2051672"/>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Section: 001</a:t>
            </a:r>
          </a:p>
        </p:txBody>
      </p:sp>
      <p:sp>
        <p:nvSpPr>
          <p:cNvPr id="6" name="TextBox 5">
            <a:extLst>
              <a:ext uri="{FF2B5EF4-FFF2-40B4-BE49-F238E27FC236}">
                <a16:creationId xmlns:a16="http://schemas.microsoft.com/office/drawing/2014/main" id="{CEA90C5B-3B53-E907-3512-99C7DA7DE7C1}"/>
              </a:ext>
            </a:extLst>
          </p:cNvPr>
          <p:cNvSpPr txBox="1"/>
          <p:nvPr/>
        </p:nvSpPr>
        <p:spPr>
          <a:xfrm>
            <a:off x="5886390" y="3214022"/>
            <a:ext cx="5934638" cy="2246769"/>
          </a:xfrm>
          <a:prstGeom prst="rect">
            <a:avLst/>
          </a:prstGeom>
          <a:noFill/>
        </p:spPr>
        <p:txBody>
          <a:bodyPr wrap="non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Vidhi </a:t>
            </a:r>
            <a:r>
              <a:rPr lang="en-US" sz="2800" dirty="0" err="1">
                <a:latin typeface="Times New Roman" panose="02020603050405020304" pitchFamily="18" charset="0"/>
                <a:cs typeface="Times New Roman" panose="02020603050405020304" pitchFamily="18" charset="0"/>
              </a:rPr>
              <a:t>Sanjaykumar</a:t>
            </a:r>
            <a:r>
              <a:rPr lang="en-US" sz="2800" dirty="0">
                <a:latin typeface="Times New Roman" panose="02020603050405020304" pitchFamily="18" charset="0"/>
                <a:cs typeface="Times New Roman" panose="02020603050405020304" pitchFamily="18" charset="0"/>
              </a:rPr>
              <a:t> Patel</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Jay </a:t>
            </a:r>
            <a:r>
              <a:rPr lang="en-US" sz="2800" dirty="0" err="1">
                <a:latin typeface="Times New Roman" panose="02020603050405020304" pitchFamily="18" charset="0"/>
                <a:cs typeface="Times New Roman" panose="02020603050405020304" pitchFamily="18" charset="0"/>
              </a:rPr>
              <a:t>Vinodkumar</a:t>
            </a:r>
            <a:r>
              <a:rPr lang="en-US" sz="2800" dirty="0">
                <a:latin typeface="Times New Roman" panose="02020603050405020304" pitchFamily="18" charset="0"/>
                <a:cs typeface="Times New Roman" panose="02020603050405020304" pitchFamily="18" charset="0"/>
              </a:rPr>
              <a:t> Modh</a:t>
            </a:r>
          </a:p>
          <a:p>
            <a:pPr marL="285750" indent="-28575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Dhruvkumar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Khageshkumar</a:t>
            </a:r>
            <a:r>
              <a:rPr lang="en-US" sz="2800" dirty="0">
                <a:latin typeface="Times New Roman" panose="02020603050405020304" pitchFamily="18" charset="0"/>
                <a:cs typeface="Times New Roman" panose="02020603050405020304" pitchFamily="18" charset="0"/>
              </a:rPr>
              <a:t> Chauhan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Raj </a:t>
            </a:r>
            <a:r>
              <a:rPr lang="en-US" sz="2800" dirty="0" err="1">
                <a:latin typeface="Times New Roman" panose="02020603050405020304" pitchFamily="18" charset="0"/>
                <a:cs typeface="Times New Roman" panose="02020603050405020304" pitchFamily="18" charset="0"/>
              </a:rPr>
              <a:t>Balvantbhai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Gabani</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Kartik </a:t>
            </a:r>
            <a:r>
              <a:rPr lang="en-US" sz="2800" dirty="0" err="1">
                <a:latin typeface="Times New Roman" panose="02020603050405020304" pitchFamily="18" charset="0"/>
                <a:cs typeface="Times New Roman" panose="02020603050405020304" pitchFamily="18" charset="0"/>
              </a:rPr>
              <a:t>Himanshukumar</a:t>
            </a:r>
            <a:r>
              <a:rPr lang="en-US" sz="2800" dirty="0">
                <a:latin typeface="Times New Roman" panose="02020603050405020304" pitchFamily="18" charset="0"/>
                <a:cs typeface="Times New Roman" panose="02020603050405020304" pitchFamily="18" charset="0"/>
              </a:rPr>
              <a:t> Thakkar</a:t>
            </a:r>
          </a:p>
        </p:txBody>
      </p:sp>
    </p:spTree>
    <p:extLst>
      <p:ext uri="{BB962C8B-B14F-4D97-AF65-F5344CB8AC3E}">
        <p14:creationId xmlns:p14="http://schemas.microsoft.com/office/powerpoint/2010/main" val="191638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68D-6425-F962-98AD-67517F064E1A}"/>
              </a:ext>
            </a:extLst>
          </p:cNvPr>
          <p:cNvSpPr>
            <a:spLocks noGrp="1"/>
          </p:cNvSpPr>
          <p:nvPr>
            <p:ph type="title"/>
          </p:nvPr>
        </p:nvSpPr>
        <p:spPr>
          <a:xfrm>
            <a:off x="1216495" y="1191287"/>
            <a:ext cx="8643154" cy="1887950"/>
          </a:xfrm>
        </p:spPr>
        <p:txBody>
          <a:bodyPr>
            <a:normAutofit/>
          </a:bodyPr>
          <a:lstStyle/>
          <a:p>
            <a:pPr algn="ctr"/>
            <a:r>
              <a:rPr lang="en-CA" sz="5400" dirty="0"/>
              <a:t>EDA and Visualization</a:t>
            </a:r>
          </a:p>
        </p:txBody>
      </p:sp>
      <p:sp>
        <p:nvSpPr>
          <p:cNvPr id="3" name="Text Placeholder 2">
            <a:extLst>
              <a:ext uri="{FF2B5EF4-FFF2-40B4-BE49-F238E27FC236}">
                <a16:creationId xmlns:a16="http://schemas.microsoft.com/office/drawing/2014/main" id="{8B9191B8-A0B7-0D74-D0DB-1E3B5D88A832}"/>
              </a:ext>
            </a:extLst>
          </p:cNvPr>
          <p:cNvSpPr>
            <a:spLocks noGrp="1"/>
          </p:cNvSpPr>
          <p:nvPr>
            <p:ph type="body" idx="1"/>
          </p:nvPr>
        </p:nvSpPr>
        <p:spPr>
          <a:xfrm>
            <a:off x="1618831" y="4345691"/>
            <a:ext cx="8630446" cy="1012929"/>
          </a:xfrm>
        </p:spPr>
        <p:txBody>
          <a:bodyPr/>
          <a:lstStyle/>
          <a:p>
            <a:endParaRPr lang="en-CA" dirty="0"/>
          </a:p>
        </p:txBody>
      </p:sp>
    </p:spTree>
    <p:extLst>
      <p:ext uri="{BB962C8B-B14F-4D97-AF65-F5344CB8AC3E}">
        <p14:creationId xmlns:p14="http://schemas.microsoft.com/office/powerpoint/2010/main" val="225620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4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4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5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5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4" name="Rectangle 55">
            <a:extLst>
              <a:ext uri="{FF2B5EF4-FFF2-40B4-BE49-F238E27FC236}">
                <a16:creationId xmlns:a16="http://schemas.microsoft.com/office/drawing/2014/main" id="{5DC3EAF9-72B3-4C8A-B136-36D5FEA2F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7">
            <a:extLst>
              <a:ext uri="{FF2B5EF4-FFF2-40B4-BE49-F238E27FC236}">
                <a16:creationId xmlns:a16="http://schemas.microsoft.com/office/drawing/2014/main" id="{56EE4A92-D979-45B8-98F8-1AED89DF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2B3D3516-1AC6-8A51-1F35-2034E7A67F5E}"/>
              </a:ext>
            </a:extLst>
          </p:cNvPr>
          <p:cNvSpPr txBox="1"/>
          <p:nvPr/>
        </p:nvSpPr>
        <p:spPr>
          <a:xfrm>
            <a:off x="5127973" y="1474970"/>
            <a:ext cx="5596406"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Number of Missing Elements</a:t>
            </a:r>
            <a:r>
              <a:rPr lang="en-US" sz="3200" cap="all" dirty="0">
                <a:latin typeface="+mj-lt"/>
                <a:ea typeface="+mj-ea"/>
                <a:cs typeface="+mj-cs"/>
              </a:rPr>
              <a:t> </a:t>
            </a:r>
          </a:p>
        </p:txBody>
      </p:sp>
      <p:pic>
        <p:nvPicPr>
          <p:cNvPr id="6" name="Picture 5">
            <a:extLst>
              <a:ext uri="{FF2B5EF4-FFF2-40B4-BE49-F238E27FC236}">
                <a16:creationId xmlns:a16="http://schemas.microsoft.com/office/drawing/2014/main" id="{F1502201-A99C-5AEE-4A49-451A53594613}"/>
              </a:ext>
            </a:extLst>
          </p:cNvPr>
          <p:cNvPicPr>
            <a:picLocks noChangeAspect="1"/>
          </p:cNvPicPr>
          <p:nvPr/>
        </p:nvPicPr>
        <p:blipFill>
          <a:blip r:embed="rId3"/>
          <a:stretch>
            <a:fillRect/>
          </a:stretch>
        </p:blipFill>
        <p:spPr>
          <a:xfrm>
            <a:off x="1130029" y="996239"/>
            <a:ext cx="3509148" cy="4279449"/>
          </a:xfrm>
          <a:prstGeom prst="rect">
            <a:avLst/>
          </a:prstGeom>
        </p:spPr>
      </p:pic>
      <p:pic>
        <p:nvPicPr>
          <p:cNvPr id="86" name="Picture 59">
            <a:extLst>
              <a:ext uri="{FF2B5EF4-FFF2-40B4-BE49-F238E27FC236}">
                <a16:creationId xmlns:a16="http://schemas.microsoft.com/office/drawing/2014/main" id="{74C2E529-DF0A-4EAD-BAEC-8F2E222A9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61">
            <a:extLst>
              <a:ext uri="{FF2B5EF4-FFF2-40B4-BE49-F238E27FC236}">
                <a16:creationId xmlns:a16="http://schemas.microsoft.com/office/drawing/2014/main" id="{D29A7DB0-0CB3-4394-A827-586E0CC21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6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3F9C0852-4C70-4A1E-A857-A7AA5855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2CEB096-638F-4BA7-AB38-E3BBE9FB1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B31D0771-3FD9-1938-1004-55AF71AA1CAC}"/>
              </a:ext>
            </a:extLst>
          </p:cNvPr>
          <p:cNvSpPr txBox="1"/>
          <p:nvPr/>
        </p:nvSpPr>
        <p:spPr>
          <a:xfrm>
            <a:off x="7399780" y="1513411"/>
            <a:ext cx="4144731"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outliers for Age of Casualty </a:t>
            </a:r>
          </a:p>
          <a:p>
            <a:pPr defTabSz="914400">
              <a:lnSpc>
                <a:spcPct val="90000"/>
              </a:lnSpc>
              <a:spcBef>
                <a:spcPct val="0"/>
              </a:spcBef>
              <a:spcAft>
                <a:spcPts val="600"/>
              </a:spcAft>
            </a:pPr>
            <a:endParaRPr lang="en-US" sz="2400" cap="all" dirty="0">
              <a:latin typeface="+mj-lt"/>
              <a:ea typeface="+mj-ea"/>
              <a:cs typeface="+mj-cs"/>
            </a:endParaRPr>
          </a:p>
          <a:p>
            <a:pPr defTabSz="914400">
              <a:lnSpc>
                <a:spcPct val="90000"/>
              </a:lnSpc>
              <a:spcBef>
                <a:spcPct val="0"/>
              </a:spcBef>
              <a:spcAft>
                <a:spcPts val="600"/>
              </a:spcAft>
            </a:pPr>
            <a:r>
              <a:rPr lang="en-US" sz="2400" cap="all" dirty="0">
                <a:latin typeface="+mj-lt"/>
                <a:ea typeface="+mj-ea"/>
                <a:cs typeface="+mj-cs"/>
              </a:rPr>
              <a:t>No other outliers in the dataset</a:t>
            </a:r>
          </a:p>
        </p:txBody>
      </p:sp>
      <p:pic>
        <p:nvPicPr>
          <p:cNvPr id="2" name="Picture 1">
            <a:extLst>
              <a:ext uri="{FF2B5EF4-FFF2-40B4-BE49-F238E27FC236}">
                <a16:creationId xmlns:a16="http://schemas.microsoft.com/office/drawing/2014/main" id="{6876B5C3-0987-92F1-136B-B1370C271D3F}"/>
              </a:ext>
            </a:extLst>
          </p:cNvPr>
          <p:cNvPicPr>
            <a:picLocks noChangeAspect="1"/>
          </p:cNvPicPr>
          <p:nvPr/>
        </p:nvPicPr>
        <p:blipFill>
          <a:blip r:embed="rId3"/>
          <a:stretch>
            <a:fillRect/>
          </a:stretch>
        </p:blipFill>
        <p:spPr>
          <a:xfrm>
            <a:off x="348098" y="637309"/>
            <a:ext cx="6568589" cy="4748155"/>
          </a:xfrm>
          <a:prstGeom prst="rect">
            <a:avLst/>
          </a:prstGeom>
        </p:spPr>
      </p:pic>
      <p:pic>
        <p:nvPicPr>
          <p:cNvPr id="62" name="Picture 61">
            <a:extLst>
              <a:ext uri="{FF2B5EF4-FFF2-40B4-BE49-F238E27FC236}">
                <a16:creationId xmlns:a16="http://schemas.microsoft.com/office/drawing/2014/main" id="{1A6223F3-0478-4201-A1A2-8DB0865B0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966D68AF-E970-43B2-B8F0-2A72DE7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95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ADD0724F-26CC-C9FD-B16D-3CA82030D511}"/>
              </a:ext>
            </a:extLst>
          </p:cNvPr>
          <p:cNvSpPr txBox="1"/>
          <p:nvPr/>
        </p:nvSpPr>
        <p:spPr>
          <a:xfrm>
            <a:off x="1451579" y="625466"/>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Summary Statistics for numeric values of airbag Dataset </a:t>
            </a:r>
          </a:p>
        </p:txBody>
      </p:sp>
      <p:sp>
        <p:nvSpPr>
          <p:cNvPr id="5" name="TextBox 4">
            <a:extLst>
              <a:ext uri="{FF2B5EF4-FFF2-40B4-BE49-F238E27FC236}">
                <a16:creationId xmlns:a16="http://schemas.microsoft.com/office/drawing/2014/main" id="{335A9721-1208-84DF-6759-7432B6F2ADAC}"/>
              </a:ext>
            </a:extLst>
          </p:cNvPr>
          <p:cNvSpPr txBox="1"/>
          <p:nvPr/>
        </p:nvSpPr>
        <p:spPr>
          <a:xfrm>
            <a:off x="5545966" y="2263452"/>
            <a:ext cx="6195784"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Average year of accident is 1999 in the dataset.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Average age of occupant in the vehicle is 37 years with minimum age being 16 and maximum age being 97 years.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Minimum year of vehicle is 1953, while maximum is 2003.  Average year is 1992</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BC3224A4-9997-C7A4-8BFB-512286852617}"/>
              </a:ext>
            </a:extLst>
          </p:cNvPr>
          <p:cNvPicPr>
            <a:picLocks noChangeAspect="1"/>
          </p:cNvPicPr>
          <p:nvPr/>
        </p:nvPicPr>
        <p:blipFill>
          <a:blip r:embed="rId3"/>
          <a:stretch>
            <a:fillRect/>
          </a:stretch>
        </p:blipFill>
        <p:spPr>
          <a:xfrm>
            <a:off x="105748" y="2263452"/>
            <a:ext cx="5334470" cy="2382439"/>
          </a:xfrm>
          <a:prstGeom prst="rect">
            <a:avLst/>
          </a:prstGeom>
        </p:spPr>
      </p:pic>
    </p:spTree>
    <p:extLst>
      <p:ext uri="{BB962C8B-B14F-4D97-AF65-F5344CB8AC3E}">
        <p14:creationId xmlns:p14="http://schemas.microsoft.com/office/powerpoint/2010/main" val="365367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BC3F707-A06B-BB1E-B596-3A97C2FAF5B6}"/>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Summary Statistics for Object datatype of airbag Dataset </a:t>
            </a:r>
          </a:p>
        </p:txBody>
      </p:sp>
      <p:pic>
        <p:nvPicPr>
          <p:cNvPr id="9" name="Picture 8">
            <a:extLst>
              <a:ext uri="{FF2B5EF4-FFF2-40B4-BE49-F238E27FC236}">
                <a16:creationId xmlns:a16="http://schemas.microsoft.com/office/drawing/2014/main" id="{F937ED3B-11E8-39E6-8CFA-7F5D5309A14E}"/>
              </a:ext>
            </a:extLst>
          </p:cNvPr>
          <p:cNvPicPr>
            <a:picLocks noChangeAspect="1"/>
          </p:cNvPicPr>
          <p:nvPr/>
        </p:nvPicPr>
        <p:blipFill>
          <a:blip r:embed="rId3"/>
          <a:stretch>
            <a:fillRect/>
          </a:stretch>
        </p:blipFill>
        <p:spPr>
          <a:xfrm>
            <a:off x="343227" y="2478024"/>
            <a:ext cx="6734229" cy="1901952"/>
          </a:xfrm>
          <a:prstGeom prst="rect">
            <a:avLst/>
          </a:prstGeom>
        </p:spPr>
      </p:pic>
      <p:sp>
        <p:nvSpPr>
          <p:cNvPr id="7" name="TextBox 6">
            <a:extLst>
              <a:ext uri="{FF2B5EF4-FFF2-40B4-BE49-F238E27FC236}">
                <a16:creationId xmlns:a16="http://schemas.microsoft.com/office/drawing/2014/main" id="{E541BFBA-FFAF-D0D9-EF53-5D8BC260E1E5}"/>
              </a:ext>
            </a:extLst>
          </p:cNvPr>
          <p:cNvSpPr txBox="1"/>
          <p:nvPr/>
        </p:nvSpPr>
        <p:spPr>
          <a:xfrm>
            <a:off x="7343138" y="2478024"/>
            <a:ext cx="4162555"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t>Vehicle type which was involved the most during the crash was car and the class of the </a:t>
            </a:r>
            <a:r>
              <a:rPr lang="en-US" sz="2200" dirty="0" err="1"/>
              <a:t>casuality</a:t>
            </a:r>
            <a:r>
              <a:rPr lang="en-US" sz="2200" dirty="0"/>
              <a:t> was driver</a:t>
            </a:r>
          </a:p>
        </p:txBody>
      </p:sp>
    </p:spTree>
    <p:extLst>
      <p:ext uri="{BB962C8B-B14F-4D97-AF65-F5344CB8AC3E}">
        <p14:creationId xmlns:p14="http://schemas.microsoft.com/office/powerpoint/2010/main" val="233193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5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6DE4008-175E-B948-4C87-6BC55B6575F7}"/>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err="1">
                <a:latin typeface="+mj-lt"/>
                <a:ea typeface="+mj-ea"/>
                <a:cs typeface="+mj-cs"/>
              </a:rPr>
              <a:t>CoR</a:t>
            </a:r>
            <a:r>
              <a:rPr lang="en-US" sz="3200" cap="all" dirty="0">
                <a:latin typeface="+mj-lt"/>
                <a:ea typeface="+mj-ea"/>
                <a:cs typeface="+mj-cs"/>
              </a:rPr>
              <a:t>-relation  </a:t>
            </a:r>
          </a:p>
        </p:txBody>
      </p:sp>
      <p:pic>
        <p:nvPicPr>
          <p:cNvPr id="2" name="Picture 1">
            <a:extLst>
              <a:ext uri="{FF2B5EF4-FFF2-40B4-BE49-F238E27FC236}">
                <a16:creationId xmlns:a16="http://schemas.microsoft.com/office/drawing/2014/main" id="{8CE24EFD-F9E2-FE77-2059-435F7CDD8A3B}"/>
              </a:ext>
            </a:extLst>
          </p:cNvPr>
          <p:cNvPicPr>
            <a:picLocks noChangeAspect="1"/>
          </p:cNvPicPr>
          <p:nvPr/>
        </p:nvPicPr>
        <p:blipFill>
          <a:blip r:embed="rId3"/>
          <a:stretch>
            <a:fillRect/>
          </a:stretch>
        </p:blipFill>
        <p:spPr>
          <a:xfrm>
            <a:off x="1451579" y="2142679"/>
            <a:ext cx="5522976" cy="3694176"/>
          </a:xfrm>
          <a:prstGeom prst="rect">
            <a:avLst/>
          </a:prstGeom>
        </p:spPr>
      </p:pic>
      <p:sp>
        <p:nvSpPr>
          <p:cNvPr id="3" name="TextBox 2">
            <a:extLst>
              <a:ext uri="{FF2B5EF4-FFF2-40B4-BE49-F238E27FC236}">
                <a16:creationId xmlns:a16="http://schemas.microsoft.com/office/drawing/2014/main" id="{0AB400E7-9B2E-D73D-25AF-DB6BB46E94D4}"/>
              </a:ext>
            </a:extLst>
          </p:cNvPr>
          <p:cNvSpPr txBox="1"/>
          <p:nvPr/>
        </p:nvSpPr>
        <p:spPr>
          <a:xfrm>
            <a:off x="7214616" y="2015734"/>
            <a:ext cx="3840238" cy="3450613"/>
          </a:xfrm>
          <a:prstGeom prst="rect">
            <a:avLst/>
          </a:prstGeom>
        </p:spPr>
        <p:txBody>
          <a:bodyPr vert="horz" lIns="91440" tIns="45720" rIns="91440" bIns="45720" rtlCol="0" anchor="t">
            <a:normAutofit fontScale="92500"/>
          </a:bodyPr>
          <a:lstStyle/>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i="0" dirty="0"/>
              <a:t>There is a weak positive correlation (0.48) between year of vehicle and whether the airbag was deployed or not.</a:t>
            </a:r>
          </a:p>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dirty="0"/>
              <a:t>No other significant correlation between any other elements in the dataset.</a:t>
            </a:r>
            <a:endParaRPr lang="en-US" sz="2200" i="0"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04972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07540-F762-F8EF-F0AA-131B4E6290AE}"/>
              </a:ext>
            </a:extLst>
          </p:cNvPr>
          <p:cNvPicPr>
            <a:picLocks noChangeAspect="1"/>
          </p:cNvPicPr>
          <p:nvPr/>
        </p:nvPicPr>
        <p:blipFill>
          <a:blip r:embed="rId2"/>
          <a:stretch>
            <a:fillRect/>
          </a:stretch>
        </p:blipFill>
        <p:spPr>
          <a:xfrm>
            <a:off x="723443" y="1616367"/>
            <a:ext cx="7062812" cy="1237671"/>
          </a:xfrm>
          <a:prstGeom prst="rect">
            <a:avLst/>
          </a:prstGeom>
        </p:spPr>
      </p:pic>
      <p:sp>
        <p:nvSpPr>
          <p:cNvPr id="6" name="TextBox 5">
            <a:extLst>
              <a:ext uri="{FF2B5EF4-FFF2-40B4-BE49-F238E27FC236}">
                <a16:creationId xmlns:a16="http://schemas.microsoft.com/office/drawing/2014/main" id="{BA6A830C-F4FF-3E12-CAB5-FF56F8DFF0E9}"/>
              </a:ext>
            </a:extLst>
          </p:cNvPr>
          <p:cNvSpPr txBox="1"/>
          <p:nvPr/>
        </p:nvSpPr>
        <p:spPr>
          <a:xfrm>
            <a:off x="8552873" y="1616367"/>
            <a:ext cx="2503055" cy="1477328"/>
          </a:xfrm>
          <a:prstGeom prst="rect">
            <a:avLst/>
          </a:prstGeom>
          <a:noFill/>
        </p:spPr>
        <p:txBody>
          <a:bodyPr wrap="square" rtlCol="0">
            <a:spAutoFit/>
          </a:bodyPr>
          <a:lstStyle/>
          <a:p>
            <a:r>
              <a:rPr lang="en-CA" dirty="0">
                <a:cs typeface="Times New Roman" panose="02020603050405020304" pitchFamily="18" charset="0"/>
              </a:rPr>
              <a:t>UNIQUE VALUES OF </a:t>
            </a:r>
            <a:r>
              <a:rPr lang="en-CA" dirty="0" err="1">
                <a:cs typeface="Times New Roman" panose="02020603050405020304" pitchFamily="18" charset="0"/>
              </a:rPr>
              <a:t>OccRole</a:t>
            </a:r>
            <a:r>
              <a:rPr lang="en-CA" dirty="0">
                <a:cs typeface="Times New Roman" panose="02020603050405020304" pitchFamily="18" charset="0"/>
              </a:rPr>
              <a:t> :</a:t>
            </a:r>
          </a:p>
          <a:p>
            <a:endParaRPr lang="en-CA" sz="1800" dirty="0">
              <a:cs typeface="Times New Roman" panose="02020603050405020304" pitchFamily="18" charset="0"/>
            </a:endParaRPr>
          </a:p>
          <a:p>
            <a:r>
              <a:rPr lang="en-CA" sz="1800" dirty="0">
                <a:cs typeface="Times New Roman" panose="02020603050405020304" pitchFamily="18" charset="0"/>
              </a:rPr>
              <a:t>Driver and Passenger</a:t>
            </a:r>
          </a:p>
          <a:p>
            <a:endParaRPr lang="en-CA" dirty="0"/>
          </a:p>
        </p:txBody>
      </p:sp>
    </p:spTree>
    <p:extLst>
      <p:ext uri="{BB962C8B-B14F-4D97-AF65-F5344CB8AC3E}">
        <p14:creationId xmlns:p14="http://schemas.microsoft.com/office/powerpoint/2010/main" val="314332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275EEEB5-2187-6EEC-5227-6FA07FA7B74C}"/>
              </a:ext>
            </a:extLst>
          </p:cNvPr>
          <p:cNvPicPr>
            <a:picLocks noChangeAspect="1"/>
          </p:cNvPicPr>
          <p:nvPr/>
        </p:nvPicPr>
        <p:blipFill>
          <a:blip r:embed="rId3"/>
          <a:stretch>
            <a:fillRect/>
          </a:stretch>
        </p:blipFill>
        <p:spPr>
          <a:xfrm>
            <a:off x="1136348" y="2008578"/>
            <a:ext cx="5761020" cy="2904851"/>
          </a:xfrm>
          <a:prstGeom prst="rect">
            <a:avLst/>
          </a:prstGeom>
        </p:spPr>
      </p:pic>
      <p:sp>
        <p:nvSpPr>
          <p:cNvPr id="4" name="TextBox 3">
            <a:extLst>
              <a:ext uri="{FF2B5EF4-FFF2-40B4-BE49-F238E27FC236}">
                <a16:creationId xmlns:a16="http://schemas.microsoft.com/office/drawing/2014/main" id="{381CA9FA-A7AB-B52C-8BBD-1A6FEB42A76D}"/>
              </a:ext>
            </a:extLst>
          </p:cNvPr>
          <p:cNvSpPr txBox="1"/>
          <p:nvPr/>
        </p:nvSpPr>
        <p:spPr>
          <a:xfrm>
            <a:off x="7554138" y="2273608"/>
            <a:ext cx="3935898" cy="39409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CATEGORY OF SPEED ALONG WITH COUNT AT THE TIME OF ACCDIENT</a:t>
            </a:r>
            <a:endParaRPr lang="en-US" dirty="0"/>
          </a:p>
        </p:txBody>
      </p:sp>
    </p:spTree>
    <p:extLst>
      <p:ext uri="{BB962C8B-B14F-4D97-AF65-F5344CB8AC3E}">
        <p14:creationId xmlns:p14="http://schemas.microsoft.com/office/powerpoint/2010/main" val="147046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1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2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5A7315-86D6-1C78-67E4-26BC8DF19FB3}"/>
              </a:ext>
            </a:extLst>
          </p:cNvPr>
          <p:cNvPicPr>
            <a:picLocks noChangeAspect="1"/>
          </p:cNvPicPr>
          <p:nvPr/>
        </p:nvPicPr>
        <p:blipFill>
          <a:blip r:embed="rId3"/>
          <a:stretch>
            <a:fillRect/>
          </a:stretch>
        </p:blipFill>
        <p:spPr>
          <a:xfrm>
            <a:off x="1919939" y="3260436"/>
            <a:ext cx="4176061" cy="951346"/>
          </a:xfrm>
          <a:prstGeom prst="rect">
            <a:avLst/>
          </a:prstGeom>
        </p:spPr>
      </p:pic>
      <p:sp>
        <p:nvSpPr>
          <p:cNvPr id="5" name="TextBox 4">
            <a:extLst>
              <a:ext uri="{FF2B5EF4-FFF2-40B4-BE49-F238E27FC236}">
                <a16:creationId xmlns:a16="http://schemas.microsoft.com/office/drawing/2014/main" id="{D0ACB27A-6680-10EE-E8E5-7D081D20696E}"/>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ROAD SURFACE</a:t>
            </a:r>
          </a:p>
          <a:p>
            <a:pPr defTabSz="914400">
              <a:lnSpc>
                <a:spcPct val="120000"/>
              </a:lnSpc>
              <a:spcAft>
                <a:spcPts val="600"/>
              </a:spcAft>
              <a:buClr>
                <a:schemeClr val="accent1"/>
              </a:buClr>
              <a:buSzPct val="100000"/>
            </a:pPr>
            <a:endParaRPr lang="en-US" dirty="0"/>
          </a:p>
        </p:txBody>
      </p:sp>
    </p:spTree>
    <p:extLst>
      <p:ext uri="{BB962C8B-B14F-4D97-AF65-F5344CB8AC3E}">
        <p14:creationId xmlns:p14="http://schemas.microsoft.com/office/powerpoint/2010/main" val="267827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3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39" name="Rectangle 3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B5637F-962D-5DC2-C077-EDFBADE63B46}"/>
              </a:ext>
            </a:extLst>
          </p:cNvPr>
          <p:cNvPicPr>
            <a:picLocks noChangeAspect="1"/>
          </p:cNvPicPr>
          <p:nvPr/>
        </p:nvPicPr>
        <p:blipFill>
          <a:blip r:embed="rId3"/>
          <a:stretch>
            <a:fillRect/>
          </a:stretch>
        </p:blipFill>
        <p:spPr>
          <a:xfrm>
            <a:off x="1927590" y="3163199"/>
            <a:ext cx="3993156" cy="1158015"/>
          </a:xfrm>
          <a:prstGeom prst="rect">
            <a:avLst/>
          </a:prstGeom>
        </p:spPr>
      </p:pic>
      <p:sp>
        <p:nvSpPr>
          <p:cNvPr id="4" name="TextBox 3">
            <a:extLst>
              <a:ext uri="{FF2B5EF4-FFF2-40B4-BE49-F238E27FC236}">
                <a16:creationId xmlns:a16="http://schemas.microsoft.com/office/drawing/2014/main" id="{4527451E-C867-7810-0CCC-D1448B3EC0E6}"/>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LIGHTING CONDITIONS ALONG WITH COUNT</a:t>
            </a:r>
          </a:p>
        </p:txBody>
      </p:sp>
    </p:spTree>
    <p:extLst>
      <p:ext uri="{BB962C8B-B14F-4D97-AF65-F5344CB8AC3E}">
        <p14:creationId xmlns:p14="http://schemas.microsoft.com/office/powerpoint/2010/main" val="86595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7347B-59C7-99F4-DDE0-BA55D6B00D45}"/>
              </a:ext>
            </a:extLst>
          </p:cNvPr>
          <p:cNvSpPr txBox="1"/>
          <p:nvPr/>
        </p:nvSpPr>
        <p:spPr>
          <a:xfrm>
            <a:off x="2868965" y="0"/>
            <a:ext cx="650383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Background/Motivation</a:t>
            </a:r>
          </a:p>
        </p:txBody>
      </p:sp>
      <p:sp>
        <p:nvSpPr>
          <p:cNvPr id="5" name="TextBox 4">
            <a:extLst>
              <a:ext uri="{FF2B5EF4-FFF2-40B4-BE49-F238E27FC236}">
                <a16:creationId xmlns:a16="http://schemas.microsoft.com/office/drawing/2014/main" id="{10B8126A-7903-26A1-1CF3-A62C8B10F8EE}"/>
              </a:ext>
            </a:extLst>
          </p:cNvPr>
          <p:cNvSpPr txBox="1"/>
          <p:nvPr/>
        </p:nvSpPr>
        <p:spPr>
          <a:xfrm>
            <a:off x="2939143" y="148356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FBC92434-DC14-0EA5-B0F4-3AF5A2C0FC89}"/>
              </a:ext>
            </a:extLst>
          </p:cNvPr>
          <p:cNvSpPr txBox="1"/>
          <p:nvPr/>
        </p:nvSpPr>
        <p:spPr>
          <a:xfrm>
            <a:off x="802432" y="1483567"/>
            <a:ext cx="1063689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lives of almost 1.3 million people are cut short annually as a result of traffic accidents. </a:t>
            </a:r>
          </a:p>
        </p:txBody>
      </p:sp>
      <p:sp>
        <p:nvSpPr>
          <p:cNvPr id="8" name="TextBox 7">
            <a:extLst>
              <a:ext uri="{FF2B5EF4-FFF2-40B4-BE49-F238E27FC236}">
                <a16:creationId xmlns:a16="http://schemas.microsoft.com/office/drawing/2014/main" id="{C146E957-C566-B13F-A172-FFAB97522868}"/>
              </a:ext>
            </a:extLst>
          </p:cNvPr>
          <p:cNvSpPr txBox="1"/>
          <p:nvPr/>
        </p:nvSpPr>
        <p:spPr>
          <a:xfrm>
            <a:off x="802432" y="2613190"/>
            <a:ext cx="10095723"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Road crashes result in significant economic damages for victims, their families, and entire countries. This motivated us to create an analysis product that might be helpful in reducing the number of road accidents.</a:t>
            </a:r>
          </a:p>
        </p:txBody>
      </p:sp>
    </p:spTree>
    <p:extLst>
      <p:ext uri="{BB962C8B-B14F-4D97-AF65-F5344CB8AC3E}">
        <p14:creationId xmlns:p14="http://schemas.microsoft.com/office/powerpoint/2010/main" val="1929642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569813-7362-C2B4-D717-345B8D8FAF7E}"/>
              </a:ext>
            </a:extLst>
          </p:cNvPr>
          <p:cNvPicPr>
            <a:picLocks noChangeAspect="1"/>
          </p:cNvPicPr>
          <p:nvPr/>
        </p:nvPicPr>
        <p:blipFill>
          <a:blip r:embed="rId3"/>
          <a:stretch>
            <a:fillRect/>
          </a:stretch>
        </p:blipFill>
        <p:spPr>
          <a:xfrm>
            <a:off x="1927590" y="2813798"/>
            <a:ext cx="3993156" cy="1856817"/>
          </a:xfrm>
          <a:prstGeom prst="rect">
            <a:avLst/>
          </a:prstGeom>
        </p:spPr>
      </p:pic>
      <p:sp>
        <p:nvSpPr>
          <p:cNvPr id="4" name="TextBox 3">
            <a:extLst>
              <a:ext uri="{FF2B5EF4-FFF2-40B4-BE49-F238E27FC236}">
                <a16:creationId xmlns:a16="http://schemas.microsoft.com/office/drawing/2014/main" id="{989A6A92-81CC-C080-8A0A-94FB04D0D98A}"/>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WEATHER CONDITIONS ALONG WITH COUNT</a:t>
            </a:r>
          </a:p>
        </p:txBody>
      </p:sp>
    </p:spTree>
    <p:extLst>
      <p:ext uri="{BB962C8B-B14F-4D97-AF65-F5344CB8AC3E}">
        <p14:creationId xmlns:p14="http://schemas.microsoft.com/office/powerpoint/2010/main" val="421677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86CD6A-019B-1CBD-4079-0FA1EE9A81B8}"/>
              </a:ext>
            </a:extLst>
          </p:cNvPr>
          <p:cNvPicPr>
            <a:picLocks noChangeAspect="1"/>
          </p:cNvPicPr>
          <p:nvPr/>
        </p:nvPicPr>
        <p:blipFill>
          <a:blip r:embed="rId3"/>
          <a:stretch>
            <a:fillRect/>
          </a:stretch>
        </p:blipFill>
        <p:spPr>
          <a:xfrm>
            <a:off x="1927590" y="3068362"/>
            <a:ext cx="3993156" cy="1347689"/>
          </a:xfrm>
          <a:prstGeom prst="rect">
            <a:avLst/>
          </a:prstGeom>
        </p:spPr>
      </p:pic>
      <p:sp>
        <p:nvSpPr>
          <p:cNvPr id="4" name="TextBox 3">
            <a:extLst>
              <a:ext uri="{FF2B5EF4-FFF2-40B4-BE49-F238E27FC236}">
                <a16:creationId xmlns:a16="http://schemas.microsoft.com/office/drawing/2014/main" id="{6908CA77-AE6E-E9CD-ED47-B8719A1BE7D4}"/>
              </a:ext>
            </a:extLst>
          </p:cNvPr>
          <p:cNvSpPr txBox="1"/>
          <p:nvPr/>
        </p:nvSpPr>
        <p:spPr>
          <a:xfrm>
            <a:off x="7436543" y="2022062"/>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CASUALTY CLASS ALONG WITH COUNT</a:t>
            </a:r>
          </a:p>
        </p:txBody>
      </p:sp>
    </p:spTree>
    <p:extLst>
      <p:ext uri="{BB962C8B-B14F-4D97-AF65-F5344CB8AC3E}">
        <p14:creationId xmlns:p14="http://schemas.microsoft.com/office/powerpoint/2010/main" val="292135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16">
            <a:extLst>
              <a:ext uri="{FF2B5EF4-FFF2-40B4-BE49-F238E27FC236}">
                <a16:creationId xmlns:a16="http://schemas.microsoft.com/office/drawing/2014/main" id="{E5204C30-4ABA-4B2E-9D2B-9BEB77E44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18">
            <a:extLst>
              <a:ext uri="{FF2B5EF4-FFF2-40B4-BE49-F238E27FC236}">
                <a16:creationId xmlns:a16="http://schemas.microsoft.com/office/drawing/2014/main" id="{60D2F65F-F91E-49D5-A1AD-D5B532905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8D012A6C-BDF6-3B12-4CC7-C58B0DF80069}"/>
              </a:ext>
            </a:extLst>
          </p:cNvPr>
          <p:cNvSpPr txBox="1"/>
          <p:nvPr/>
        </p:nvSpPr>
        <p:spPr>
          <a:xfrm>
            <a:off x="8680960" y="1474969"/>
            <a:ext cx="2853278" cy="315167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UNIQUE VALUES OF TYPE OF VEHICLE</a:t>
            </a:r>
          </a:p>
        </p:txBody>
      </p:sp>
      <p:grpSp>
        <p:nvGrpSpPr>
          <p:cNvPr id="66" name="Group 20">
            <a:extLst>
              <a:ext uri="{FF2B5EF4-FFF2-40B4-BE49-F238E27FC236}">
                <a16:creationId xmlns:a16="http://schemas.microsoft.com/office/drawing/2014/main" id="{D0BDFEB6-D2AA-410C-A693-EA7E9BBA3B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0"/>
            <a:ext cx="7560115" cy="5149101"/>
            <a:chOff x="7463258" y="583365"/>
            <a:chExt cx="7560115" cy="5181928"/>
          </a:xfrm>
        </p:grpSpPr>
        <p:sp>
          <p:nvSpPr>
            <p:cNvPr id="67" name="Rectangle 21">
              <a:extLst>
                <a:ext uri="{FF2B5EF4-FFF2-40B4-BE49-F238E27FC236}">
                  <a16:creationId xmlns:a16="http://schemas.microsoft.com/office/drawing/2014/main" id="{F57821D8-3BF6-4948-8A87-8BBC164E4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22">
              <a:extLst>
                <a:ext uri="{FF2B5EF4-FFF2-40B4-BE49-F238E27FC236}">
                  <a16:creationId xmlns:a16="http://schemas.microsoft.com/office/drawing/2014/main" id="{90732DBE-4BC5-4FB2-8BF7-DE447BE6D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174F1D00-41BB-C930-9A0A-F23E3385E15D}"/>
              </a:ext>
            </a:extLst>
          </p:cNvPr>
          <p:cNvPicPr>
            <a:picLocks noChangeAspect="1"/>
          </p:cNvPicPr>
          <p:nvPr/>
        </p:nvPicPr>
        <p:blipFill>
          <a:blip r:embed="rId3"/>
          <a:stretch>
            <a:fillRect/>
          </a:stretch>
        </p:blipFill>
        <p:spPr>
          <a:xfrm>
            <a:off x="1271221" y="1662545"/>
            <a:ext cx="6468851" cy="2964103"/>
          </a:xfrm>
          <a:prstGeom prst="rect">
            <a:avLst/>
          </a:prstGeom>
        </p:spPr>
      </p:pic>
      <p:pic>
        <p:nvPicPr>
          <p:cNvPr id="69" name="Picture 24">
            <a:extLst>
              <a:ext uri="{FF2B5EF4-FFF2-40B4-BE49-F238E27FC236}">
                <a16:creationId xmlns:a16="http://schemas.microsoft.com/office/drawing/2014/main" id="{7CBA4719-C30A-462C-A3A7-5D93A2B30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26">
            <a:extLst>
              <a:ext uri="{FF2B5EF4-FFF2-40B4-BE49-F238E27FC236}">
                <a16:creationId xmlns:a16="http://schemas.microsoft.com/office/drawing/2014/main" id="{F30857DA-DEF8-4780-BECA-1C2205344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35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8A784B78-3D76-8CAE-22DC-807157A01995}"/>
              </a:ext>
            </a:extLst>
          </p:cNvPr>
          <p:cNvSpPr txBox="1"/>
          <p:nvPr/>
        </p:nvSpPr>
        <p:spPr>
          <a:xfrm>
            <a:off x="7218030" y="804520"/>
            <a:ext cx="3520367"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Visualization</a:t>
            </a:r>
          </a:p>
        </p:txBody>
      </p:sp>
      <p:pic>
        <p:nvPicPr>
          <p:cNvPr id="5" name="Picture 4">
            <a:extLst>
              <a:ext uri="{FF2B5EF4-FFF2-40B4-BE49-F238E27FC236}">
                <a16:creationId xmlns:a16="http://schemas.microsoft.com/office/drawing/2014/main" id="{6B592337-CD01-96B4-829A-C158FEFD0A98}"/>
              </a:ext>
            </a:extLst>
          </p:cNvPr>
          <p:cNvPicPr>
            <a:picLocks noChangeAspect="1"/>
          </p:cNvPicPr>
          <p:nvPr/>
        </p:nvPicPr>
        <p:blipFill>
          <a:blip r:embed="rId3"/>
          <a:stretch>
            <a:fillRect/>
          </a:stretch>
        </p:blipFill>
        <p:spPr>
          <a:xfrm>
            <a:off x="1271223" y="1541573"/>
            <a:ext cx="4825148" cy="3015716"/>
          </a:xfrm>
          <a:prstGeom prst="rect">
            <a:avLst/>
          </a:prstGeom>
        </p:spPr>
      </p:pic>
      <p:sp>
        <p:nvSpPr>
          <p:cNvPr id="4" name="TextBox 3">
            <a:extLst>
              <a:ext uri="{FF2B5EF4-FFF2-40B4-BE49-F238E27FC236}">
                <a16:creationId xmlns:a16="http://schemas.microsoft.com/office/drawing/2014/main" id="{DBFB9CE4-D236-1312-E08F-B46BEB2B605F}"/>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gives information about co-relation between Number of Injuries and Injury Severity. It provides the level of seriousness while accident occurs. </a:t>
            </a:r>
            <a:r>
              <a:rPr lang="en-US" sz="2200" i="0" dirty="0"/>
              <a:t>It can be observed that most injuries severity level was 3 followed by 0 and 1.</a:t>
            </a:r>
          </a:p>
          <a:p>
            <a:pPr indent="-228600" defTabSz="914400">
              <a:lnSpc>
                <a:spcPct val="120000"/>
              </a:lnSpc>
              <a:spcAft>
                <a:spcPts val="600"/>
              </a:spcAft>
              <a:buClr>
                <a:schemeClr val="accent1"/>
              </a:buClr>
              <a:buSzPct val="100000"/>
              <a:buFont typeface="Arial" panose="020B0604020202020204" pitchFamily="34" charset="0"/>
              <a:buChar char="•"/>
            </a:pPr>
            <a:endParaRPr lang="en-US" sz="2200" dirty="0"/>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19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0" name="Group 19">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20">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6E882B19-886A-B2D1-6923-8185B5413C29}"/>
              </a:ext>
            </a:extLst>
          </p:cNvPr>
          <p:cNvPicPr>
            <a:picLocks noChangeAspect="1"/>
          </p:cNvPicPr>
          <p:nvPr/>
        </p:nvPicPr>
        <p:blipFill>
          <a:blip r:embed="rId3"/>
          <a:stretch>
            <a:fillRect/>
          </a:stretch>
        </p:blipFill>
        <p:spPr>
          <a:xfrm>
            <a:off x="1271223" y="1583792"/>
            <a:ext cx="4825148" cy="2931277"/>
          </a:xfrm>
          <a:prstGeom prst="rect">
            <a:avLst/>
          </a:prstGeom>
        </p:spPr>
      </p:pic>
      <p:sp>
        <p:nvSpPr>
          <p:cNvPr id="3" name="TextBox 2">
            <a:extLst>
              <a:ext uri="{FF2B5EF4-FFF2-40B4-BE49-F238E27FC236}">
                <a16:creationId xmlns:a16="http://schemas.microsoft.com/office/drawing/2014/main" id="{6CAE42C4-C8F5-784B-5DE2-FFB63F6A6D1B}"/>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This visualization will provide information that if the accident happens from the front side or not.</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Here, it can be observed that around 16000 crashes had a frontal impact (1 for frontal, 0 for non-frontal), while around 9000 crashes were non- frontal.</a:t>
            </a:r>
          </a:p>
        </p:txBody>
      </p:sp>
      <p:pic>
        <p:nvPicPr>
          <p:cNvPr id="28" name="Picture 27">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05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7390CCCD-BE1C-2C58-9AB2-12C317863F54}"/>
              </a:ext>
            </a:extLst>
          </p:cNvPr>
          <p:cNvPicPr>
            <a:picLocks noChangeAspect="1"/>
          </p:cNvPicPr>
          <p:nvPr/>
        </p:nvPicPr>
        <p:blipFill>
          <a:blip r:embed="rId3"/>
          <a:stretch>
            <a:fillRect/>
          </a:stretch>
        </p:blipFill>
        <p:spPr>
          <a:xfrm>
            <a:off x="1271223" y="1619980"/>
            <a:ext cx="4825148" cy="2858901"/>
          </a:xfrm>
          <a:prstGeom prst="rect">
            <a:avLst/>
          </a:prstGeom>
        </p:spPr>
      </p:pic>
      <p:sp>
        <p:nvSpPr>
          <p:cNvPr id="3" name="TextBox 2">
            <a:extLst>
              <a:ext uri="{FF2B5EF4-FFF2-40B4-BE49-F238E27FC236}">
                <a16:creationId xmlns:a16="http://schemas.microsoft.com/office/drawing/2014/main" id="{77E5EAAC-E99D-7022-7BB7-51122F6E9059}"/>
              </a:ext>
            </a:extLst>
          </p:cNvPr>
          <p:cNvSpPr txBox="1"/>
          <p:nvPr/>
        </p:nvSpPr>
        <p:spPr>
          <a:xfrm>
            <a:off x="7218029" y="2015732"/>
            <a:ext cx="3520368"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The visualization describes </a:t>
            </a:r>
            <a:r>
              <a:rPr lang="en-US" sz="2200" dirty="0" err="1"/>
              <a:t>casualities</a:t>
            </a:r>
            <a:r>
              <a:rPr lang="en-US" sz="2200" dirty="0"/>
              <a:t>, that resulted in death or the person survived.</a:t>
            </a:r>
            <a:endParaRPr lang="en-US" sz="2200" i="0"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i="0" dirty="0"/>
              <a:t>It is very obvious from the count plot displayed that major proportion of people survived the crash.</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96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5DAAF8A1-490F-7130-9A94-19007C21E41E}"/>
              </a:ext>
            </a:extLst>
          </p:cNvPr>
          <p:cNvPicPr>
            <a:picLocks noChangeAspect="1"/>
          </p:cNvPicPr>
          <p:nvPr/>
        </p:nvPicPr>
        <p:blipFill>
          <a:blip r:embed="rId3"/>
          <a:stretch>
            <a:fillRect/>
          </a:stretch>
        </p:blipFill>
        <p:spPr>
          <a:xfrm>
            <a:off x="1487108" y="1116345"/>
            <a:ext cx="4393377" cy="3866172"/>
          </a:xfrm>
          <a:prstGeom prst="rect">
            <a:avLst/>
          </a:prstGeom>
        </p:spPr>
      </p:pic>
      <p:sp>
        <p:nvSpPr>
          <p:cNvPr id="2" name="TextBox 1">
            <a:extLst>
              <a:ext uri="{FF2B5EF4-FFF2-40B4-BE49-F238E27FC236}">
                <a16:creationId xmlns:a16="http://schemas.microsoft.com/office/drawing/2014/main" id="{0FB2E99A-3ACE-543D-22A0-6B82F8F7FE54}"/>
              </a:ext>
            </a:extLst>
          </p:cNvPr>
          <p:cNvSpPr txBox="1"/>
          <p:nvPr/>
        </p:nvSpPr>
        <p:spPr>
          <a:xfrm>
            <a:off x="7218029" y="2019476"/>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DISPLOT TO SEE THE DISTRIBUTION OF AGE OF CASUALTY COLUMN</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07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2" name="Rectangle 21">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3"/>
          <a:stretch>
            <a:fillRect/>
          </a:stretch>
        </p:blipFill>
        <p:spPr>
          <a:xfrm>
            <a:off x="1271223" y="1457133"/>
            <a:ext cx="4825148" cy="3184596"/>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218029" y="2018413"/>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displays the count of casualties as per casualty class and gender.</a:t>
            </a:r>
          </a:p>
        </p:txBody>
      </p:sp>
      <p:pic>
        <p:nvPicPr>
          <p:cNvPr id="29" name="Picture 28">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0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a:t>Future</a:t>
            </a:r>
            <a:r>
              <a:rPr lang="en-CA" sz="4000" dirty="0"/>
              <a:t> </a:t>
            </a:r>
            <a:r>
              <a:rPr lang="en-CA" sz="5400" dirty="0"/>
              <a:t>changes in the dataset</a:t>
            </a:r>
          </a:p>
        </p:txBody>
      </p:sp>
    </p:spTree>
    <p:extLst>
      <p:ext uri="{BB962C8B-B14F-4D97-AF65-F5344CB8AC3E}">
        <p14:creationId xmlns:p14="http://schemas.microsoft.com/office/powerpoint/2010/main" val="251405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C66C50-BC30-B359-9C1A-93B7088A5094}"/>
              </a:ext>
            </a:extLst>
          </p:cNvPr>
          <p:cNvSpPr txBox="1"/>
          <p:nvPr/>
        </p:nvSpPr>
        <p:spPr>
          <a:xfrm>
            <a:off x="947928" y="841248"/>
            <a:ext cx="10296144" cy="4308872"/>
          </a:xfrm>
          <a:prstGeom prst="rect">
            <a:avLst/>
          </a:prstGeom>
          <a:noFill/>
        </p:spPr>
        <p:txBody>
          <a:bodyPr wrap="square" rtlCol="0">
            <a:spAutoFit/>
          </a:bodyPr>
          <a:lstStyle/>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We intend to rename the columns of airbag dataset as their names are not quite understandable.</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Also, we will delete few columns that are not useful in our analysis.</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In addition, we will convert age column into different age group categories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64969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05BDC-888D-EBDF-B626-AC42BF8182D8}"/>
              </a:ext>
            </a:extLst>
          </p:cNvPr>
          <p:cNvSpPr txBox="1"/>
          <p:nvPr/>
        </p:nvSpPr>
        <p:spPr>
          <a:xfrm>
            <a:off x="3168726" y="228600"/>
            <a:ext cx="543392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D664E72-6195-886B-0608-446767E7E0C2}"/>
              </a:ext>
            </a:extLst>
          </p:cNvPr>
          <p:cNvSpPr txBox="1"/>
          <p:nvPr/>
        </p:nvSpPr>
        <p:spPr>
          <a:xfrm>
            <a:off x="2435290" y="1763486"/>
            <a:ext cx="83975"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76590F4-3228-A25D-EA61-27A96634648B}"/>
              </a:ext>
            </a:extLst>
          </p:cNvPr>
          <p:cNvSpPr txBox="1"/>
          <p:nvPr/>
        </p:nvSpPr>
        <p:spPr>
          <a:xfrm>
            <a:off x="645844" y="1535106"/>
            <a:ext cx="1090030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Drivers need better insight into what speed the vehicle should be driven in various road surface and weather conditions.</a:t>
            </a:r>
          </a:p>
        </p:txBody>
      </p:sp>
      <p:sp>
        <p:nvSpPr>
          <p:cNvPr id="7" name="TextBox 6">
            <a:extLst>
              <a:ext uri="{FF2B5EF4-FFF2-40B4-BE49-F238E27FC236}">
                <a16:creationId xmlns:a16="http://schemas.microsoft.com/office/drawing/2014/main" id="{0F976F1F-38BA-3F33-2210-E12173679E90}"/>
              </a:ext>
            </a:extLst>
          </p:cNvPr>
          <p:cNvSpPr txBox="1"/>
          <p:nvPr/>
        </p:nvSpPr>
        <p:spPr>
          <a:xfrm>
            <a:off x="645844" y="2717593"/>
            <a:ext cx="10900307"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kind of safety precaution drivers have to take care to minimize injuries in accidents. </a:t>
            </a:r>
          </a:p>
        </p:txBody>
      </p:sp>
    </p:spTree>
    <p:extLst>
      <p:ext uri="{BB962C8B-B14F-4D97-AF65-F5344CB8AC3E}">
        <p14:creationId xmlns:p14="http://schemas.microsoft.com/office/powerpoint/2010/main" val="171914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a:t>Jira work Management</a:t>
            </a:r>
          </a:p>
        </p:txBody>
      </p:sp>
    </p:spTree>
    <p:extLst>
      <p:ext uri="{BB962C8B-B14F-4D97-AF65-F5344CB8AC3E}">
        <p14:creationId xmlns:p14="http://schemas.microsoft.com/office/powerpoint/2010/main" val="1971913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44524-B439-E2B0-0135-5F80A0E2C64A}"/>
              </a:ext>
            </a:extLst>
          </p:cNvPr>
          <p:cNvPicPr>
            <a:picLocks noChangeAspect="1"/>
          </p:cNvPicPr>
          <p:nvPr/>
        </p:nvPicPr>
        <p:blipFill>
          <a:blip r:embed="rId2"/>
          <a:stretch>
            <a:fillRect/>
          </a:stretch>
        </p:blipFill>
        <p:spPr>
          <a:xfrm>
            <a:off x="960796" y="1081963"/>
            <a:ext cx="10270408" cy="5038919"/>
          </a:xfrm>
          <a:prstGeom prst="rect">
            <a:avLst/>
          </a:prstGeom>
        </p:spPr>
      </p:pic>
    </p:spTree>
    <p:extLst>
      <p:ext uri="{BB962C8B-B14F-4D97-AF65-F5344CB8AC3E}">
        <p14:creationId xmlns:p14="http://schemas.microsoft.com/office/powerpoint/2010/main" val="3560897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33912A-787E-0DAF-1970-32D7E4A467E5}"/>
              </a:ext>
            </a:extLst>
          </p:cNvPr>
          <p:cNvPicPr>
            <a:picLocks noChangeAspect="1"/>
          </p:cNvPicPr>
          <p:nvPr/>
        </p:nvPicPr>
        <p:blipFill>
          <a:blip r:embed="rId2"/>
          <a:stretch>
            <a:fillRect/>
          </a:stretch>
        </p:blipFill>
        <p:spPr>
          <a:xfrm>
            <a:off x="1026616" y="1147666"/>
            <a:ext cx="10138767" cy="4945224"/>
          </a:xfrm>
          <a:prstGeom prst="rect">
            <a:avLst/>
          </a:prstGeom>
        </p:spPr>
      </p:pic>
    </p:spTree>
    <p:extLst>
      <p:ext uri="{BB962C8B-B14F-4D97-AF65-F5344CB8AC3E}">
        <p14:creationId xmlns:p14="http://schemas.microsoft.com/office/powerpoint/2010/main" val="3922687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905DBC-A3FD-F150-8777-E6285AE238FE}"/>
              </a:ext>
            </a:extLst>
          </p:cNvPr>
          <p:cNvPicPr>
            <a:picLocks noChangeAspect="1"/>
          </p:cNvPicPr>
          <p:nvPr/>
        </p:nvPicPr>
        <p:blipFill>
          <a:blip r:embed="rId2"/>
          <a:stretch>
            <a:fillRect/>
          </a:stretch>
        </p:blipFill>
        <p:spPr>
          <a:xfrm>
            <a:off x="935874" y="1040891"/>
            <a:ext cx="10320251" cy="5057998"/>
          </a:xfrm>
          <a:prstGeom prst="rect">
            <a:avLst/>
          </a:prstGeom>
        </p:spPr>
      </p:pic>
    </p:spTree>
    <p:extLst>
      <p:ext uri="{BB962C8B-B14F-4D97-AF65-F5344CB8AC3E}">
        <p14:creationId xmlns:p14="http://schemas.microsoft.com/office/powerpoint/2010/main" val="3541067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52C519-C03F-365F-321B-C8AFB2E13FC6}"/>
              </a:ext>
            </a:extLst>
          </p:cNvPr>
          <p:cNvPicPr>
            <a:picLocks noChangeAspect="1"/>
          </p:cNvPicPr>
          <p:nvPr/>
        </p:nvPicPr>
        <p:blipFill>
          <a:blip r:embed="rId2"/>
          <a:stretch>
            <a:fillRect/>
          </a:stretch>
        </p:blipFill>
        <p:spPr>
          <a:xfrm>
            <a:off x="917510" y="1016777"/>
            <a:ext cx="10356980" cy="5092182"/>
          </a:xfrm>
          <a:prstGeom prst="rect">
            <a:avLst/>
          </a:prstGeom>
        </p:spPr>
      </p:pic>
    </p:spTree>
    <p:extLst>
      <p:ext uri="{BB962C8B-B14F-4D97-AF65-F5344CB8AC3E}">
        <p14:creationId xmlns:p14="http://schemas.microsoft.com/office/powerpoint/2010/main" val="2596211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err="1"/>
              <a:t>Github</a:t>
            </a:r>
            <a:r>
              <a:rPr lang="en-CA" sz="5400" dirty="0"/>
              <a:t> work</a:t>
            </a:r>
          </a:p>
        </p:txBody>
      </p:sp>
    </p:spTree>
    <p:extLst>
      <p:ext uri="{BB962C8B-B14F-4D97-AF65-F5344CB8AC3E}">
        <p14:creationId xmlns:p14="http://schemas.microsoft.com/office/powerpoint/2010/main" val="790580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A9FF6-6273-12AA-61FF-CE13C9D86B35}"/>
              </a:ext>
            </a:extLst>
          </p:cNvPr>
          <p:cNvPicPr>
            <a:picLocks noChangeAspect="1"/>
          </p:cNvPicPr>
          <p:nvPr/>
        </p:nvPicPr>
        <p:blipFill>
          <a:blip r:embed="rId2"/>
          <a:stretch>
            <a:fillRect/>
          </a:stretch>
        </p:blipFill>
        <p:spPr>
          <a:xfrm>
            <a:off x="1548448" y="2425959"/>
            <a:ext cx="9095103" cy="3692640"/>
          </a:xfrm>
          <a:prstGeom prst="rect">
            <a:avLst/>
          </a:prstGeom>
        </p:spPr>
      </p:pic>
      <p:sp>
        <p:nvSpPr>
          <p:cNvPr id="4" name="TextBox 3">
            <a:extLst>
              <a:ext uri="{FF2B5EF4-FFF2-40B4-BE49-F238E27FC236}">
                <a16:creationId xmlns:a16="http://schemas.microsoft.com/office/drawing/2014/main" id="{63AC03E8-ADC7-7037-E78F-E7F279839E63}"/>
              </a:ext>
            </a:extLst>
          </p:cNvPr>
          <p:cNvSpPr txBox="1"/>
          <p:nvPr/>
        </p:nvSpPr>
        <p:spPr>
          <a:xfrm>
            <a:off x="1548448" y="1110343"/>
            <a:ext cx="4805546" cy="646331"/>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3"/>
              </a:rPr>
              <a:t>https://github.com/rajgabani/DAB-103-006-001</a:t>
            </a:r>
            <a:endParaRPr lang="en-US" dirty="0"/>
          </a:p>
          <a:p>
            <a:endParaRPr lang="en-US" dirty="0"/>
          </a:p>
        </p:txBody>
      </p:sp>
    </p:spTree>
    <p:extLst>
      <p:ext uri="{BB962C8B-B14F-4D97-AF65-F5344CB8AC3E}">
        <p14:creationId xmlns:p14="http://schemas.microsoft.com/office/powerpoint/2010/main" val="184518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A726-9C3B-58D1-E6D1-F992130C7644}"/>
              </a:ext>
            </a:extLst>
          </p:cNvPr>
          <p:cNvSpPr txBox="1"/>
          <p:nvPr/>
        </p:nvSpPr>
        <p:spPr>
          <a:xfrm>
            <a:off x="4801843" y="0"/>
            <a:ext cx="258831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C8D3F59-0A28-401A-C60F-C3DD4728722F}"/>
              </a:ext>
            </a:extLst>
          </p:cNvPr>
          <p:cNvSpPr txBox="1"/>
          <p:nvPr/>
        </p:nvSpPr>
        <p:spPr>
          <a:xfrm>
            <a:off x="964163" y="1453150"/>
            <a:ext cx="10263673" cy="2031325"/>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https://vincentarelbundock.github.io/Rdatasets/doc/DAAG/nassCDS.html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https://data.world/datagov-uk/6efe5505-941f-45bf-b576-4c1e09b579a1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 notes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8779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15EED-D9BA-4239-BCAC-4AED909C0A38}"/>
              </a:ext>
            </a:extLst>
          </p:cNvPr>
          <p:cNvSpPr txBox="1"/>
          <p:nvPr/>
        </p:nvSpPr>
        <p:spPr>
          <a:xfrm>
            <a:off x="3663198" y="201168"/>
            <a:ext cx="4554708"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Project Proposal</a:t>
            </a:r>
          </a:p>
        </p:txBody>
      </p:sp>
      <p:sp>
        <p:nvSpPr>
          <p:cNvPr id="8" name="TextBox 7">
            <a:extLst>
              <a:ext uri="{FF2B5EF4-FFF2-40B4-BE49-F238E27FC236}">
                <a16:creationId xmlns:a16="http://schemas.microsoft.com/office/drawing/2014/main" id="{79E15DDC-F06C-B63A-7E47-64DAC9DF5CA2}"/>
              </a:ext>
            </a:extLst>
          </p:cNvPr>
          <p:cNvSpPr txBox="1"/>
          <p:nvPr/>
        </p:nvSpPr>
        <p:spPr>
          <a:xfrm>
            <a:off x="821094" y="1431873"/>
            <a:ext cx="10549811"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team will create a descriptive analysis to examine trends in car crashes and gain insights in the causes for crashes to help public policy makers to make certain decisions. </a:t>
            </a:r>
          </a:p>
        </p:txBody>
      </p:sp>
    </p:spTree>
    <p:extLst>
      <p:ext uri="{BB962C8B-B14F-4D97-AF65-F5344CB8AC3E}">
        <p14:creationId xmlns:p14="http://schemas.microsoft.com/office/powerpoint/2010/main" val="39194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2B7E-8F3B-5401-948D-388A318CEB2C}"/>
              </a:ext>
            </a:extLst>
          </p:cNvPr>
          <p:cNvSpPr txBox="1"/>
          <p:nvPr/>
        </p:nvSpPr>
        <p:spPr>
          <a:xfrm>
            <a:off x="3377844" y="164592"/>
            <a:ext cx="5161991"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Analysis Questions</a:t>
            </a:r>
          </a:p>
        </p:txBody>
      </p:sp>
      <p:sp>
        <p:nvSpPr>
          <p:cNvPr id="3" name="TextBox 2">
            <a:extLst>
              <a:ext uri="{FF2B5EF4-FFF2-40B4-BE49-F238E27FC236}">
                <a16:creationId xmlns:a16="http://schemas.microsoft.com/office/drawing/2014/main" id="{54901036-E132-D833-E705-6D7C01AF54C0}"/>
              </a:ext>
            </a:extLst>
          </p:cNvPr>
          <p:cNvSpPr txBox="1"/>
          <p:nvPr/>
        </p:nvSpPr>
        <p:spPr>
          <a:xfrm>
            <a:off x="937776" y="1306962"/>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pattern in which age group most of the accidents registered?</a:t>
            </a:r>
          </a:p>
        </p:txBody>
      </p:sp>
      <p:sp>
        <p:nvSpPr>
          <p:cNvPr id="4" name="TextBox 3">
            <a:extLst>
              <a:ext uri="{FF2B5EF4-FFF2-40B4-BE49-F238E27FC236}">
                <a16:creationId xmlns:a16="http://schemas.microsoft.com/office/drawing/2014/main" id="{1FD30E85-7B8A-0A59-5F56-8A3E7484BBC1}"/>
              </a:ext>
            </a:extLst>
          </p:cNvPr>
          <p:cNvSpPr txBox="1"/>
          <p:nvPr/>
        </p:nvSpPr>
        <p:spPr>
          <a:xfrm>
            <a:off x="937776" y="2475424"/>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Examine trend on yearly basis, number of accident that </a:t>
            </a:r>
            <a:r>
              <a:rPr lang="en-US" sz="2800" dirty="0" err="1">
                <a:latin typeface="Times New Roman" panose="02020603050405020304" pitchFamily="18" charset="0"/>
                <a:cs typeface="Times New Roman" panose="02020603050405020304" pitchFamily="18" charset="0"/>
              </a:rPr>
              <a:t>occured</a:t>
            </a:r>
            <a:r>
              <a:rPr lang="en-US" sz="2800" dirty="0">
                <a:latin typeface="Times New Roman" panose="02020603050405020304" pitchFamily="18" charset="0"/>
                <a:cs typeface="Times New Roman" panose="02020603050405020304" pitchFamily="18" charset="0"/>
              </a:rPr>
              <a:t> during midnight?</a:t>
            </a:r>
          </a:p>
        </p:txBody>
      </p:sp>
      <p:sp>
        <p:nvSpPr>
          <p:cNvPr id="5" name="TextBox 4">
            <a:extLst>
              <a:ext uri="{FF2B5EF4-FFF2-40B4-BE49-F238E27FC236}">
                <a16:creationId xmlns:a16="http://schemas.microsoft.com/office/drawing/2014/main" id="{39BC771B-E486-084B-5C57-6A0A24D9B03E}"/>
              </a:ext>
            </a:extLst>
          </p:cNvPr>
          <p:cNvSpPr txBox="1"/>
          <p:nvPr/>
        </p:nvSpPr>
        <p:spPr>
          <a:xfrm>
            <a:off x="937776" y="3643886"/>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Check how the speed at the time of impact (accident) affected the seriousness of injury ?</a:t>
            </a:r>
          </a:p>
        </p:txBody>
      </p:sp>
    </p:spTree>
    <p:extLst>
      <p:ext uri="{BB962C8B-B14F-4D97-AF65-F5344CB8AC3E}">
        <p14:creationId xmlns:p14="http://schemas.microsoft.com/office/powerpoint/2010/main" val="193000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CBF15-92AA-204E-79A7-54B6B528D601}"/>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sp>
        <p:nvSpPr>
          <p:cNvPr id="3" name="Cloud 2">
            <a:extLst>
              <a:ext uri="{FF2B5EF4-FFF2-40B4-BE49-F238E27FC236}">
                <a16:creationId xmlns:a16="http://schemas.microsoft.com/office/drawing/2014/main" id="{43C290B5-DF09-A4C9-3CB6-6AB919DBEDA9}"/>
              </a:ext>
            </a:extLst>
          </p:cNvPr>
          <p:cNvSpPr/>
          <p:nvPr/>
        </p:nvSpPr>
        <p:spPr>
          <a:xfrm>
            <a:off x="5206481" y="2719148"/>
            <a:ext cx="1628775" cy="11049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Airbag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3055090426"/>
              </p:ext>
            </p:extLst>
          </p:nvPr>
        </p:nvGraphicFramePr>
        <p:xfrm>
          <a:off x="1542588" y="2433398"/>
          <a:ext cx="1588084" cy="167640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err="1">
                          <a:latin typeface="Times New Roman" panose="02020603050405020304" pitchFamily="18" charset="0"/>
                          <a:cs typeface="Times New Roman" panose="02020603050405020304" pitchFamily="18" charset="0"/>
                        </a:rPr>
                        <a:t>dvcat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246929882"/>
                  </a:ext>
                </a:extLst>
              </a:tr>
              <a:tr h="326787">
                <a:tc>
                  <a:txBody>
                    <a:bodyPr/>
                    <a:lstStyle/>
                    <a:p>
                      <a:r>
                        <a:rPr lang="en-US" sz="1600" dirty="0" err="1">
                          <a:latin typeface="Times New Roman" panose="02020603050405020304" pitchFamily="18" charset="0"/>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0764267"/>
                  </a:ext>
                </a:extLst>
              </a:tr>
              <a:tr h="326787">
                <a:tc>
                  <a:txBody>
                    <a:bodyPr/>
                    <a:lstStyle/>
                    <a:p>
                      <a:r>
                        <a:rPr lang="en-US" sz="1600" dirty="0" err="1">
                          <a:latin typeface="Times New Roman" panose="02020603050405020304" pitchFamily="18" charset="0"/>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3429696"/>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2702499683"/>
              </p:ext>
            </p:extLst>
          </p:nvPr>
        </p:nvGraphicFramePr>
        <p:xfrm>
          <a:off x="9167290" y="1332764"/>
          <a:ext cx="2045478" cy="3877668"/>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4158">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4876">
                <a:tc>
                  <a:txBody>
                    <a:bodyPr/>
                    <a:lstStyle/>
                    <a:p>
                      <a:r>
                        <a:rPr lang="en-US" sz="1600" dirty="0">
                          <a:latin typeface="Times New Roman" panose="02020603050405020304" pitchFamily="18" charset="0"/>
                          <a:cs typeface="Times New Roman" panose="02020603050405020304" pitchFamily="18" charset="0"/>
                        </a:rPr>
                        <a:t>dead</a:t>
                      </a:r>
                    </a:p>
                  </a:txBody>
                  <a:tcPr marT="37785" marB="37785"/>
                </a:tc>
                <a:extLst>
                  <a:ext uri="{0D108BD9-81ED-4DB2-BD59-A6C34878D82A}">
                    <a16:rowId xmlns:a16="http://schemas.microsoft.com/office/drawing/2014/main" val="2095277181"/>
                  </a:ext>
                </a:extLst>
              </a:tr>
              <a:tr h="314876">
                <a:tc>
                  <a:txBody>
                    <a:bodyPr/>
                    <a:lstStyle/>
                    <a:p>
                      <a:r>
                        <a:rPr lang="en-US" sz="1600" dirty="0">
                          <a:latin typeface="Times New Roman" panose="02020603050405020304" pitchFamily="18" charset="0"/>
                          <a:cs typeface="Times New Roman" panose="02020603050405020304" pitchFamily="18" charset="0"/>
                        </a:rPr>
                        <a:t>airbag</a:t>
                      </a:r>
                    </a:p>
                  </a:txBody>
                  <a:tcPr marT="37785" marB="37785"/>
                </a:tc>
                <a:extLst>
                  <a:ext uri="{0D108BD9-81ED-4DB2-BD59-A6C34878D82A}">
                    <a16:rowId xmlns:a16="http://schemas.microsoft.com/office/drawing/2014/main" val="3259396857"/>
                  </a:ext>
                </a:extLst>
              </a:tr>
              <a:tr h="314876">
                <a:tc>
                  <a:txBody>
                    <a:bodyPr/>
                    <a:lstStyle/>
                    <a:p>
                      <a:r>
                        <a:rPr lang="en-US" sz="1600" dirty="0">
                          <a:latin typeface="Times New Roman" panose="02020603050405020304" pitchFamily="18" charset="0"/>
                          <a:cs typeface="Times New Roman" panose="02020603050405020304" pitchFamily="18" charset="0"/>
                        </a:rPr>
                        <a:t>seatbelt</a:t>
                      </a:r>
                    </a:p>
                  </a:txBody>
                  <a:tcPr marT="37785" marB="37785"/>
                </a:tc>
                <a:extLst>
                  <a:ext uri="{0D108BD9-81ED-4DB2-BD59-A6C34878D82A}">
                    <a16:rowId xmlns:a16="http://schemas.microsoft.com/office/drawing/2014/main" val="51485757"/>
                  </a:ext>
                </a:extLst>
              </a:tr>
              <a:tr h="314876">
                <a:tc>
                  <a:txBody>
                    <a:bodyPr/>
                    <a:lstStyle/>
                    <a:p>
                      <a:r>
                        <a:rPr lang="en-US" sz="1600" dirty="0">
                          <a:latin typeface="Times New Roman" panose="02020603050405020304" pitchFamily="18" charset="0"/>
                          <a:cs typeface="Times New Roman" panose="02020603050405020304" pitchFamily="18" charset="0"/>
                        </a:rPr>
                        <a:t>frontal</a:t>
                      </a:r>
                    </a:p>
                  </a:txBody>
                  <a:tcPr marT="37785" marB="37785"/>
                </a:tc>
                <a:extLst>
                  <a:ext uri="{0D108BD9-81ED-4DB2-BD59-A6C34878D82A}">
                    <a16:rowId xmlns:a16="http://schemas.microsoft.com/office/drawing/2014/main" val="1612814969"/>
                  </a:ext>
                </a:extLst>
              </a:tr>
              <a:tr h="314876">
                <a:tc>
                  <a:txBody>
                    <a:bodyPr/>
                    <a:lstStyle/>
                    <a:p>
                      <a:r>
                        <a:rPr lang="en-US" sz="1600" dirty="0">
                          <a:latin typeface="Times New Roman" panose="02020603050405020304" pitchFamily="18" charset="0"/>
                          <a:cs typeface="Times New Roman" panose="02020603050405020304" pitchFamily="18" charset="0"/>
                        </a:rPr>
                        <a:t>sex</a:t>
                      </a:r>
                    </a:p>
                  </a:txBody>
                  <a:tcPr marT="37785" marB="37785"/>
                </a:tc>
                <a:extLst>
                  <a:ext uri="{0D108BD9-81ED-4DB2-BD59-A6C34878D82A}">
                    <a16:rowId xmlns:a16="http://schemas.microsoft.com/office/drawing/2014/main" val="1754765462"/>
                  </a:ext>
                </a:extLst>
              </a:tr>
              <a:tr h="3148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4162802730"/>
                  </a:ext>
                </a:extLst>
              </a:tr>
              <a:tr h="314876">
                <a:tc>
                  <a:txBody>
                    <a:bodyPr/>
                    <a:lstStyle/>
                    <a:p>
                      <a:r>
                        <a:rPr lang="en-US" sz="1600" dirty="0" err="1">
                          <a:latin typeface="Times New Roman" panose="02020603050405020304" pitchFamily="18" charset="0"/>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342891200"/>
                  </a:ext>
                </a:extLst>
              </a:tr>
              <a:tr h="314876">
                <a:tc>
                  <a:txBody>
                    <a:bodyPr/>
                    <a:lstStyle/>
                    <a:p>
                      <a:r>
                        <a:rPr lang="en-US" sz="1600" dirty="0" err="1">
                          <a:latin typeface="Times New Roman" panose="02020603050405020304" pitchFamily="18" charset="0"/>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4259108893"/>
                  </a:ext>
                </a:extLst>
              </a:tr>
              <a:tr h="314876">
                <a:tc>
                  <a:txBody>
                    <a:bodyPr/>
                    <a:lstStyle/>
                    <a:p>
                      <a:r>
                        <a:rPr lang="en-US" sz="1600" dirty="0" err="1">
                          <a:latin typeface="Times New Roman" panose="02020603050405020304" pitchFamily="18" charset="0"/>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3891755695"/>
                  </a:ext>
                </a:extLst>
              </a:tr>
              <a:tr h="314876">
                <a:tc>
                  <a:txBody>
                    <a:bodyPr/>
                    <a:lstStyle/>
                    <a:p>
                      <a:r>
                        <a:rPr lang="en-US" sz="1600" dirty="0">
                          <a:latin typeface="Times New Roman" panose="02020603050405020304" pitchFamily="18" charset="0"/>
                          <a:cs typeface="Times New Roman" panose="02020603050405020304" pitchFamily="18" charset="0"/>
                        </a:rPr>
                        <a:t>deploy</a:t>
                      </a:r>
                    </a:p>
                  </a:txBody>
                  <a:tcPr marT="37785" marB="37785"/>
                </a:tc>
                <a:extLst>
                  <a:ext uri="{0D108BD9-81ED-4DB2-BD59-A6C34878D82A}">
                    <a16:rowId xmlns:a16="http://schemas.microsoft.com/office/drawing/2014/main" val="592766300"/>
                  </a:ext>
                </a:extLst>
              </a:tr>
              <a:tr h="314876">
                <a:tc>
                  <a:txBody>
                    <a:bodyPr/>
                    <a:lstStyle/>
                    <a:p>
                      <a:r>
                        <a:rPr lang="en-US" sz="1600" dirty="0" err="1">
                          <a:latin typeface="Times New Roman" panose="02020603050405020304" pitchFamily="18" charset="0"/>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703958247"/>
                  </a:ext>
                </a:extLst>
              </a:tr>
            </a:tbl>
          </a:graphicData>
        </a:graphic>
      </p:graphicFrame>
      <p:graphicFrame>
        <p:nvGraphicFramePr>
          <p:cNvPr id="6" name="Table 6">
            <a:extLst>
              <a:ext uri="{FF2B5EF4-FFF2-40B4-BE49-F238E27FC236}">
                <a16:creationId xmlns:a16="http://schemas.microsoft.com/office/drawing/2014/main" id="{AC19EACD-C942-D5DE-5BA3-48B3689C53A4}"/>
              </a:ext>
            </a:extLst>
          </p:cNvPr>
          <p:cNvGraphicFramePr>
            <a:graphicFrameLocks noGrp="1"/>
          </p:cNvGraphicFramePr>
          <p:nvPr>
            <p:extLst>
              <p:ext uri="{D42A27DB-BD31-4B8C-83A1-F6EECF244321}">
                <p14:modId xmlns:p14="http://schemas.microsoft.com/office/powerpoint/2010/main" val="3622556092"/>
              </p:ext>
            </p:extLst>
          </p:nvPr>
        </p:nvGraphicFramePr>
        <p:xfrm>
          <a:off x="5529974" y="4838415"/>
          <a:ext cx="981788" cy="741680"/>
        </p:xfrm>
        <a:graphic>
          <a:graphicData uri="http://schemas.openxmlformats.org/drawingml/2006/table">
            <a:tbl>
              <a:tblPr firstRow="1" bandRow="1">
                <a:tableStyleId>{5C22544A-7EE6-4342-B048-85BDC9FD1C3A}</a:tableStyleId>
              </a:tblPr>
              <a:tblGrid>
                <a:gridCol w="981788">
                  <a:extLst>
                    <a:ext uri="{9D8B030D-6E8A-4147-A177-3AD203B41FA5}">
                      <a16:colId xmlns:a16="http://schemas.microsoft.com/office/drawing/2014/main" val="1654936824"/>
                    </a:ext>
                  </a:extLst>
                </a:gridCol>
              </a:tblGrid>
              <a:tr h="370840">
                <a:tc>
                  <a:txBody>
                    <a:bodyPr/>
                    <a:lstStyle/>
                    <a:p>
                      <a:r>
                        <a:rPr lang="en-US" sz="1600" dirty="0">
                          <a:latin typeface="Times New Roman" panose="02020603050405020304" pitchFamily="18" charset="0"/>
                          <a:cs typeface="Times New Roman" panose="02020603050405020304" pitchFamily="18" charset="0"/>
                        </a:rPr>
                        <a:t>Unique </a:t>
                      </a:r>
                    </a:p>
                  </a:txBody>
                  <a:tcPr/>
                </a:tc>
                <a:extLst>
                  <a:ext uri="{0D108BD9-81ED-4DB2-BD59-A6C34878D82A}">
                    <a16:rowId xmlns:a16="http://schemas.microsoft.com/office/drawing/2014/main" val="495322301"/>
                  </a:ext>
                </a:extLst>
              </a:tr>
              <a:tr h="370840">
                <a:tc>
                  <a:txBody>
                    <a:bodyPr/>
                    <a:lstStyle/>
                    <a:p>
                      <a:r>
                        <a:rPr lang="en-US" sz="1600" dirty="0" err="1">
                          <a:latin typeface="Times New Roman" panose="02020603050405020304" pitchFamily="18" charset="0"/>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1980115"/>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a:off x="6833899" y="3271598"/>
            <a:ext cx="23333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C70B631-9D2D-DC35-F8E1-8F58E576D095}"/>
              </a:ext>
            </a:extLst>
          </p:cNvPr>
          <p:cNvCxnSpPr>
            <a:cxnSpLocks/>
            <a:stCxn id="3" idx="1"/>
            <a:endCxn id="6" idx="0"/>
          </p:cNvCxnSpPr>
          <p:nvPr/>
        </p:nvCxnSpPr>
        <p:spPr>
          <a:xfrm flipH="1">
            <a:off x="6020868" y="3822871"/>
            <a:ext cx="1" cy="10155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3130672" y="3271598"/>
            <a:ext cx="20808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198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946F5-B7D5-BBA6-74B2-1E844852EDD5}"/>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22CF75C5-EFA4-9D8D-1337-679EFC7D5F35}"/>
              </a:ext>
            </a:extLst>
          </p:cNvPr>
          <p:cNvGraphicFramePr>
            <a:graphicFrameLocks noGrp="1"/>
          </p:cNvGraphicFramePr>
          <p:nvPr>
            <p:extLst>
              <p:ext uri="{D42A27DB-BD31-4B8C-83A1-F6EECF244321}">
                <p14:modId xmlns:p14="http://schemas.microsoft.com/office/powerpoint/2010/main" val="2216657507"/>
              </p:ext>
            </p:extLst>
          </p:nvPr>
        </p:nvGraphicFramePr>
        <p:xfrm>
          <a:off x="172479" y="989617"/>
          <a:ext cx="11847040" cy="5346074"/>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204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dvcat</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Ordered factor with levels (estimated impact speeds)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weight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Observation weights, albeit of uncertain accuracy, designed to account for varying sampling probabilities.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dead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with levels </a:t>
                      </a:r>
                      <a:r>
                        <a:rPr lang="en-US" sz="1600" dirty="0">
                          <a:latin typeface="Times New Roman" panose="02020603050405020304" pitchFamily="18" charset="0"/>
                          <a:cs typeface="Times New Roman" panose="02020603050405020304" pitchFamily="18" charset="0"/>
                        </a:rPr>
                        <a:t>alive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dead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airbag</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airbag</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seatbelt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belted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frontal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 non-frontal, 1=frontal impact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sex</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f</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 of occupant in years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accident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4148060941"/>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model of vehicle; a numeric vector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07914141"/>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Did one or more (driver or passenger) airbag(s) deploy? This factor has levels </a:t>
                      </a:r>
                      <a:r>
                        <a:rPr lang="en-US" sz="1600" dirty="0">
                          <a:latin typeface="Times New Roman" panose="02020603050405020304" pitchFamily="18" charset="0"/>
                          <a:cs typeface="Times New Roman" panose="02020603050405020304" pitchFamily="18" charset="0"/>
                        </a:rPr>
                        <a:t>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unavail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494219107"/>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driver</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80262576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deploy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if an airbag was unavailable or did not deploy; 1 if one or more bags deployed.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706456227"/>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0:none, 1:possible injury, 2:no incapacity, 3:incapacity, 4:killed; 5:unknown, 6:prior death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926414239"/>
                  </a:ext>
                </a:extLst>
              </a:tr>
              <a:tr h="320455">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character, created by pasting together the populations sampling unit, the case number, and the vehicle number. Within each year, use this to uniquely identify the vehicle.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599300902"/>
                  </a:ext>
                </a:extLst>
              </a:tr>
            </a:tbl>
          </a:graphicData>
        </a:graphic>
      </p:graphicFrame>
    </p:spTree>
    <p:extLst>
      <p:ext uri="{BB962C8B-B14F-4D97-AF65-F5344CB8AC3E}">
        <p14:creationId xmlns:p14="http://schemas.microsoft.com/office/powerpoint/2010/main" val="94239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CBF15-92AA-204E-79A7-54B6B528D601}"/>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sp>
        <p:nvSpPr>
          <p:cNvPr id="3" name="Cloud 2">
            <a:extLst>
              <a:ext uri="{FF2B5EF4-FFF2-40B4-BE49-F238E27FC236}">
                <a16:creationId xmlns:a16="http://schemas.microsoft.com/office/drawing/2014/main" id="{43C290B5-DF09-A4C9-3CB6-6AB919DBEDA9}"/>
              </a:ext>
            </a:extLst>
          </p:cNvPr>
          <p:cNvSpPr/>
          <p:nvPr/>
        </p:nvSpPr>
        <p:spPr>
          <a:xfrm>
            <a:off x="4192488" y="2433178"/>
            <a:ext cx="2929481" cy="124224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Road-Accident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2372297132"/>
              </p:ext>
            </p:extLst>
          </p:nvPr>
        </p:nvGraphicFramePr>
        <p:xfrm>
          <a:off x="1352968" y="2383738"/>
          <a:ext cx="1588084" cy="134112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Accident Date</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 of Casualty</a:t>
                      </a:r>
                    </a:p>
                  </a:txBody>
                  <a:tcPr/>
                </a:tc>
                <a:extLst>
                  <a:ext uri="{0D108BD9-81ED-4DB2-BD59-A6C34878D82A}">
                    <a16:rowId xmlns:a16="http://schemas.microsoft.com/office/drawing/2014/main" val="780764267"/>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1359292047"/>
              </p:ext>
            </p:extLst>
          </p:nvPr>
        </p:nvGraphicFramePr>
        <p:xfrm>
          <a:off x="8914077" y="1595534"/>
          <a:ext cx="2045478" cy="2917527"/>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2247">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7734">
                <a:tc>
                  <a:txBody>
                    <a:bodyPr/>
                    <a:lstStyle/>
                    <a:p>
                      <a:r>
                        <a:rPr lang="en-US" sz="1600" dirty="0">
                          <a:latin typeface="Times New Roman" panose="02020603050405020304" pitchFamily="18" charset="0"/>
                          <a:cs typeface="Times New Roman" panose="02020603050405020304" pitchFamily="18" charset="0"/>
                        </a:rPr>
                        <a:t>Number of Vehicles</a:t>
                      </a:r>
                    </a:p>
                  </a:txBody>
                  <a:tcPr marT="37785" marB="37785"/>
                </a:tc>
                <a:extLst>
                  <a:ext uri="{0D108BD9-81ED-4DB2-BD59-A6C34878D82A}">
                    <a16:rowId xmlns:a16="http://schemas.microsoft.com/office/drawing/2014/main" val="2095277181"/>
                  </a:ext>
                </a:extLst>
              </a:tr>
              <a:tr h="317734">
                <a:tc>
                  <a:txBody>
                    <a:bodyPr/>
                    <a:lstStyle/>
                    <a:p>
                      <a:r>
                        <a:rPr lang="en-US" sz="1600" dirty="0">
                          <a:latin typeface="Times New Roman" panose="02020603050405020304" pitchFamily="18" charset="0"/>
                          <a:cs typeface="Times New Roman" panose="02020603050405020304" pitchFamily="18" charset="0"/>
                        </a:rPr>
                        <a:t>Road surface</a:t>
                      </a:r>
                    </a:p>
                  </a:txBody>
                  <a:tcPr marT="37785" marB="37785"/>
                </a:tc>
                <a:extLst>
                  <a:ext uri="{0D108BD9-81ED-4DB2-BD59-A6C34878D82A}">
                    <a16:rowId xmlns:a16="http://schemas.microsoft.com/office/drawing/2014/main" val="3259396857"/>
                  </a:ext>
                </a:extLst>
              </a:tr>
              <a:tr h="317734">
                <a:tc>
                  <a:txBody>
                    <a:bodyPr/>
                    <a:lstStyle/>
                    <a:p>
                      <a:r>
                        <a:rPr lang="en-US" sz="1600" dirty="0">
                          <a:latin typeface="Times New Roman" panose="02020603050405020304" pitchFamily="18" charset="0"/>
                          <a:cs typeface="Times New Roman" panose="02020603050405020304" pitchFamily="18" charset="0"/>
                        </a:rPr>
                        <a:t>Lighting Conditions</a:t>
                      </a:r>
                    </a:p>
                  </a:txBody>
                  <a:tcPr marT="37785" marB="37785"/>
                </a:tc>
                <a:extLst>
                  <a:ext uri="{0D108BD9-81ED-4DB2-BD59-A6C34878D82A}">
                    <a16:rowId xmlns:a16="http://schemas.microsoft.com/office/drawing/2014/main" val="51485757"/>
                  </a:ext>
                </a:extLst>
              </a:tr>
              <a:tr h="317734">
                <a:tc>
                  <a:txBody>
                    <a:bodyPr/>
                    <a:lstStyle/>
                    <a:p>
                      <a:r>
                        <a:rPr lang="en-US" sz="1600" dirty="0">
                          <a:latin typeface="Times New Roman" panose="02020603050405020304" pitchFamily="18" charset="0"/>
                          <a:cs typeface="Times New Roman" panose="02020603050405020304" pitchFamily="18" charset="0"/>
                        </a:rPr>
                        <a:t>Weather Conditions</a:t>
                      </a:r>
                    </a:p>
                  </a:txBody>
                  <a:tcPr marT="37785" marB="37785"/>
                </a:tc>
                <a:extLst>
                  <a:ext uri="{0D108BD9-81ED-4DB2-BD59-A6C34878D82A}">
                    <a16:rowId xmlns:a16="http://schemas.microsoft.com/office/drawing/2014/main" val="1612814969"/>
                  </a:ext>
                </a:extLst>
              </a:tr>
              <a:tr h="317734">
                <a:tc>
                  <a:txBody>
                    <a:bodyPr/>
                    <a:lstStyle/>
                    <a:p>
                      <a:r>
                        <a:rPr lang="en-US" sz="1600" dirty="0">
                          <a:latin typeface="Times New Roman" panose="02020603050405020304" pitchFamily="18" charset="0"/>
                          <a:cs typeface="Times New Roman" panose="02020603050405020304" pitchFamily="18" charset="0"/>
                        </a:rPr>
                        <a:t>Casualty Class</a:t>
                      </a:r>
                    </a:p>
                  </a:txBody>
                  <a:tcPr marT="37785" marB="37785"/>
                </a:tc>
                <a:extLst>
                  <a:ext uri="{0D108BD9-81ED-4DB2-BD59-A6C34878D82A}">
                    <a16:rowId xmlns:a16="http://schemas.microsoft.com/office/drawing/2014/main" val="1754765462"/>
                  </a:ext>
                </a:extLst>
              </a:tr>
              <a:tr h="3177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Casualty Severity </a:t>
                      </a:r>
                    </a:p>
                  </a:txBody>
                  <a:tcPr marT="37785" marB="37785"/>
                </a:tc>
                <a:extLst>
                  <a:ext uri="{0D108BD9-81ED-4DB2-BD59-A6C34878D82A}">
                    <a16:rowId xmlns:a16="http://schemas.microsoft.com/office/drawing/2014/main" val="4162802730"/>
                  </a:ext>
                </a:extLst>
              </a:tr>
              <a:tr h="317734">
                <a:tc>
                  <a:txBody>
                    <a:bodyPr/>
                    <a:lstStyle/>
                    <a:p>
                      <a:r>
                        <a:rPr lang="en-US" sz="1600" dirty="0">
                          <a:latin typeface="Times New Roman" panose="02020603050405020304" pitchFamily="18" charset="0"/>
                          <a:cs typeface="Times New Roman" panose="02020603050405020304" pitchFamily="18" charset="0"/>
                        </a:rPr>
                        <a:t>Sex of Casualty</a:t>
                      </a:r>
                    </a:p>
                  </a:txBody>
                  <a:tcPr marT="37785" marB="37785"/>
                </a:tc>
                <a:extLst>
                  <a:ext uri="{0D108BD9-81ED-4DB2-BD59-A6C34878D82A}">
                    <a16:rowId xmlns:a16="http://schemas.microsoft.com/office/drawing/2014/main" val="2342891200"/>
                  </a:ext>
                </a:extLst>
              </a:tr>
              <a:tr h="317734">
                <a:tc>
                  <a:txBody>
                    <a:bodyPr/>
                    <a:lstStyle/>
                    <a:p>
                      <a:r>
                        <a:rPr lang="en-US" sz="1600" dirty="0">
                          <a:latin typeface="Times New Roman" panose="02020603050405020304" pitchFamily="18" charset="0"/>
                          <a:cs typeface="Times New Roman" panose="02020603050405020304" pitchFamily="18" charset="0"/>
                        </a:rPr>
                        <a:t>Type of Vehicle</a:t>
                      </a:r>
                    </a:p>
                  </a:txBody>
                  <a:tcPr marT="37785" marB="37785"/>
                </a:tc>
                <a:extLst>
                  <a:ext uri="{0D108BD9-81ED-4DB2-BD59-A6C34878D82A}">
                    <a16:rowId xmlns:a16="http://schemas.microsoft.com/office/drawing/2014/main" val="592766300"/>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flipV="1">
            <a:off x="7119528" y="3054297"/>
            <a:ext cx="1794549"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2941052" y="3054298"/>
            <a:ext cx="12605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4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5215-39A8-0AE3-97AF-D63ED0033017}"/>
              </a:ext>
            </a:extLst>
          </p:cNvPr>
          <p:cNvSpPr txBox="1"/>
          <p:nvPr/>
        </p:nvSpPr>
        <p:spPr>
          <a:xfrm>
            <a:off x="3414817" y="0"/>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FD0B53E1-7DD9-E3C9-A7C9-8D5AF9B8ADA8}"/>
              </a:ext>
            </a:extLst>
          </p:cNvPr>
          <p:cNvGraphicFramePr>
            <a:graphicFrameLocks noGrp="1"/>
          </p:cNvGraphicFramePr>
          <p:nvPr>
            <p:extLst>
              <p:ext uri="{D42A27DB-BD31-4B8C-83A1-F6EECF244321}">
                <p14:modId xmlns:p14="http://schemas.microsoft.com/office/powerpoint/2010/main" val="2774636974"/>
              </p:ext>
            </p:extLst>
          </p:nvPr>
        </p:nvGraphicFramePr>
        <p:xfrm>
          <a:off x="241305" y="2411621"/>
          <a:ext cx="11847040" cy="3848177"/>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0226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dirty="0">
                          <a:latin typeface="Times New Roman" panose="02020603050405020304" pitchFamily="18" charset="0"/>
                          <a:cs typeface="Times New Roman" panose="02020603050405020304" pitchFamily="18" charset="0"/>
                        </a:rPr>
                        <a:t>Number of Vehicles</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dirty="0">
                          <a:latin typeface="Times New Roman" panose="02020603050405020304" pitchFamily="18" charset="0"/>
                          <a:cs typeface="Times New Roman" panose="02020603050405020304" pitchFamily="18" charset="0"/>
                        </a:rPr>
                        <a:t>Road surface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dirty="0">
                          <a:latin typeface="Times New Roman" panose="02020603050405020304" pitchFamily="18" charset="0"/>
                          <a:cs typeface="Times New Roman" panose="02020603050405020304" pitchFamily="18" charset="0"/>
                        </a:rPr>
                        <a:t>Lighting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Weather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dirty="0">
                          <a:latin typeface="Times New Roman" panose="02020603050405020304" pitchFamily="18" charset="0"/>
                          <a:cs typeface="Times New Roman" panose="02020603050405020304" pitchFamily="18" charset="0"/>
                        </a:rPr>
                        <a:t>Casualty Class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dirty="0">
                          <a:latin typeface="Times New Roman" panose="02020603050405020304" pitchFamily="18" charset="0"/>
                          <a:cs typeface="Times New Roman" panose="02020603050405020304" pitchFamily="18" charset="0"/>
                        </a:rPr>
                        <a:t>Casualty Severity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dirty="0">
                          <a:latin typeface="Times New Roman" panose="02020603050405020304" pitchFamily="18" charset="0"/>
                          <a:cs typeface="Times New Roman" panose="02020603050405020304" pitchFamily="18" charset="0"/>
                        </a:rPr>
                        <a:t>Sex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dirty="0">
                          <a:latin typeface="Times New Roman" panose="02020603050405020304" pitchFamily="18" charset="0"/>
                          <a:cs typeface="Times New Roman" panose="02020603050405020304" pitchFamily="18" charset="0"/>
                        </a:rPr>
                        <a:t>Type of Vehicle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dirty="0">
                          <a:latin typeface="Times New Roman" panose="02020603050405020304" pitchFamily="18" charset="0"/>
                          <a:cs typeface="Times New Roman" panose="02020603050405020304" pitchFamily="18" charset="0"/>
                        </a:rPr>
                        <a:t>Age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320455">
                <a:tc>
                  <a:txBody>
                    <a:bodyPr/>
                    <a:lstStyle/>
                    <a:p>
                      <a:r>
                        <a:rPr lang="en-US" sz="1600" dirty="0">
                          <a:latin typeface="Times New Roman" panose="02020603050405020304" pitchFamily="18" charset="0"/>
                          <a:cs typeface="Times New Roman" panose="02020603050405020304" pitchFamily="18" charset="0"/>
                        </a:rPr>
                        <a:t>Accident Date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320455">
                <a:tc>
                  <a:txBody>
                    <a:bodyPr/>
                    <a:lstStyle/>
                    <a:p>
                      <a:r>
                        <a:rPr lang="en-US" sz="1600" dirty="0">
                          <a:latin typeface="Times New Roman" panose="02020603050405020304" pitchFamily="18" charset="0"/>
                          <a:cs typeface="Times New Roman" panose="02020603050405020304" pitchFamily="18" charset="0"/>
                        </a:rPr>
                        <a:t>Time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17213877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767</TotalTime>
  <Words>1016</Words>
  <Application>Microsoft Office PowerPoint</Application>
  <PresentationFormat>Widescreen</PresentationFormat>
  <Paragraphs>164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changes in the dataset</vt:lpstr>
      <vt:lpstr>PowerPoint Presentation</vt:lpstr>
      <vt:lpstr>Jira work Management</vt:lpstr>
      <vt:lpstr>PowerPoint Presentation</vt:lpstr>
      <vt:lpstr>PowerPoint Presentation</vt:lpstr>
      <vt:lpstr>PowerPoint Presentation</vt:lpstr>
      <vt:lpstr>PowerPoint Presentation</vt:lpstr>
      <vt:lpstr>Github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108</cp:revision>
  <dcterms:created xsi:type="dcterms:W3CDTF">2022-11-06T16:15:46Z</dcterms:created>
  <dcterms:modified xsi:type="dcterms:W3CDTF">2022-11-13T23:31:14Z</dcterms:modified>
</cp:coreProperties>
</file>