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325" r:id="rId2"/>
    <p:sldId id="330" r:id="rId3"/>
    <p:sldId id="331" r:id="rId4"/>
    <p:sldId id="328" r:id="rId5"/>
    <p:sldId id="327" r:id="rId6"/>
    <p:sldId id="329" r:id="rId7"/>
    <p:sldId id="258" r:id="rId8"/>
    <p:sldId id="259" r:id="rId9"/>
    <p:sldId id="260" r:id="rId10"/>
    <p:sldId id="268" r:id="rId11"/>
    <p:sldId id="307" r:id="rId12"/>
    <p:sldId id="262" r:id="rId13"/>
    <p:sldId id="263" r:id="rId14"/>
    <p:sldId id="264" r:id="rId15"/>
    <p:sldId id="265" r:id="rId16"/>
    <p:sldId id="279" r:id="rId17"/>
    <p:sldId id="281" r:id="rId18"/>
    <p:sldId id="282" r:id="rId19"/>
    <p:sldId id="284" r:id="rId20"/>
    <p:sldId id="286" r:id="rId21"/>
    <p:sldId id="287" r:id="rId22"/>
    <p:sldId id="288" r:id="rId23"/>
    <p:sldId id="289" r:id="rId24"/>
    <p:sldId id="290" r:id="rId25"/>
    <p:sldId id="291" r:id="rId26"/>
    <p:sldId id="292" r:id="rId27"/>
    <p:sldId id="293" r:id="rId28"/>
    <p:sldId id="295" r:id="rId29"/>
    <p:sldId id="270" r:id="rId30"/>
    <p:sldId id="271" r:id="rId31"/>
    <p:sldId id="274" r:id="rId32"/>
    <p:sldId id="296" r:id="rId33"/>
    <p:sldId id="297" r:id="rId34"/>
    <p:sldId id="298" r:id="rId35"/>
    <p:sldId id="311" r:id="rId36"/>
    <p:sldId id="332" r:id="rId37"/>
    <p:sldId id="333" r:id="rId38"/>
    <p:sldId id="312" r:id="rId39"/>
    <p:sldId id="314" r:id="rId40"/>
    <p:sldId id="315" r:id="rId41"/>
    <p:sldId id="316" r:id="rId42"/>
    <p:sldId id="320" r:id="rId43"/>
    <p:sldId id="321" r:id="rId44"/>
    <p:sldId id="319" r:id="rId45"/>
    <p:sldId id="322" r:id="rId46"/>
    <p:sldId id="318" r:id="rId47"/>
    <p:sldId id="324" r:id="rId48"/>
    <p:sldId id="317" r:id="rId49"/>
    <p:sldId id="308" r:id="rId50"/>
    <p:sldId id="309" r:id="rId51"/>
    <p:sldId id="310" r:id="rId52"/>
    <p:sldId id="313" r:id="rId53"/>
    <p:sldId id="336" r:id="rId54"/>
    <p:sldId id="301" r:id="rId55"/>
    <p:sldId id="302" r:id="rId56"/>
    <p:sldId id="303" r:id="rId57"/>
    <p:sldId id="304" r:id="rId58"/>
    <p:sldId id="335" r:id="rId59"/>
    <p:sldId id="337" r:id="rId60"/>
    <p:sldId id="338" r:id="rId61"/>
    <p:sldId id="305" r:id="rId62"/>
    <p:sldId id="306" r:id="rId63"/>
    <p:sldId id="269"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1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5720C4-D82B-4E97-B2FD-C28DE60742D3}" type="datetimeFigureOut">
              <a:rPr lang="en-US" smtClean="0"/>
              <a:t>12/4/2022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BB5D4FC0-0F86-4725-8B6E-4B527FCDB8E8}"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2237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5720C4-D82B-4E97-B2FD-C28DE60742D3}"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5D4FC0-0F86-4725-8B6E-4B527FCDB8E8}"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395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5720C4-D82B-4E97-B2FD-C28DE60742D3}"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5D4FC0-0F86-4725-8B6E-4B527FCDB8E8}"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7405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5720C4-D82B-4E97-B2FD-C28DE60742D3}"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5D4FC0-0F86-4725-8B6E-4B527FCDB8E8}"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7295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5720C4-D82B-4E97-B2FD-C28DE60742D3}"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5D4FC0-0F86-4725-8B6E-4B527FCDB8E8}"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451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5720C4-D82B-4E97-B2FD-C28DE60742D3}" type="datetimeFigureOut">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5D4FC0-0F86-4725-8B6E-4B527FCDB8E8}"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3794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5720C4-D82B-4E97-B2FD-C28DE60742D3}" type="datetimeFigureOut">
              <a:rPr lang="en-US" smtClean="0"/>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B5D4FC0-0F86-4725-8B6E-4B527FCDB8E8}"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3555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5720C4-D82B-4E97-B2FD-C28DE60742D3}" type="datetimeFigureOut">
              <a:rPr lang="en-US" smtClean="0"/>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B5D4FC0-0F86-4725-8B6E-4B527FCDB8E8}"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7604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5720C4-D82B-4E97-B2FD-C28DE60742D3}" type="datetimeFigureOut">
              <a:rPr lang="en-US" smtClean="0"/>
              <a:t>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B5D4FC0-0F86-4725-8B6E-4B527FCDB8E8}" type="slidenum">
              <a:rPr lang="en-US" smtClean="0"/>
              <a:t>‹#›</a:t>
            </a:fld>
            <a:endParaRPr lang="en-US" dirty="0"/>
          </a:p>
        </p:txBody>
      </p:sp>
    </p:spTree>
    <p:extLst>
      <p:ext uri="{BB962C8B-B14F-4D97-AF65-F5344CB8AC3E}">
        <p14:creationId xmlns:p14="http://schemas.microsoft.com/office/powerpoint/2010/main" val="655542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5720C4-D82B-4E97-B2FD-C28DE60742D3}" type="datetimeFigureOut">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5D4FC0-0F86-4725-8B6E-4B527FCDB8E8}"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629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35720C4-D82B-4E97-B2FD-C28DE60742D3}" type="datetimeFigureOut">
              <a:rPr lang="en-US" smtClean="0"/>
              <a:t>12/4/2022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BB5D4FC0-0F86-4725-8B6E-4B527FCDB8E8}"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5037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35720C4-D82B-4E97-B2FD-C28DE60742D3}" type="datetimeFigureOut">
              <a:rPr lang="en-US" smtClean="0"/>
              <a:t>12/4/2022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B5D4FC0-0F86-4725-8B6E-4B527FCDB8E8}"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747540"/>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vidhi-patel-03922a1b2" TargetMode="External"/><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linkedin.com/in/jay-modh998" TargetMode="External"/><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kedin.com/in/dhruv-chauhan-979a3719a" TargetMode="External"/><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www.linkedin.com/in/raj-gabani-b87668150" TargetMode="External"/><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kedin.com/in/kartik-thakkar-59ba8a212" TargetMode="External"/><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hyperlink" Target="https://github.com/rajgabani/DAB-103-006-001" TargetMode="External"/><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hyperlink" Target="https://data.world/datagov-uk/6efe5505-941f-45bf-b576-4c1e09b579a1" TargetMode="External"/><Relationship Id="rId2" Type="http://schemas.openxmlformats.org/officeDocument/2006/relationships/hyperlink" Target="https://vincentarelbundock.github.io/Rdatasets/doc/DAAG/nassCDS.html" TargetMode="External"/><Relationship Id="rId1" Type="http://schemas.openxmlformats.org/officeDocument/2006/relationships/slideLayout" Target="../slideLayouts/slideLayout7.xml"/><Relationship Id="rId4" Type="http://schemas.openxmlformats.org/officeDocument/2006/relationships/hyperlink" Target="https://making-cities-safer.com/speed-reduction-methods-to-promote-road-safety-and-to-save-lives/"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www.who.int/health-topics/road-safety#tab=tab_1"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87AD89-D7CB-257E-D388-4BB12015AD2D}"/>
              </a:ext>
            </a:extLst>
          </p:cNvPr>
          <p:cNvSpPr txBox="1"/>
          <p:nvPr/>
        </p:nvSpPr>
        <p:spPr>
          <a:xfrm>
            <a:off x="3531965" y="0"/>
            <a:ext cx="5128070"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Team Introduction</a:t>
            </a:r>
          </a:p>
        </p:txBody>
      </p:sp>
      <p:sp>
        <p:nvSpPr>
          <p:cNvPr id="3" name="TextBox 2">
            <a:extLst>
              <a:ext uri="{FF2B5EF4-FFF2-40B4-BE49-F238E27FC236}">
                <a16:creationId xmlns:a16="http://schemas.microsoft.com/office/drawing/2014/main" id="{1C0CC4C5-EAAA-F5E1-5EFD-D9290215E360}"/>
              </a:ext>
            </a:extLst>
          </p:cNvPr>
          <p:cNvSpPr txBox="1"/>
          <p:nvPr/>
        </p:nvSpPr>
        <p:spPr>
          <a:xfrm>
            <a:off x="1800809" y="1945345"/>
            <a:ext cx="3929281"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Group Number: 006</a:t>
            </a:r>
          </a:p>
        </p:txBody>
      </p:sp>
      <p:sp>
        <p:nvSpPr>
          <p:cNvPr id="4" name="TextBox 3">
            <a:extLst>
              <a:ext uri="{FF2B5EF4-FFF2-40B4-BE49-F238E27FC236}">
                <a16:creationId xmlns:a16="http://schemas.microsoft.com/office/drawing/2014/main" id="{9F7B0535-5AB8-E8E0-A001-F60B1B2823B5}"/>
              </a:ext>
            </a:extLst>
          </p:cNvPr>
          <p:cNvSpPr txBox="1"/>
          <p:nvPr/>
        </p:nvSpPr>
        <p:spPr>
          <a:xfrm>
            <a:off x="1800809" y="2704815"/>
            <a:ext cx="2505814"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Section: 001</a:t>
            </a:r>
          </a:p>
        </p:txBody>
      </p:sp>
    </p:spTree>
    <p:extLst>
      <p:ext uri="{BB962C8B-B14F-4D97-AF65-F5344CB8AC3E}">
        <p14:creationId xmlns:p14="http://schemas.microsoft.com/office/powerpoint/2010/main" val="575456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1F2B7E-8F3B-5401-948D-388A318CEB2C}"/>
              </a:ext>
            </a:extLst>
          </p:cNvPr>
          <p:cNvSpPr txBox="1"/>
          <p:nvPr/>
        </p:nvSpPr>
        <p:spPr>
          <a:xfrm>
            <a:off x="3377844" y="164592"/>
            <a:ext cx="5161991"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Analysis Questions</a:t>
            </a:r>
          </a:p>
        </p:txBody>
      </p:sp>
      <p:sp>
        <p:nvSpPr>
          <p:cNvPr id="3" name="TextBox 2">
            <a:extLst>
              <a:ext uri="{FF2B5EF4-FFF2-40B4-BE49-F238E27FC236}">
                <a16:creationId xmlns:a16="http://schemas.microsoft.com/office/drawing/2014/main" id="{54901036-E132-D833-E705-6D7C01AF54C0}"/>
              </a:ext>
            </a:extLst>
          </p:cNvPr>
          <p:cNvSpPr txBox="1"/>
          <p:nvPr/>
        </p:nvSpPr>
        <p:spPr>
          <a:xfrm>
            <a:off x="937776" y="1306962"/>
            <a:ext cx="10316446"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Identify pattern in which age group most of the accidents registered?</a:t>
            </a:r>
          </a:p>
        </p:txBody>
      </p:sp>
      <p:sp>
        <p:nvSpPr>
          <p:cNvPr id="4" name="TextBox 3">
            <a:extLst>
              <a:ext uri="{FF2B5EF4-FFF2-40B4-BE49-F238E27FC236}">
                <a16:creationId xmlns:a16="http://schemas.microsoft.com/office/drawing/2014/main" id="{1FD30E85-7B8A-0A59-5F56-8A3E7484BBC1}"/>
              </a:ext>
            </a:extLst>
          </p:cNvPr>
          <p:cNvSpPr txBox="1"/>
          <p:nvPr/>
        </p:nvSpPr>
        <p:spPr>
          <a:xfrm>
            <a:off x="937776" y="2475424"/>
            <a:ext cx="10316446"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During what part of the day accidents happen more frequently? Examine the trend for accident prone time of day on yearly basis.</a:t>
            </a:r>
          </a:p>
        </p:txBody>
      </p:sp>
      <p:sp>
        <p:nvSpPr>
          <p:cNvPr id="5" name="TextBox 4">
            <a:extLst>
              <a:ext uri="{FF2B5EF4-FFF2-40B4-BE49-F238E27FC236}">
                <a16:creationId xmlns:a16="http://schemas.microsoft.com/office/drawing/2014/main" id="{39BC771B-E486-084B-5C57-6A0A24D9B03E}"/>
              </a:ext>
            </a:extLst>
          </p:cNvPr>
          <p:cNvSpPr txBox="1"/>
          <p:nvPr/>
        </p:nvSpPr>
        <p:spPr>
          <a:xfrm>
            <a:off x="937776" y="3643886"/>
            <a:ext cx="10316446"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Check how the speed at the time of impact (accident) affected the seriousness of injury ?</a:t>
            </a:r>
          </a:p>
        </p:txBody>
      </p:sp>
    </p:spTree>
    <p:extLst>
      <p:ext uri="{BB962C8B-B14F-4D97-AF65-F5344CB8AC3E}">
        <p14:creationId xmlns:p14="http://schemas.microsoft.com/office/powerpoint/2010/main" val="1930004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1">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9671636A-C7DC-B459-721B-B65E34236836}"/>
              </a:ext>
            </a:extLst>
          </p:cNvPr>
          <p:cNvSpPr>
            <a:spLocks noGrp="1"/>
          </p:cNvSpPr>
          <p:nvPr>
            <p:ph type="ctrTitle"/>
          </p:nvPr>
        </p:nvSpPr>
        <p:spPr>
          <a:xfrm>
            <a:off x="1452616" y="962902"/>
            <a:ext cx="5076200" cy="2380828"/>
          </a:xfrm>
        </p:spPr>
        <p:txBody>
          <a:bodyPr>
            <a:normAutofit/>
          </a:bodyPr>
          <a:lstStyle/>
          <a:p>
            <a:r>
              <a:rPr lang="en-CA" sz="4800" dirty="0">
                <a:latin typeface="Times New Roman" panose="02020603050405020304" pitchFamily="18" charset="0"/>
                <a:cs typeface="Times New Roman" panose="02020603050405020304" pitchFamily="18" charset="0"/>
              </a:rPr>
              <a:t>Dataset Description</a:t>
            </a:r>
          </a:p>
        </p:txBody>
      </p:sp>
      <p:cxnSp>
        <p:nvCxnSpPr>
          <p:cNvPr id="21" name="Straight Connector 13">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descr="Database">
            <a:extLst>
              <a:ext uri="{FF2B5EF4-FFF2-40B4-BE49-F238E27FC236}">
                <a16:creationId xmlns:a16="http://schemas.microsoft.com/office/drawing/2014/main" id="{699BF66B-F820-FDA2-52D6-A0906C16AE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4251" y="805583"/>
            <a:ext cx="4660762" cy="4660762"/>
          </a:xfrm>
          <a:prstGeom prst="rect">
            <a:avLst/>
          </a:prstGeom>
        </p:spPr>
      </p:pic>
      <p:pic>
        <p:nvPicPr>
          <p:cNvPr id="22" name="Picture 15">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17">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789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43C290B5-DF09-A4C9-3CB6-6AB919DBEDA9}"/>
              </a:ext>
            </a:extLst>
          </p:cNvPr>
          <p:cNvSpPr/>
          <p:nvPr/>
        </p:nvSpPr>
        <p:spPr>
          <a:xfrm>
            <a:off x="5206481" y="2719148"/>
            <a:ext cx="1628775" cy="110490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Airbag </a:t>
            </a:r>
          </a:p>
          <a:p>
            <a:pPr algn="ctr"/>
            <a:r>
              <a:rPr lang="en-US" sz="2000" dirty="0">
                <a:latin typeface="Times New Roman" panose="02020603050405020304" pitchFamily="18" charset="0"/>
                <a:cs typeface="Times New Roman" panose="02020603050405020304" pitchFamily="18" charset="0"/>
              </a:rPr>
              <a:t>Dataset</a:t>
            </a:r>
          </a:p>
        </p:txBody>
      </p:sp>
      <p:graphicFrame>
        <p:nvGraphicFramePr>
          <p:cNvPr id="4" name="Table 4">
            <a:extLst>
              <a:ext uri="{FF2B5EF4-FFF2-40B4-BE49-F238E27FC236}">
                <a16:creationId xmlns:a16="http://schemas.microsoft.com/office/drawing/2014/main" id="{A076E155-54E8-EB1B-F332-DC4C6E19727F}"/>
              </a:ext>
            </a:extLst>
          </p:cNvPr>
          <p:cNvGraphicFramePr>
            <a:graphicFrameLocks noGrp="1"/>
          </p:cNvGraphicFramePr>
          <p:nvPr>
            <p:extLst>
              <p:ext uri="{D42A27DB-BD31-4B8C-83A1-F6EECF244321}">
                <p14:modId xmlns:p14="http://schemas.microsoft.com/office/powerpoint/2010/main" val="1414765093"/>
              </p:ext>
            </p:extLst>
          </p:nvPr>
        </p:nvGraphicFramePr>
        <p:xfrm>
          <a:off x="1542588" y="2433398"/>
          <a:ext cx="1588084" cy="1676400"/>
        </p:xfrm>
        <a:graphic>
          <a:graphicData uri="http://schemas.openxmlformats.org/drawingml/2006/table">
            <a:tbl>
              <a:tblPr firstRow="1" bandRow="1">
                <a:tableStyleId>{5C22544A-7EE6-4342-B048-85BDC9FD1C3A}</a:tableStyleId>
              </a:tblPr>
              <a:tblGrid>
                <a:gridCol w="1588084">
                  <a:extLst>
                    <a:ext uri="{9D8B030D-6E8A-4147-A177-3AD203B41FA5}">
                      <a16:colId xmlns:a16="http://schemas.microsoft.com/office/drawing/2014/main" val="1913181698"/>
                    </a:ext>
                  </a:extLst>
                </a:gridCol>
              </a:tblGrid>
              <a:tr h="326787">
                <a:tc>
                  <a:txBody>
                    <a:bodyPr/>
                    <a:lstStyle/>
                    <a:p>
                      <a:r>
                        <a:rPr lang="en-US" sz="1600" dirty="0">
                          <a:latin typeface="Times New Roman" panose="02020603050405020304" pitchFamily="18" charset="0"/>
                          <a:cs typeface="Times New Roman" panose="02020603050405020304" pitchFamily="18" charset="0"/>
                        </a:rPr>
                        <a:t>Numeric values</a:t>
                      </a:r>
                    </a:p>
                  </a:txBody>
                  <a:tcPr/>
                </a:tc>
                <a:extLst>
                  <a:ext uri="{0D108BD9-81ED-4DB2-BD59-A6C34878D82A}">
                    <a16:rowId xmlns:a16="http://schemas.microsoft.com/office/drawing/2014/main" val="1789275065"/>
                  </a:ext>
                </a:extLst>
              </a:tr>
              <a:tr h="326787">
                <a:tc>
                  <a:txBody>
                    <a:bodyPr/>
                    <a:lstStyle/>
                    <a:p>
                      <a:r>
                        <a:rPr lang="en-US" sz="1600" dirty="0">
                          <a:latin typeface="Times New Roman" panose="02020603050405020304" pitchFamily="18" charset="0"/>
                          <a:cs typeface="Times New Roman" panose="02020603050405020304" pitchFamily="18" charset="0"/>
                        </a:rPr>
                        <a:t>dvcat</a:t>
                      </a:r>
                    </a:p>
                  </a:txBody>
                  <a:tcPr/>
                </a:tc>
                <a:extLst>
                  <a:ext uri="{0D108BD9-81ED-4DB2-BD59-A6C34878D82A}">
                    <a16:rowId xmlns:a16="http://schemas.microsoft.com/office/drawing/2014/main" val="997550975"/>
                  </a:ext>
                </a:extLst>
              </a:tr>
              <a:tr h="326787">
                <a:tc>
                  <a:txBody>
                    <a:bodyPr/>
                    <a:lstStyle/>
                    <a:p>
                      <a:r>
                        <a:rPr lang="en-US" sz="1600" dirty="0">
                          <a:latin typeface="Times New Roman" panose="02020603050405020304" pitchFamily="18" charset="0"/>
                          <a:cs typeface="Times New Roman" panose="02020603050405020304" pitchFamily="18" charset="0"/>
                        </a:rPr>
                        <a:t>weight</a:t>
                      </a:r>
                    </a:p>
                  </a:txBody>
                  <a:tcPr/>
                </a:tc>
                <a:extLst>
                  <a:ext uri="{0D108BD9-81ED-4DB2-BD59-A6C34878D82A}">
                    <a16:rowId xmlns:a16="http://schemas.microsoft.com/office/drawing/2014/main" val="2246929882"/>
                  </a:ext>
                </a:extLst>
              </a:tr>
              <a:tr h="326787">
                <a:tc>
                  <a:txBody>
                    <a:bodyPr/>
                    <a:lstStyle/>
                    <a:p>
                      <a:r>
                        <a:rPr lang="en-US" sz="1600" dirty="0">
                          <a:latin typeface="Times New Roman" panose="02020603050405020304" pitchFamily="18" charset="0"/>
                          <a:cs typeface="Times New Roman" panose="02020603050405020304" pitchFamily="18" charset="0"/>
                        </a:rPr>
                        <a:t>ageOFocc</a:t>
                      </a:r>
                    </a:p>
                  </a:txBody>
                  <a:tcPr/>
                </a:tc>
                <a:extLst>
                  <a:ext uri="{0D108BD9-81ED-4DB2-BD59-A6C34878D82A}">
                    <a16:rowId xmlns:a16="http://schemas.microsoft.com/office/drawing/2014/main" val="780764267"/>
                  </a:ext>
                </a:extLst>
              </a:tr>
              <a:tr h="326787">
                <a:tc>
                  <a:txBody>
                    <a:bodyPr/>
                    <a:lstStyle/>
                    <a:p>
                      <a:r>
                        <a:rPr lang="en-US" sz="1600" dirty="0">
                          <a:latin typeface="Times New Roman" panose="02020603050405020304" pitchFamily="18" charset="0"/>
                          <a:cs typeface="Times New Roman" panose="02020603050405020304" pitchFamily="18" charset="0"/>
                        </a:rPr>
                        <a:t>caseid</a:t>
                      </a:r>
                    </a:p>
                  </a:txBody>
                  <a:tcPr/>
                </a:tc>
                <a:extLst>
                  <a:ext uri="{0D108BD9-81ED-4DB2-BD59-A6C34878D82A}">
                    <a16:rowId xmlns:a16="http://schemas.microsoft.com/office/drawing/2014/main" val="1463429696"/>
                  </a:ext>
                </a:extLst>
              </a:tr>
            </a:tbl>
          </a:graphicData>
        </a:graphic>
      </p:graphicFrame>
      <p:graphicFrame>
        <p:nvGraphicFramePr>
          <p:cNvPr id="5" name="Table 5">
            <a:extLst>
              <a:ext uri="{FF2B5EF4-FFF2-40B4-BE49-F238E27FC236}">
                <a16:creationId xmlns:a16="http://schemas.microsoft.com/office/drawing/2014/main" id="{B478C70B-2C66-7EAE-7715-47FE96E6FDAC}"/>
              </a:ext>
            </a:extLst>
          </p:cNvPr>
          <p:cNvGraphicFramePr>
            <a:graphicFrameLocks noGrp="1"/>
          </p:cNvGraphicFramePr>
          <p:nvPr>
            <p:extLst>
              <p:ext uri="{D42A27DB-BD31-4B8C-83A1-F6EECF244321}">
                <p14:modId xmlns:p14="http://schemas.microsoft.com/office/powerpoint/2010/main" val="2061622997"/>
              </p:ext>
            </p:extLst>
          </p:nvPr>
        </p:nvGraphicFramePr>
        <p:xfrm>
          <a:off x="9167290" y="1332764"/>
          <a:ext cx="2045478" cy="3877668"/>
        </p:xfrm>
        <a:graphic>
          <a:graphicData uri="http://schemas.openxmlformats.org/drawingml/2006/table">
            <a:tbl>
              <a:tblPr firstRow="1" bandRow="1">
                <a:tableStyleId>{5C22544A-7EE6-4342-B048-85BDC9FD1C3A}</a:tableStyleId>
              </a:tblPr>
              <a:tblGrid>
                <a:gridCol w="2045478">
                  <a:extLst>
                    <a:ext uri="{9D8B030D-6E8A-4147-A177-3AD203B41FA5}">
                      <a16:colId xmlns:a16="http://schemas.microsoft.com/office/drawing/2014/main" val="3068888107"/>
                    </a:ext>
                  </a:extLst>
                </a:gridCol>
              </a:tblGrid>
              <a:tr h="364158">
                <a:tc>
                  <a:txBody>
                    <a:bodyPr/>
                    <a:lstStyle/>
                    <a:p>
                      <a:r>
                        <a:rPr lang="en-US" sz="1600" dirty="0">
                          <a:latin typeface="Times New Roman" panose="02020603050405020304" pitchFamily="18" charset="0"/>
                          <a:cs typeface="Times New Roman" panose="02020603050405020304" pitchFamily="18" charset="0"/>
                        </a:rPr>
                        <a:t>Categorical values</a:t>
                      </a:r>
                    </a:p>
                  </a:txBody>
                  <a:tcPr marT="37785" marB="37785"/>
                </a:tc>
                <a:extLst>
                  <a:ext uri="{0D108BD9-81ED-4DB2-BD59-A6C34878D82A}">
                    <a16:rowId xmlns:a16="http://schemas.microsoft.com/office/drawing/2014/main" val="2052371186"/>
                  </a:ext>
                </a:extLst>
              </a:tr>
              <a:tr h="314876">
                <a:tc>
                  <a:txBody>
                    <a:bodyPr/>
                    <a:lstStyle/>
                    <a:p>
                      <a:r>
                        <a:rPr lang="en-US" sz="1600" dirty="0">
                          <a:latin typeface="Times New Roman" panose="02020603050405020304" pitchFamily="18" charset="0"/>
                          <a:cs typeface="Times New Roman" panose="02020603050405020304" pitchFamily="18" charset="0"/>
                        </a:rPr>
                        <a:t>dead</a:t>
                      </a:r>
                    </a:p>
                  </a:txBody>
                  <a:tcPr marT="37785" marB="37785"/>
                </a:tc>
                <a:extLst>
                  <a:ext uri="{0D108BD9-81ED-4DB2-BD59-A6C34878D82A}">
                    <a16:rowId xmlns:a16="http://schemas.microsoft.com/office/drawing/2014/main" val="2095277181"/>
                  </a:ext>
                </a:extLst>
              </a:tr>
              <a:tr h="314876">
                <a:tc>
                  <a:txBody>
                    <a:bodyPr/>
                    <a:lstStyle/>
                    <a:p>
                      <a:r>
                        <a:rPr lang="en-US" sz="1600" dirty="0">
                          <a:latin typeface="Times New Roman" panose="02020603050405020304" pitchFamily="18" charset="0"/>
                          <a:cs typeface="Times New Roman" panose="02020603050405020304" pitchFamily="18" charset="0"/>
                        </a:rPr>
                        <a:t>airbag</a:t>
                      </a:r>
                    </a:p>
                  </a:txBody>
                  <a:tcPr marT="37785" marB="37785"/>
                </a:tc>
                <a:extLst>
                  <a:ext uri="{0D108BD9-81ED-4DB2-BD59-A6C34878D82A}">
                    <a16:rowId xmlns:a16="http://schemas.microsoft.com/office/drawing/2014/main" val="3259396857"/>
                  </a:ext>
                </a:extLst>
              </a:tr>
              <a:tr h="314876">
                <a:tc>
                  <a:txBody>
                    <a:bodyPr/>
                    <a:lstStyle/>
                    <a:p>
                      <a:r>
                        <a:rPr lang="en-US" sz="1600" dirty="0">
                          <a:latin typeface="Times New Roman" panose="02020603050405020304" pitchFamily="18" charset="0"/>
                          <a:cs typeface="Times New Roman" panose="02020603050405020304" pitchFamily="18" charset="0"/>
                        </a:rPr>
                        <a:t>seatbelt</a:t>
                      </a:r>
                    </a:p>
                  </a:txBody>
                  <a:tcPr marT="37785" marB="37785"/>
                </a:tc>
                <a:extLst>
                  <a:ext uri="{0D108BD9-81ED-4DB2-BD59-A6C34878D82A}">
                    <a16:rowId xmlns:a16="http://schemas.microsoft.com/office/drawing/2014/main" val="51485757"/>
                  </a:ext>
                </a:extLst>
              </a:tr>
              <a:tr h="314876">
                <a:tc>
                  <a:txBody>
                    <a:bodyPr/>
                    <a:lstStyle/>
                    <a:p>
                      <a:r>
                        <a:rPr lang="en-US" sz="1600" dirty="0">
                          <a:latin typeface="Times New Roman" panose="02020603050405020304" pitchFamily="18" charset="0"/>
                          <a:cs typeface="Times New Roman" panose="02020603050405020304" pitchFamily="18" charset="0"/>
                        </a:rPr>
                        <a:t>frontal</a:t>
                      </a:r>
                    </a:p>
                  </a:txBody>
                  <a:tcPr marT="37785" marB="37785"/>
                </a:tc>
                <a:extLst>
                  <a:ext uri="{0D108BD9-81ED-4DB2-BD59-A6C34878D82A}">
                    <a16:rowId xmlns:a16="http://schemas.microsoft.com/office/drawing/2014/main" val="1612814969"/>
                  </a:ext>
                </a:extLst>
              </a:tr>
              <a:tr h="314876">
                <a:tc>
                  <a:txBody>
                    <a:bodyPr/>
                    <a:lstStyle/>
                    <a:p>
                      <a:r>
                        <a:rPr lang="en-US" sz="1600" dirty="0">
                          <a:latin typeface="Times New Roman" panose="02020603050405020304" pitchFamily="18" charset="0"/>
                          <a:cs typeface="Times New Roman" panose="02020603050405020304" pitchFamily="18" charset="0"/>
                        </a:rPr>
                        <a:t>sex</a:t>
                      </a:r>
                    </a:p>
                  </a:txBody>
                  <a:tcPr marT="37785" marB="37785"/>
                </a:tc>
                <a:extLst>
                  <a:ext uri="{0D108BD9-81ED-4DB2-BD59-A6C34878D82A}">
                    <a16:rowId xmlns:a16="http://schemas.microsoft.com/office/drawing/2014/main" val="1754765462"/>
                  </a:ext>
                </a:extLst>
              </a:tr>
              <a:tr h="31487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yearacc</a:t>
                      </a:r>
                    </a:p>
                  </a:txBody>
                  <a:tcPr marT="37785" marB="37785"/>
                </a:tc>
                <a:extLst>
                  <a:ext uri="{0D108BD9-81ED-4DB2-BD59-A6C34878D82A}">
                    <a16:rowId xmlns:a16="http://schemas.microsoft.com/office/drawing/2014/main" val="4162802730"/>
                  </a:ext>
                </a:extLst>
              </a:tr>
              <a:tr h="314876">
                <a:tc>
                  <a:txBody>
                    <a:bodyPr/>
                    <a:lstStyle/>
                    <a:p>
                      <a:r>
                        <a:rPr lang="en-US" sz="1600" dirty="0">
                          <a:latin typeface="Times New Roman" panose="02020603050405020304" pitchFamily="18" charset="0"/>
                          <a:cs typeface="Times New Roman" panose="02020603050405020304" pitchFamily="18" charset="0"/>
                        </a:rPr>
                        <a:t>yearVeh</a:t>
                      </a:r>
                    </a:p>
                  </a:txBody>
                  <a:tcPr marT="37785" marB="37785"/>
                </a:tc>
                <a:extLst>
                  <a:ext uri="{0D108BD9-81ED-4DB2-BD59-A6C34878D82A}">
                    <a16:rowId xmlns:a16="http://schemas.microsoft.com/office/drawing/2014/main" val="2342891200"/>
                  </a:ext>
                </a:extLst>
              </a:tr>
              <a:tr h="314876">
                <a:tc>
                  <a:txBody>
                    <a:bodyPr/>
                    <a:lstStyle/>
                    <a:p>
                      <a:r>
                        <a:rPr lang="en-US" sz="1600" dirty="0">
                          <a:latin typeface="Times New Roman" panose="02020603050405020304" pitchFamily="18" charset="0"/>
                          <a:cs typeface="Times New Roman" panose="02020603050405020304" pitchFamily="18" charset="0"/>
                        </a:rPr>
                        <a:t>abcat</a:t>
                      </a:r>
                    </a:p>
                  </a:txBody>
                  <a:tcPr marT="37785" marB="37785"/>
                </a:tc>
                <a:extLst>
                  <a:ext uri="{0D108BD9-81ED-4DB2-BD59-A6C34878D82A}">
                    <a16:rowId xmlns:a16="http://schemas.microsoft.com/office/drawing/2014/main" val="4259108893"/>
                  </a:ext>
                </a:extLst>
              </a:tr>
              <a:tr h="314876">
                <a:tc>
                  <a:txBody>
                    <a:bodyPr/>
                    <a:lstStyle/>
                    <a:p>
                      <a:r>
                        <a:rPr lang="en-US" sz="1600" dirty="0">
                          <a:latin typeface="Times New Roman" panose="02020603050405020304" pitchFamily="18" charset="0"/>
                          <a:cs typeface="Times New Roman" panose="02020603050405020304" pitchFamily="18" charset="0"/>
                        </a:rPr>
                        <a:t>occRole</a:t>
                      </a:r>
                    </a:p>
                  </a:txBody>
                  <a:tcPr marT="37785" marB="37785"/>
                </a:tc>
                <a:extLst>
                  <a:ext uri="{0D108BD9-81ED-4DB2-BD59-A6C34878D82A}">
                    <a16:rowId xmlns:a16="http://schemas.microsoft.com/office/drawing/2014/main" val="3891755695"/>
                  </a:ext>
                </a:extLst>
              </a:tr>
              <a:tr h="314876">
                <a:tc>
                  <a:txBody>
                    <a:bodyPr/>
                    <a:lstStyle/>
                    <a:p>
                      <a:r>
                        <a:rPr lang="en-US" sz="1600" dirty="0">
                          <a:latin typeface="Times New Roman" panose="02020603050405020304" pitchFamily="18" charset="0"/>
                          <a:cs typeface="Times New Roman" panose="02020603050405020304" pitchFamily="18" charset="0"/>
                        </a:rPr>
                        <a:t>deploy</a:t>
                      </a:r>
                    </a:p>
                  </a:txBody>
                  <a:tcPr marT="37785" marB="37785"/>
                </a:tc>
                <a:extLst>
                  <a:ext uri="{0D108BD9-81ED-4DB2-BD59-A6C34878D82A}">
                    <a16:rowId xmlns:a16="http://schemas.microsoft.com/office/drawing/2014/main" val="592766300"/>
                  </a:ext>
                </a:extLst>
              </a:tr>
              <a:tr h="314876">
                <a:tc>
                  <a:txBody>
                    <a:bodyPr/>
                    <a:lstStyle/>
                    <a:p>
                      <a:r>
                        <a:rPr lang="en-US" sz="1600" dirty="0">
                          <a:latin typeface="Times New Roman" panose="02020603050405020304" pitchFamily="18" charset="0"/>
                          <a:cs typeface="Times New Roman" panose="02020603050405020304" pitchFamily="18" charset="0"/>
                        </a:rPr>
                        <a:t>injSeverity</a:t>
                      </a:r>
                    </a:p>
                  </a:txBody>
                  <a:tcPr marT="37785" marB="37785"/>
                </a:tc>
                <a:extLst>
                  <a:ext uri="{0D108BD9-81ED-4DB2-BD59-A6C34878D82A}">
                    <a16:rowId xmlns:a16="http://schemas.microsoft.com/office/drawing/2014/main" val="2703958247"/>
                  </a:ext>
                </a:extLst>
              </a:tr>
            </a:tbl>
          </a:graphicData>
        </a:graphic>
      </p:graphicFrame>
      <p:graphicFrame>
        <p:nvGraphicFramePr>
          <p:cNvPr id="6" name="Table 6">
            <a:extLst>
              <a:ext uri="{FF2B5EF4-FFF2-40B4-BE49-F238E27FC236}">
                <a16:creationId xmlns:a16="http://schemas.microsoft.com/office/drawing/2014/main" id="{AC19EACD-C942-D5DE-5BA3-48B3689C53A4}"/>
              </a:ext>
            </a:extLst>
          </p:cNvPr>
          <p:cNvGraphicFramePr>
            <a:graphicFrameLocks noGrp="1"/>
          </p:cNvGraphicFramePr>
          <p:nvPr>
            <p:extLst>
              <p:ext uri="{D42A27DB-BD31-4B8C-83A1-F6EECF244321}">
                <p14:modId xmlns:p14="http://schemas.microsoft.com/office/powerpoint/2010/main" val="2993129196"/>
              </p:ext>
            </p:extLst>
          </p:nvPr>
        </p:nvGraphicFramePr>
        <p:xfrm>
          <a:off x="5529974" y="4838415"/>
          <a:ext cx="981788" cy="741680"/>
        </p:xfrm>
        <a:graphic>
          <a:graphicData uri="http://schemas.openxmlformats.org/drawingml/2006/table">
            <a:tbl>
              <a:tblPr firstRow="1" bandRow="1">
                <a:tableStyleId>{5C22544A-7EE6-4342-B048-85BDC9FD1C3A}</a:tableStyleId>
              </a:tblPr>
              <a:tblGrid>
                <a:gridCol w="981788">
                  <a:extLst>
                    <a:ext uri="{9D8B030D-6E8A-4147-A177-3AD203B41FA5}">
                      <a16:colId xmlns:a16="http://schemas.microsoft.com/office/drawing/2014/main" val="1654936824"/>
                    </a:ext>
                  </a:extLst>
                </a:gridCol>
              </a:tblGrid>
              <a:tr h="370840">
                <a:tc>
                  <a:txBody>
                    <a:bodyPr/>
                    <a:lstStyle/>
                    <a:p>
                      <a:r>
                        <a:rPr lang="en-US" sz="1600" dirty="0">
                          <a:latin typeface="Times New Roman" panose="02020603050405020304" pitchFamily="18" charset="0"/>
                          <a:cs typeface="Times New Roman" panose="02020603050405020304" pitchFamily="18" charset="0"/>
                        </a:rPr>
                        <a:t>Unique </a:t>
                      </a:r>
                    </a:p>
                  </a:txBody>
                  <a:tcPr/>
                </a:tc>
                <a:extLst>
                  <a:ext uri="{0D108BD9-81ED-4DB2-BD59-A6C34878D82A}">
                    <a16:rowId xmlns:a16="http://schemas.microsoft.com/office/drawing/2014/main" val="495322301"/>
                  </a:ext>
                </a:extLst>
              </a:tr>
              <a:tr h="370840">
                <a:tc>
                  <a:txBody>
                    <a:bodyPr/>
                    <a:lstStyle/>
                    <a:p>
                      <a:r>
                        <a:rPr lang="en-US" sz="1600" dirty="0">
                          <a:latin typeface="Times New Roman" panose="02020603050405020304" pitchFamily="18" charset="0"/>
                          <a:cs typeface="Times New Roman" panose="02020603050405020304" pitchFamily="18" charset="0"/>
                        </a:rPr>
                        <a:t>caseid</a:t>
                      </a:r>
                    </a:p>
                  </a:txBody>
                  <a:tcPr/>
                </a:tc>
                <a:extLst>
                  <a:ext uri="{0D108BD9-81ED-4DB2-BD59-A6C34878D82A}">
                    <a16:rowId xmlns:a16="http://schemas.microsoft.com/office/drawing/2014/main" val="2921980115"/>
                  </a:ext>
                </a:extLst>
              </a:tr>
            </a:tbl>
          </a:graphicData>
        </a:graphic>
      </p:graphicFrame>
      <p:cxnSp>
        <p:nvCxnSpPr>
          <p:cNvPr id="15" name="Straight Arrow Connector 14">
            <a:extLst>
              <a:ext uri="{FF2B5EF4-FFF2-40B4-BE49-F238E27FC236}">
                <a16:creationId xmlns:a16="http://schemas.microsoft.com/office/drawing/2014/main" id="{B04F3F71-0420-9176-2CB9-4C198DC0A433}"/>
              </a:ext>
            </a:extLst>
          </p:cNvPr>
          <p:cNvCxnSpPr>
            <a:cxnSpLocks/>
            <a:stCxn id="3" idx="0"/>
            <a:endCxn id="5" idx="1"/>
          </p:cNvCxnSpPr>
          <p:nvPr/>
        </p:nvCxnSpPr>
        <p:spPr>
          <a:xfrm>
            <a:off x="6833899" y="3271598"/>
            <a:ext cx="2333391"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BC70B631-9D2D-DC35-F8E1-8F58E576D095}"/>
              </a:ext>
            </a:extLst>
          </p:cNvPr>
          <p:cNvCxnSpPr>
            <a:cxnSpLocks/>
            <a:stCxn id="3" idx="1"/>
            <a:endCxn id="6" idx="0"/>
          </p:cNvCxnSpPr>
          <p:nvPr/>
        </p:nvCxnSpPr>
        <p:spPr>
          <a:xfrm flipH="1">
            <a:off x="6020868" y="3822871"/>
            <a:ext cx="1" cy="101554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C415EF0B-5409-FFAF-26A7-9875B5378837}"/>
              </a:ext>
            </a:extLst>
          </p:cNvPr>
          <p:cNvCxnSpPr>
            <a:cxnSpLocks/>
            <a:stCxn id="3" idx="2"/>
            <a:endCxn id="4" idx="3"/>
          </p:cNvCxnSpPr>
          <p:nvPr/>
        </p:nvCxnSpPr>
        <p:spPr>
          <a:xfrm flipH="1">
            <a:off x="3130672" y="3271598"/>
            <a:ext cx="2080861"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a:extLst>
              <a:ext uri="{FF2B5EF4-FFF2-40B4-BE49-F238E27FC236}">
                <a16:creationId xmlns:a16="http://schemas.microsoft.com/office/drawing/2014/main" id="{5C3A2BC0-BAFE-AA76-38CF-687A52DB4842}"/>
              </a:ext>
            </a:extLst>
          </p:cNvPr>
          <p:cNvSpPr txBox="1"/>
          <p:nvPr/>
        </p:nvSpPr>
        <p:spPr>
          <a:xfrm>
            <a:off x="1444752" y="410208"/>
            <a:ext cx="8394192" cy="1015663"/>
          </a:xfrm>
          <a:prstGeom prst="rect">
            <a:avLst/>
          </a:prstGeom>
          <a:noFill/>
        </p:spPr>
        <p:txBody>
          <a:bodyPr wrap="square" rtlCol="0">
            <a:spAutoFit/>
          </a:bodyPr>
          <a:lstStyle/>
          <a:p>
            <a:r>
              <a:rPr lang="en-US" sz="2000" b="0" i="0" dirty="0">
                <a:solidFill>
                  <a:srgbClr val="000000"/>
                </a:solidFill>
                <a:effectLst/>
                <a:latin typeface="Times New Roman" panose="02020603050405020304" pitchFamily="18" charset="0"/>
              </a:rPr>
              <a:t>US data, for 1997-2002, from police-reported car crashes in which there is a harmful event (people or property), and from which at least one vehicle was towed. </a:t>
            </a:r>
            <a:endParaRPr lang="en-CA" sz="2000" dirty="0"/>
          </a:p>
        </p:txBody>
      </p:sp>
    </p:spTree>
    <p:extLst>
      <p:ext uri="{BB962C8B-B14F-4D97-AF65-F5344CB8AC3E}">
        <p14:creationId xmlns:p14="http://schemas.microsoft.com/office/powerpoint/2010/main" val="421982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22CF75C5-EFA4-9D8D-1337-679EFC7D5F35}"/>
              </a:ext>
            </a:extLst>
          </p:cNvPr>
          <p:cNvGraphicFramePr>
            <a:graphicFrameLocks noGrp="1"/>
          </p:cNvGraphicFramePr>
          <p:nvPr>
            <p:extLst>
              <p:ext uri="{D42A27DB-BD31-4B8C-83A1-F6EECF244321}">
                <p14:modId xmlns:p14="http://schemas.microsoft.com/office/powerpoint/2010/main" val="3181152436"/>
              </p:ext>
            </p:extLst>
          </p:nvPr>
        </p:nvGraphicFramePr>
        <p:xfrm>
          <a:off x="172479" y="989617"/>
          <a:ext cx="11847040" cy="5346074"/>
        </p:xfrm>
        <a:graphic>
          <a:graphicData uri="http://schemas.openxmlformats.org/drawingml/2006/table">
            <a:tbl>
              <a:tblPr firstRow="1" bandRow="1">
                <a:effectLst>
                  <a:innerShdw blurRad="114300">
                    <a:prstClr val="black"/>
                  </a:innerShdw>
                </a:effectLst>
                <a:tableStyleId>{5C22544A-7EE6-4342-B048-85BDC9FD1C3A}</a:tableStyleId>
              </a:tblPr>
              <a:tblGrid>
                <a:gridCol w="2862382">
                  <a:extLst>
                    <a:ext uri="{9D8B030D-6E8A-4147-A177-3AD203B41FA5}">
                      <a16:colId xmlns:a16="http://schemas.microsoft.com/office/drawing/2014/main" val="3060438682"/>
                    </a:ext>
                  </a:extLst>
                </a:gridCol>
                <a:gridCol w="8984658">
                  <a:extLst>
                    <a:ext uri="{9D8B030D-6E8A-4147-A177-3AD203B41FA5}">
                      <a16:colId xmlns:a16="http://schemas.microsoft.com/office/drawing/2014/main" val="2960618023"/>
                    </a:ext>
                  </a:extLst>
                </a:gridCol>
              </a:tblGrid>
              <a:tr h="320455">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Fields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About</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181681618"/>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dvcat</a:t>
                      </a:r>
                      <a:endParaRPr lang="en-US" sz="1600" dirty="0">
                        <a:solidFill>
                          <a:schemeClr val="tx1"/>
                        </a:solidFill>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Ordered factor with levels (estimated impact speeds)</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3401551631"/>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weight</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Observation weights, albeit of uncertain accuracy, designed to account for varying sampling probabilities.</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365348960"/>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dead</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Factor with levels </a:t>
                      </a:r>
                      <a:r>
                        <a:rPr lang="en-US" sz="1600" dirty="0">
                          <a:latin typeface="Times New Roman" panose="02020603050405020304" pitchFamily="18" charset="0"/>
                          <a:cs typeface="Times New Roman" panose="02020603050405020304" pitchFamily="18" charset="0"/>
                        </a:rPr>
                        <a:t>alive</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dead</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135032413"/>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airbag</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factor with levels </a:t>
                      </a:r>
                      <a:r>
                        <a:rPr lang="en-US" sz="1600" dirty="0">
                          <a:latin typeface="Times New Roman" panose="02020603050405020304" pitchFamily="18" charset="0"/>
                          <a:cs typeface="Times New Roman" panose="02020603050405020304" pitchFamily="18" charset="0"/>
                        </a:rPr>
                        <a:t>none</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airbag</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969719582"/>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seatbelt</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factor with levels </a:t>
                      </a:r>
                      <a:r>
                        <a:rPr lang="en-US" sz="1600" dirty="0">
                          <a:latin typeface="Times New Roman" panose="02020603050405020304" pitchFamily="18" charset="0"/>
                          <a:cs typeface="Times New Roman" panose="02020603050405020304" pitchFamily="18" charset="0"/>
                        </a:rPr>
                        <a:t>none</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belted</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198078930"/>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frontal</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numeric vector; 0 = non-frontal, 1=frontal impact</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90047823"/>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sex</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factor with levels </a:t>
                      </a:r>
                      <a:r>
                        <a:rPr lang="en-US" sz="1600" dirty="0">
                          <a:latin typeface="Times New Roman" panose="02020603050405020304" pitchFamily="18" charset="0"/>
                          <a:cs typeface="Times New Roman" panose="02020603050405020304" pitchFamily="18" charset="0"/>
                        </a:rPr>
                        <a:t>f</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404139636"/>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ageOFocc</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Age of occupant in years</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946609233"/>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yearacc</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Year of accident</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4148060941"/>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yearVeh</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Year of model of vehicle; a numeric vector</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07914141"/>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abcat</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Did one or more (driver or passenger) airbag(s) deploy? This factor has levels </a:t>
                      </a:r>
                      <a:r>
                        <a:rPr lang="en-US" sz="1600" dirty="0">
                          <a:latin typeface="Times New Roman" panose="02020603050405020304" pitchFamily="18" charset="0"/>
                          <a:cs typeface="Times New Roman" panose="02020603050405020304" pitchFamily="18" charset="0"/>
                        </a:rPr>
                        <a:t>deploy</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nodeploy</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unavail</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494219107"/>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occRole</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factor with levels </a:t>
                      </a:r>
                      <a:r>
                        <a:rPr lang="en-US" sz="1600" dirty="0">
                          <a:latin typeface="Times New Roman" panose="02020603050405020304" pitchFamily="18" charset="0"/>
                          <a:cs typeface="Times New Roman" panose="02020603050405020304" pitchFamily="18" charset="0"/>
                        </a:rPr>
                        <a:t>driver</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pass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802625766"/>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deploy</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numeric vector: 0 if an airbag was unavailable or did not deploy; 1 if one or more bags deployed.</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706456227"/>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injSeverity</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numeric vector; 0:none, 1:possible injury, 2:no incapacity, 3:incapacity, 4:killed; 5:unknown, 6:prior death</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3926414239"/>
                  </a:ext>
                </a:extLst>
              </a:tr>
              <a:tr h="320455">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caseid</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character, created by pasting together the populations sampling unit, the case number, and the vehicle number. Within each year, use this to uniquely identify the vehicle.</a:t>
                      </a:r>
                      <a:endParaRPr lang="en-US" sz="1600" dirty="0">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599300902"/>
                  </a:ext>
                </a:extLst>
              </a:tr>
            </a:tbl>
          </a:graphicData>
        </a:graphic>
      </p:graphicFrame>
    </p:spTree>
    <p:extLst>
      <p:ext uri="{BB962C8B-B14F-4D97-AF65-F5344CB8AC3E}">
        <p14:creationId xmlns:p14="http://schemas.microsoft.com/office/powerpoint/2010/main" val="942399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43C290B5-DF09-A4C9-3CB6-6AB919DBEDA9}"/>
              </a:ext>
            </a:extLst>
          </p:cNvPr>
          <p:cNvSpPr/>
          <p:nvPr/>
        </p:nvSpPr>
        <p:spPr>
          <a:xfrm>
            <a:off x="4192488" y="2433178"/>
            <a:ext cx="2929481" cy="124224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Road-Accident </a:t>
            </a:r>
          </a:p>
          <a:p>
            <a:pPr algn="ctr"/>
            <a:r>
              <a:rPr lang="en-US" sz="2000" dirty="0">
                <a:latin typeface="Times New Roman" panose="02020603050405020304" pitchFamily="18" charset="0"/>
                <a:cs typeface="Times New Roman" panose="02020603050405020304" pitchFamily="18" charset="0"/>
              </a:rPr>
              <a:t>Dataset</a:t>
            </a:r>
          </a:p>
        </p:txBody>
      </p:sp>
      <p:graphicFrame>
        <p:nvGraphicFramePr>
          <p:cNvPr id="4" name="Table 4">
            <a:extLst>
              <a:ext uri="{FF2B5EF4-FFF2-40B4-BE49-F238E27FC236}">
                <a16:creationId xmlns:a16="http://schemas.microsoft.com/office/drawing/2014/main" id="{A076E155-54E8-EB1B-F332-DC4C6E19727F}"/>
              </a:ext>
            </a:extLst>
          </p:cNvPr>
          <p:cNvGraphicFramePr>
            <a:graphicFrameLocks noGrp="1"/>
          </p:cNvGraphicFramePr>
          <p:nvPr>
            <p:extLst>
              <p:ext uri="{D42A27DB-BD31-4B8C-83A1-F6EECF244321}">
                <p14:modId xmlns:p14="http://schemas.microsoft.com/office/powerpoint/2010/main" val="2372297132"/>
              </p:ext>
            </p:extLst>
          </p:nvPr>
        </p:nvGraphicFramePr>
        <p:xfrm>
          <a:off x="1352968" y="2383738"/>
          <a:ext cx="1588084" cy="1341120"/>
        </p:xfrm>
        <a:graphic>
          <a:graphicData uri="http://schemas.openxmlformats.org/drawingml/2006/table">
            <a:tbl>
              <a:tblPr firstRow="1" bandRow="1">
                <a:tableStyleId>{5C22544A-7EE6-4342-B048-85BDC9FD1C3A}</a:tableStyleId>
              </a:tblPr>
              <a:tblGrid>
                <a:gridCol w="1588084">
                  <a:extLst>
                    <a:ext uri="{9D8B030D-6E8A-4147-A177-3AD203B41FA5}">
                      <a16:colId xmlns:a16="http://schemas.microsoft.com/office/drawing/2014/main" val="1913181698"/>
                    </a:ext>
                  </a:extLst>
                </a:gridCol>
              </a:tblGrid>
              <a:tr h="326787">
                <a:tc>
                  <a:txBody>
                    <a:bodyPr/>
                    <a:lstStyle/>
                    <a:p>
                      <a:r>
                        <a:rPr lang="en-US" sz="1600" dirty="0">
                          <a:latin typeface="Times New Roman" panose="02020603050405020304" pitchFamily="18" charset="0"/>
                          <a:cs typeface="Times New Roman" panose="02020603050405020304" pitchFamily="18" charset="0"/>
                        </a:rPr>
                        <a:t>Numeric values</a:t>
                      </a:r>
                    </a:p>
                  </a:txBody>
                  <a:tcPr/>
                </a:tc>
                <a:extLst>
                  <a:ext uri="{0D108BD9-81ED-4DB2-BD59-A6C34878D82A}">
                    <a16:rowId xmlns:a16="http://schemas.microsoft.com/office/drawing/2014/main" val="1789275065"/>
                  </a:ext>
                </a:extLst>
              </a:tr>
              <a:tr h="326787">
                <a:tc>
                  <a:txBody>
                    <a:bodyPr/>
                    <a:lstStyle/>
                    <a:p>
                      <a:r>
                        <a:rPr lang="en-US" sz="1600" dirty="0">
                          <a:latin typeface="Times New Roman" panose="02020603050405020304" pitchFamily="18" charset="0"/>
                          <a:cs typeface="Times New Roman" panose="02020603050405020304" pitchFamily="18" charset="0"/>
                        </a:rPr>
                        <a:t>Accident Date</a:t>
                      </a:r>
                    </a:p>
                  </a:txBody>
                  <a:tcPr/>
                </a:tc>
                <a:extLst>
                  <a:ext uri="{0D108BD9-81ED-4DB2-BD59-A6C34878D82A}">
                    <a16:rowId xmlns:a16="http://schemas.microsoft.com/office/drawing/2014/main" val="997550975"/>
                  </a:ext>
                </a:extLst>
              </a:tr>
              <a:tr h="326787">
                <a:tc>
                  <a:txBody>
                    <a:bodyPr/>
                    <a:lstStyle/>
                    <a:p>
                      <a:r>
                        <a:rPr lang="en-US" sz="1600" dirty="0">
                          <a:latin typeface="Times New Roman" panose="02020603050405020304" pitchFamily="18" charset="0"/>
                          <a:cs typeface="Times New Roman" panose="02020603050405020304" pitchFamily="18" charset="0"/>
                        </a:rPr>
                        <a:t>Time</a:t>
                      </a:r>
                    </a:p>
                  </a:txBody>
                  <a:tcPr/>
                </a:tc>
                <a:extLst>
                  <a:ext uri="{0D108BD9-81ED-4DB2-BD59-A6C34878D82A}">
                    <a16:rowId xmlns:a16="http://schemas.microsoft.com/office/drawing/2014/main" val="2246929882"/>
                  </a:ext>
                </a:extLst>
              </a:tr>
              <a:tr h="326787">
                <a:tc>
                  <a:txBody>
                    <a:bodyPr/>
                    <a:lstStyle/>
                    <a:p>
                      <a:r>
                        <a:rPr lang="en-US" sz="1600" dirty="0">
                          <a:latin typeface="Times New Roman" panose="02020603050405020304" pitchFamily="18" charset="0"/>
                          <a:cs typeface="Times New Roman" panose="02020603050405020304" pitchFamily="18" charset="0"/>
                        </a:rPr>
                        <a:t>Age of Casualty</a:t>
                      </a:r>
                    </a:p>
                  </a:txBody>
                  <a:tcPr/>
                </a:tc>
                <a:extLst>
                  <a:ext uri="{0D108BD9-81ED-4DB2-BD59-A6C34878D82A}">
                    <a16:rowId xmlns:a16="http://schemas.microsoft.com/office/drawing/2014/main" val="780764267"/>
                  </a:ext>
                </a:extLst>
              </a:tr>
            </a:tbl>
          </a:graphicData>
        </a:graphic>
      </p:graphicFrame>
      <p:graphicFrame>
        <p:nvGraphicFramePr>
          <p:cNvPr id="5" name="Table 5">
            <a:extLst>
              <a:ext uri="{FF2B5EF4-FFF2-40B4-BE49-F238E27FC236}">
                <a16:creationId xmlns:a16="http://schemas.microsoft.com/office/drawing/2014/main" id="{B478C70B-2C66-7EAE-7715-47FE96E6FDAC}"/>
              </a:ext>
            </a:extLst>
          </p:cNvPr>
          <p:cNvGraphicFramePr>
            <a:graphicFrameLocks noGrp="1"/>
          </p:cNvGraphicFramePr>
          <p:nvPr>
            <p:extLst>
              <p:ext uri="{D42A27DB-BD31-4B8C-83A1-F6EECF244321}">
                <p14:modId xmlns:p14="http://schemas.microsoft.com/office/powerpoint/2010/main" val="1359292047"/>
              </p:ext>
            </p:extLst>
          </p:nvPr>
        </p:nvGraphicFramePr>
        <p:xfrm>
          <a:off x="8914077" y="1595534"/>
          <a:ext cx="2045478" cy="2917527"/>
        </p:xfrm>
        <a:graphic>
          <a:graphicData uri="http://schemas.openxmlformats.org/drawingml/2006/table">
            <a:tbl>
              <a:tblPr firstRow="1" bandRow="1">
                <a:tableStyleId>{5C22544A-7EE6-4342-B048-85BDC9FD1C3A}</a:tableStyleId>
              </a:tblPr>
              <a:tblGrid>
                <a:gridCol w="2045478">
                  <a:extLst>
                    <a:ext uri="{9D8B030D-6E8A-4147-A177-3AD203B41FA5}">
                      <a16:colId xmlns:a16="http://schemas.microsoft.com/office/drawing/2014/main" val="3068888107"/>
                    </a:ext>
                  </a:extLst>
                </a:gridCol>
              </a:tblGrid>
              <a:tr h="362247">
                <a:tc>
                  <a:txBody>
                    <a:bodyPr/>
                    <a:lstStyle/>
                    <a:p>
                      <a:r>
                        <a:rPr lang="en-US" sz="1600" dirty="0">
                          <a:latin typeface="Times New Roman" panose="02020603050405020304" pitchFamily="18" charset="0"/>
                          <a:cs typeface="Times New Roman" panose="02020603050405020304" pitchFamily="18" charset="0"/>
                        </a:rPr>
                        <a:t>Categorical values</a:t>
                      </a:r>
                    </a:p>
                  </a:txBody>
                  <a:tcPr marT="37785" marB="37785"/>
                </a:tc>
                <a:extLst>
                  <a:ext uri="{0D108BD9-81ED-4DB2-BD59-A6C34878D82A}">
                    <a16:rowId xmlns:a16="http://schemas.microsoft.com/office/drawing/2014/main" val="2052371186"/>
                  </a:ext>
                </a:extLst>
              </a:tr>
              <a:tr h="317734">
                <a:tc>
                  <a:txBody>
                    <a:bodyPr/>
                    <a:lstStyle/>
                    <a:p>
                      <a:r>
                        <a:rPr lang="en-US" sz="1600" dirty="0">
                          <a:latin typeface="Times New Roman" panose="02020603050405020304" pitchFamily="18" charset="0"/>
                          <a:cs typeface="Times New Roman" panose="02020603050405020304" pitchFamily="18" charset="0"/>
                        </a:rPr>
                        <a:t>Number of Vehicles</a:t>
                      </a:r>
                    </a:p>
                  </a:txBody>
                  <a:tcPr marT="37785" marB="37785"/>
                </a:tc>
                <a:extLst>
                  <a:ext uri="{0D108BD9-81ED-4DB2-BD59-A6C34878D82A}">
                    <a16:rowId xmlns:a16="http://schemas.microsoft.com/office/drawing/2014/main" val="2095277181"/>
                  </a:ext>
                </a:extLst>
              </a:tr>
              <a:tr h="317734">
                <a:tc>
                  <a:txBody>
                    <a:bodyPr/>
                    <a:lstStyle/>
                    <a:p>
                      <a:r>
                        <a:rPr lang="en-US" sz="1600" dirty="0">
                          <a:latin typeface="Times New Roman" panose="02020603050405020304" pitchFamily="18" charset="0"/>
                          <a:cs typeface="Times New Roman" panose="02020603050405020304" pitchFamily="18" charset="0"/>
                        </a:rPr>
                        <a:t>Road surface</a:t>
                      </a:r>
                    </a:p>
                  </a:txBody>
                  <a:tcPr marT="37785" marB="37785"/>
                </a:tc>
                <a:extLst>
                  <a:ext uri="{0D108BD9-81ED-4DB2-BD59-A6C34878D82A}">
                    <a16:rowId xmlns:a16="http://schemas.microsoft.com/office/drawing/2014/main" val="3259396857"/>
                  </a:ext>
                </a:extLst>
              </a:tr>
              <a:tr h="317734">
                <a:tc>
                  <a:txBody>
                    <a:bodyPr/>
                    <a:lstStyle/>
                    <a:p>
                      <a:r>
                        <a:rPr lang="en-US" sz="1600" dirty="0">
                          <a:latin typeface="Times New Roman" panose="02020603050405020304" pitchFamily="18" charset="0"/>
                          <a:cs typeface="Times New Roman" panose="02020603050405020304" pitchFamily="18" charset="0"/>
                        </a:rPr>
                        <a:t>Lighting Conditions</a:t>
                      </a:r>
                    </a:p>
                  </a:txBody>
                  <a:tcPr marT="37785" marB="37785"/>
                </a:tc>
                <a:extLst>
                  <a:ext uri="{0D108BD9-81ED-4DB2-BD59-A6C34878D82A}">
                    <a16:rowId xmlns:a16="http://schemas.microsoft.com/office/drawing/2014/main" val="51485757"/>
                  </a:ext>
                </a:extLst>
              </a:tr>
              <a:tr h="317734">
                <a:tc>
                  <a:txBody>
                    <a:bodyPr/>
                    <a:lstStyle/>
                    <a:p>
                      <a:r>
                        <a:rPr lang="en-US" sz="1600" dirty="0">
                          <a:latin typeface="Times New Roman" panose="02020603050405020304" pitchFamily="18" charset="0"/>
                          <a:cs typeface="Times New Roman" panose="02020603050405020304" pitchFamily="18" charset="0"/>
                        </a:rPr>
                        <a:t>Weather Conditions</a:t>
                      </a:r>
                    </a:p>
                  </a:txBody>
                  <a:tcPr marT="37785" marB="37785"/>
                </a:tc>
                <a:extLst>
                  <a:ext uri="{0D108BD9-81ED-4DB2-BD59-A6C34878D82A}">
                    <a16:rowId xmlns:a16="http://schemas.microsoft.com/office/drawing/2014/main" val="1612814969"/>
                  </a:ext>
                </a:extLst>
              </a:tr>
              <a:tr h="317734">
                <a:tc>
                  <a:txBody>
                    <a:bodyPr/>
                    <a:lstStyle/>
                    <a:p>
                      <a:r>
                        <a:rPr lang="en-US" sz="1600" dirty="0">
                          <a:latin typeface="Times New Roman" panose="02020603050405020304" pitchFamily="18" charset="0"/>
                          <a:cs typeface="Times New Roman" panose="02020603050405020304" pitchFamily="18" charset="0"/>
                        </a:rPr>
                        <a:t>Casualty Class</a:t>
                      </a:r>
                    </a:p>
                  </a:txBody>
                  <a:tcPr marT="37785" marB="37785"/>
                </a:tc>
                <a:extLst>
                  <a:ext uri="{0D108BD9-81ED-4DB2-BD59-A6C34878D82A}">
                    <a16:rowId xmlns:a16="http://schemas.microsoft.com/office/drawing/2014/main" val="1754765462"/>
                  </a:ext>
                </a:extLst>
              </a:tr>
              <a:tr h="31773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Casualty Severity </a:t>
                      </a:r>
                    </a:p>
                  </a:txBody>
                  <a:tcPr marT="37785" marB="37785"/>
                </a:tc>
                <a:extLst>
                  <a:ext uri="{0D108BD9-81ED-4DB2-BD59-A6C34878D82A}">
                    <a16:rowId xmlns:a16="http://schemas.microsoft.com/office/drawing/2014/main" val="4162802730"/>
                  </a:ext>
                </a:extLst>
              </a:tr>
              <a:tr h="317734">
                <a:tc>
                  <a:txBody>
                    <a:bodyPr/>
                    <a:lstStyle/>
                    <a:p>
                      <a:r>
                        <a:rPr lang="en-US" sz="1600" dirty="0">
                          <a:latin typeface="Times New Roman" panose="02020603050405020304" pitchFamily="18" charset="0"/>
                          <a:cs typeface="Times New Roman" panose="02020603050405020304" pitchFamily="18" charset="0"/>
                        </a:rPr>
                        <a:t>Sex of Casualty</a:t>
                      </a:r>
                    </a:p>
                  </a:txBody>
                  <a:tcPr marT="37785" marB="37785"/>
                </a:tc>
                <a:extLst>
                  <a:ext uri="{0D108BD9-81ED-4DB2-BD59-A6C34878D82A}">
                    <a16:rowId xmlns:a16="http://schemas.microsoft.com/office/drawing/2014/main" val="2342891200"/>
                  </a:ext>
                </a:extLst>
              </a:tr>
              <a:tr h="317734">
                <a:tc>
                  <a:txBody>
                    <a:bodyPr/>
                    <a:lstStyle/>
                    <a:p>
                      <a:r>
                        <a:rPr lang="en-US" sz="1600" dirty="0">
                          <a:latin typeface="Times New Roman" panose="02020603050405020304" pitchFamily="18" charset="0"/>
                          <a:cs typeface="Times New Roman" panose="02020603050405020304" pitchFamily="18" charset="0"/>
                        </a:rPr>
                        <a:t>Type of Vehicle</a:t>
                      </a:r>
                    </a:p>
                  </a:txBody>
                  <a:tcPr marT="37785" marB="37785"/>
                </a:tc>
                <a:extLst>
                  <a:ext uri="{0D108BD9-81ED-4DB2-BD59-A6C34878D82A}">
                    <a16:rowId xmlns:a16="http://schemas.microsoft.com/office/drawing/2014/main" val="592766300"/>
                  </a:ext>
                </a:extLst>
              </a:tr>
            </a:tbl>
          </a:graphicData>
        </a:graphic>
      </p:graphicFrame>
      <p:cxnSp>
        <p:nvCxnSpPr>
          <p:cNvPr id="15" name="Straight Arrow Connector 14">
            <a:extLst>
              <a:ext uri="{FF2B5EF4-FFF2-40B4-BE49-F238E27FC236}">
                <a16:creationId xmlns:a16="http://schemas.microsoft.com/office/drawing/2014/main" id="{B04F3F71-0420-9176-2CB9-4C198DC0A433}"/>
              </a:ext>
            </a:extLst>
          </p:cNvPr>
          <p:cNvCxnSpPr>
            <a:cxnSpLocks/>
            <a:stCxn id="3" idx="0"/>
            <a:endCxn id="5" idx="1"/>
          </p:cNvCxnSpPr>
          <p:nvPr/>
        </p:nvCxnSpPr>
        <p:spPr>
          <a:xfrm flipV="1">
            <a:off x="7119528" y="3054297"/>
            <a:ext cx="1794549"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C415EF0B-5409-FFAF-26A7-9875B5378837}"/>
              </a:ext>
            </a:extLst>
          </p:cNvPr>
          <p:cNvCxnSpPr>
            <a:cxnSpLocks/>
            <a:stCxn id="3" idx="2"/>
            <a:endCxn id="4" idx="3"/>
          </p:cNvCxnSpPr>
          <p:nvPr/>
        </p:nvCxnSpPr>
        <p:spPr>
          <a:xfrm flipH="1">
            <a:off x="2941052" y="3054298"/>
            <a:ext cx="1260523"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93C3B17F-3C44-2737-33FE-826B64371282}"/>
              </a:ext>
            </a:extLst>
          </p:cNvPr>
          <p:cNvSpPr txBox="1"/>
          <p:nvPr/>
        </p:nvSpPr>
        <p:spPr>
          <a:xfrm>
            <a:off x="1352968" y="312155"/>
            <a:ext cx="9217152" cy="769441"/>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Dataset</a:t>
            </a:r>
            <a:r>
              <a:rPr lang="en-US" sz="2200" b="0" i="0" dirty="0">
                <a:effectLst/>
                <a:latin typeface="Times New Roman" panose="02020603050405020304" pitchFamily="18" charset="0"/>
                <a:cs typeface="Times New Roman" panose="02020603050405020304" pitchFamily="18" charset="0"/>
              </a:rPr>
              <a:t> on all road accident casualties across Calderdale, UK from 2009 - 2012 and 2014 - 2016 </a:t>
            </a:r>
            <a:endParaRPr lang="en-CA"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4599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095215-39A8-0AE3-97AF-D63ED0033017}"/>
              </a:ext>
            </a:extLst>
          </p:cNvPr>
          <p:cNvSpPr txBox="1"/>
          <p:nvPr/>
        </p:nvSpPr>
        <p:spPr>
          <a:xfrm>
            <a:off x="3341665" y="704088"/>
            <a:ext cx="5362365"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Dataset Description</a:t>
            </a:r>
          </a:p>
        </p:txBody>
      </p:sp>
      <p:graphicFrame>
        <p:nvGraphicFramePr>
          <p:cNvPr id="3" name="Table 3">
            <a:extLst>
              <a:ext uri="{FF2B5EF4-FFF2-40B4-BE49-F238E27FC236}">
                <a16:creationId xmlns:a16="http://schemas.microsoft.com/office/drawing/2014/main" id="{FD0B53E1-7DD9-E3C9-A7C9-8D5AF9B8ADA8}"/>
              </a:ext>
            </a:extLst>
          </p:cNvPr>
          <p:cNvGraphicFramePr>
            <a:graphicFrameLocks noGrp="1"/>
          </p:cNvGraphicFramePr>
          <p:nvPr>
            <p:extLst>
              <p:ext uri="{D42A27DB-BD31-4B8C-83A1-F6EECF244321}">
                <p14:modId xmlns:p14="http://schemas.microsoft.com/office/powerpoint/2010/main" val="2774636974"/>
              </p:ext>
            </p:extLst>
          </p:nvPr>
        </p:nvGraphicFramePr>
        <p:xfrm>
          <a:off x="241305" y="2411621"/>
          <a:ext cx="11847040" cy="3848177"/>
        </p:xfrm>
        <a:graphic>
          <a:graphicData uri="http://schemas.openxmlformats.org/drawingml/2006/table">
            <a:tbl>
              <a:tblPr firstRow="1" bandRow="1">
                <a:effectLst>
                  <a:innerShdw blurRad="114300">
                    <a:prstClr val="black"/>
                  </a:innerShdw>
                </a:effectLst>
                <a:tableStyleId>{5C22544A-7EE6-4342-B048-85BDC9FD1C3A}</a:tableStyleId>
              </a:tblPr>
              <a:tblGrid>
                <a:gridCol w="2862382">
                  <a:extLst>
                    <a:ext uri="{9D8B030D-6E8A-4147-A177-3AD203B41FA5}">
                      <a16:colId xmlns:a16="http://schemas.microsoft.com/office/drawing/2014/main" val="3060438682"/>
                    </a:ext>
                  </a:extLst>
                </a:gridCol>
                <a:gridCol w="8984658">
                  <a:extLst>
                    <a:ext uri="{9D8B030D-6E8A-4147-A177-3AD203B41FA5}">
                      <a16:colId xmlns:a16="http://schemas.microsoft.com/office/drawing/2014/main" val="2960618023"/>
                    </a:ext>
                  </a:extLst>
                </a:gridCol>
              </a:tblGrid>
              <a:tr h="302266">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Fields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About</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181681618"/>
                  </a:ext>
                </a:extLst>
              </a:tr>
              <a:tr h="320455">
                <a:tc>
                  <a:txBody>
                    <a:bodyPr/>
                    <a:lstStyle/>
                    <a:p>
                      <a:r>
                        <a:rPr lang="en-US" sz="1600" dirty="0">
                          <a:latin typeface="Times New Roman" panose="02020603050405020304" pitchFamily="18" charset="0"/>
                          <a:cs typeface="Times New Roman" panose="02020603050405020304" pitchFamily="18" charset="0"/>
                        </a:rPr>
                        <a:t>Number of Vehicles</a:t>
                      </a:r>
                      <a:endParaRPr lang="en-US" sz="1600" dirty="0">
                        <a:solidFill>
                          <a:schemeClr val="tx1"/>
                        </a:solidFill>
                        <a:latin typeface="Times New Roman" panose="02020603050405020304" pitchFamily="18" charset="0"/>
                        <a:cs typeface="Times New Roman" panose="02020603050405020304" pitchFamily="18" charset="0"/>
                      </a:endParaRP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Number of vehicles included in particular accident.</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3401551631"/>
                  </a:ext>
                </a:extLst>
              </a:tr>
              <a:tr h="320455">
                <a:tc>
                  <a:txBody>
                    <a:bodyPr/>
                    <a:lstStyle/>
                    <a:p>
                      <a:r>
                        <a:rPr lang="en-US" sz="1600" dirty="0">
                          <a:latin typeface="Times New Roman" panose="02020603050405020304" pitchFamily="18" charset="0"/>
                          <a:cs typeface="Times New Roman" panose="02020603050405020304" pitchFamily="18" charset="0"/>
                        </a:rPr>
                        <a:t>Road surface</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Condition of the road while accident occurs.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2365348960"/>
                  </a:ext>
                </a:extLst>
              </a:tr>
              <a:tr h="320455">
                <a:tc>
                  <a:txBody>
                    <a:bodyPr/>
                    <a:lstStyle/>
                    <a:p>
                      <a:r>
                        <a:rPr lang="en-US" sz="1600" dirty="0">
                          <a:latin typeface="Times New Roman" panose="02020603050405020304" pitchFamily="18" charset="0"/>
                          <a:cs typeface="Times New Roman" panose="02020603050405020304" pitchFamily="18" charset="0"/>
                        </a:rPr>
                        <a:t>Lighting Conditions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Streetlight were lit or not while accident occurs.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135032413"/>
                  </a:ext>
                </a:extLst>
              </a:tr>
              <a:tr h="3204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Weather Conditions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It will provide weather condition.</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969719582"/>
                  </a:ext>
                </a:extLst>
              </a:tr>
              <a:tr h="320455">
                <a:tc>
                  <a:txBody>
                    <a:bodyPr/>
                    <a:lstStyle/>
                    <a:p>
                      <a:r>
                        <a:rPr lang="en-US" sz="1600" dirty="0">
                          <a:latin typeface="Times New Roman" panose="02020603050405020304" pitchFamily="18" charset="0"/>
                          <a:cs typeface="Times New Roman" panose="02020603050405020304" pitchFamily="18" charset="0"/>
                        </a:rPr>
                        <a:t>Casualty Class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Class of the affected person such as driver, pedestrian or rider.</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198078930"/>
                  </a:ext>
                </a:extLst>
              </a:tr>
              <a:tr h="320455">
                <a:tc>
                  <a:txBody>
                    <a:bodyPr/>
                    <a:lstStyle/>
                    <a:p>
                      <a:r>
                        <a:rPr lang="en-US" sz="1600" dirty="0">
                          <a:latin typeface="Times New Roman" panose="02020603050405020304" pitchFamily="18" charset="0"/>
                          <a:cs typeface="Times New Roman" panose="02020603050405020304" pitchFamily="18" charset="0"/>
                        </a:rPr>
                        <a:t>Casualty Severity</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It will provide the level of seriousness of injury.</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90047823"/>
                  </a:ext>
                </a:extLst>
              </a:tr>
              <a:tr h="320455">
                <a:tc>
                  <a:txBody>
                    <a:bodyPr/>
                    <a:lstStyle/>
                    <a:p>
                      <a:r>
                        <a:rPr lang="en-US" sz="1600" dirty="0">
                          <a:latin typeface="Times New Roman" panose="02020603050405020304" pitchFamily="18" charset="0"/>
                          <a:cs typeface="Times New Roman" panose="02020603050405020304" pitchFamily="18" charset="0"/>
                        </a:rPr>
                        <a:t>Sex of Casualty</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Gender </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404139636"/>
                  </a:ext>
                </a:extLst>
              </a:tr>
              <a:tr h="320455">
                <a:tc>
                  <a:txBody>
                    <a:bodyPr/>
                    <a:lstStyle/>
                    <a:p>
                      <a:r>
                        <a:rPr lang="en-US" sz="1600" dirty="0">
                          <a:latin typeface="Times New Roman" panose="02020603050405020304" pitchFamily="18" charset="0"/>
                          <a:cs typeface="Times New Roman" panose="02020603050405020304" pitchFamily="18" charset="0"/>
                        </a:rPr>
                        <a:t>Type of Vehicle</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Gives information of vehicle type.</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946609233"/>
                  </a:ext>
                </a:extLst>
              </a:tr>
              <a:tr h="320455">
                <a:tc>
                  <a:txBody>
                    <a:bodyPr/>
                    <a:lstStyle/>
                    <a:p>
                      <a:r>
                        <a:rPr lang="en-US" sz="1600" dirty="0">
                          <a:latin typeface="Times New Roman" panose="02020603050405020304" pitchFamily="18" charset="0"/>
                          <a:cs typeface="Times New Roman" panose="02020603050405020304" pitchFamily="18" charset="0"/>
                        </a:rPr>
                        <a:t>Age of Casualty</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It will give the age of affected person.</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3461874900"/>
                  </a:ext>
                </a:extLst>
              </a:tr>
              <a:tr h="320455">
                <a:tc>
                  <a:txBody>
                    <a:bodyPr/>
                    <a:lstStyle/>
                    <a:p>
                      <a:r>
                        <a:rPr lang="en-US" sz="1600" dirty="0">
                          <a:latin typeface="Times New Roman" panose="02020603050405020304" pitchFamily="18" charset="0"/>
                          <a:cs typeface="Times New Roman" panose="02020603050405020304" pitchFamily="18" charset="0"/>
                        </a:rPr>
                        <a:t>Accident Date</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Date when accident occurs.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340775930"/>
                  </a:ext>
                </a:extLst>
              </a:tr>
              <a:tr h="320455">
                <a:tc>
                  <a:txBody>
                    <a:bodyPr/>
                    <a:lstStyle/>
                    <a:p>
                      <a:r>
                        <a:rPr lang="en-US" sz="1600" dirty="0">
                          <a:latin typeface="Times New Roman" panose="02020603050405020304" pitchFamily="18" charset="0"/>
                          <a:cs typeface="Times New Roman" panose="02020603050405020304" pitchFamily="18" charset="0"/>
                        </a:rPr>
                        <a:t>Time</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tc>
                  <a:txBody>
                    <a:bodyPr/>
                    <a:lstStyle/>
                    <a:p>
                      <a:r>
                        <a:rPr lang="en-US" sz="1600" dirty="0">
                          <a:latin typeface="Times New Roman" panose="02020603050405020304" pitchFamily="18" charset="0"/>
                          <a:cs typeface="Times New Roman" panose="02020603050405020304" pitchFamily="18" charset="0"/>
                        </a:rPr>
                        <a:t>Time when accident occurs.</a:t>
                      </a:r>
                    </a:p>
                  </a:txBody>
                  <a:tcPr marL="81149" marR="81149" marT="24426" marB="24426">
                    <a:gradFill flip="none" rotWithShape="1">
                      <a:gsLst>
                        <a:gs pos="0">
                          <a:schemeClr val="bg2">
                            <a:lumMod val="50000"/>
                            <a:tint val="66000"/>
                            <a:satMod val="160000"/>
                          </a:schemeClr>
                        </a:gs>
                        <a:gs pos="50000">
                          <a:schemeClr val="bg2">
                            <a:lumMod val="50000"/>
                            <a:tint val="44500"/>
                            <a:satMod val="160000"/>
                          </a:schemeClr>
                        </a:gs>
                        <a:gs pos="100000">
                          <a:schemeClr val="bg2">
                            <a:lumMod val="50000"/>
                            <a:tint val="23500"/>
                            <a:satMod val="160000"/>
                          </a:schemeClr>
                        </a:gs>
                      </a:gsLst>
                      <a:lin ang="2700000" scaled="1"/>
                      <a:tileRect/>
                    </a:gradFill>
                  </a:tcPr>
                </a:tc>
                <a:extLst>
                  <a:ext uri="{0D108BD9-81ED-4DB2-BD59-A6C34878D82A}">
                    <a16:rowId xmlns:a16="http://schemas.microsoft.com/office/drawing/2014/main" val="138414956"/>
                  </a:ext>
                </a:extLst>
              </a:tr>
            </a:tbl>
          </a:graphicData>
        </a:graphic>
      </p:graphicFrame>
    </p:spTree>
    <p:extLst>
      <p:ext uri="{BB962C8B-B14F-4D97-AF65-F5344CB8AC3E}">
        <p14:creationId xmlns:p14="http://schemas.microsoft.com/office/powerpoint/2010/main" val="1721387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368D-6425-F962-98AD-67517F064E1A}"/>
              </a:ext>
            </a:extLst>
          </p:cNvPr>
          <p:cNvSpPr>
            <a:spLocks noGrp="1"/>
          </p:cNvSpPr>
          <p:nvPr>
            <p:ph type="title"/>
          </p:nvPr>
        </p:nvSpPr>
        <p:spPr>
          <a:xfrm>
            <a:off x="1438172" y="1881752"/>
            <a:ext cx="8643154" cy="1887950"/>
          </a:xfrm>
        </p:spPr>
        <p:txBody>
          <a:bodyPr>
            <a:normAutofit/>
          </a:bodyPr>
          <a:lstStyle/>
          <a:p>
            <a:pPr algn="ctr"/>
            <a:r>
              <a:rPr lang="en-CA" sz="5400" dirty="0"/>
              <a:t>EDA and Visualization</a:t>
            </a:r>
          </a:p>
        </p:txBody>
      </p:sp>
    </p:spTree>
    <p:extLst>
      <p:ext uri="{BB962C8B-B14F-4D97-AF65-F5344CB8AC3E}">
        <p14:creationId xmlns:p14="http://schemas.microsoft.com/office/powerpoint/2010/main" val="2256202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0" name="Rectangle 47">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81" name="Picture 49">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2" name="Straight Connector 51">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53">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4" name="Rectangle 55">
            <a:extLst>
              <a:ext uri="{FF2B5EF4-FFF2-40B4-BE49-F238E27FC236}">
                <a16:creationId xmlns:a16="http://schemas.microsoft.com/office/drawing/2014/main" id="{5DC3EAF9-72B3-4C8A-B136-36D5FEA2F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57">
            <a:extLst>
              <a:ext uri="{FF2B5EF4-FFF2-40B4-BE49-F238E27FC236}">
                <a16:creationId xmlns:a16="http://schemas.microsoft.com/office/drawing/2014/main" id="{56EE4A92-D979-45B8-98F8-1AED89DF5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4" name="TextBox 3">
            <a:extLst>
              <a:ext uri="{FF2B5EF4-FFF2-40B4-BE49-F238E27FC236}">
                <a16:creationId xmlns:a16="http://schemas.microsoft.com/office/drawing/2014/main" id="{2B3D3516-1AC6-8A51-1F35-2034E7A67F5E}"/>
              </a:ext>
            </a:extLst>
          </p:cNvPr>
          <p:cNvSpPr txBox="1"/>
          <p:nvPr/>
        </p:nvSpPr>
        <p:spPr>
          <a:xfrm>
            <a:off x="5127973" y="1474970"/>
            <a:ext cx="5596406" cy="3152742"/>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cap="all" dirty="0">
                <a:latin typeface="+mj-lt"/>
                <a:ea typeface="+mj-ea"/>
                <a:cs typeface="+mj-cs"/>
              </a:rPr>
              <a:t>Number of Missing Elements</a:t>
            </a:r>
            <a:r>
              <a:rPr lang="en-US" sz="3200" cap="all" dirty="0">
                <a:latin typeface="+mj-lt"/>
                <a:ea typeface="+mj-ea"/>
                <a:cs typeface="+mj-cs"/>
              </a:rPr>
              <a:t> </a:t>
            </a:r>
          </a:p>
        </p:txBody>
      </p:sp>
      <p:pic>
        <p:nvPicPr>
          <p:cNvPr id="6" name="Picture 5">
            <a:extLst>
              <a:ext uri="{FF2B5EF4-FFF2-40B4-BE49-F238E27FC236}">
                <a16:creationId xmlns:a16="http://schemas.microsoft.com/office/drawing/2014/main" id="{F1502201-A99C-5AEE-4A49-451A53594613}"/>
              </a:ext>
            </a:extLst>
          </p:cNvPr>
          <p:cNvPicPr>
            <a:picLocks noChangeAspect="1"/>
          </p:cNvPicPr>
          <p:nvPr/>
        </p:nvPicPr>
        <p:blipFill>
          <a:blip r:embed="rId3"/>
          <a:stretch>
            <a:fillRect/>
          </a:stretch>
        </p:blipFill>
        <p:spPr>
          <a:xfrm>
            <a:off x="1130029" y="996239"/>
            <a:ext cx="3509148" cy="4279449"/>
          </a:xfrm>
          <a:prstGeom prst="rect">
            <a:avLst/>
          </a:prstGeom>
        </p:spPr>
      </p:pic>
      <p:pic>
        <p:nvPicPr>
          <p:cNvPr id="86" name="Picture 59">
            <a:extLst>
              <a:ext uri="{FF2B5EF4-FFF2-40B4-BE49-F238E27FC236}">
                <a16:creationId xmlns:a16="http://schemas.microsoft.com/office/drawing/2014/main" id="{74C2E529-DF0A-4EAD-BAEC-8F2E222A94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7" name="Straight Connector 61">
            <a:extLst>
              <a:ext uri="{FF2B5EF4-FFF2-40B4-BE49-F238E27FC236}">
                <a16:creationId xmlns:a16="http://schemas.microsoft.com/office/drawing/2014/main" id="{D29A7DB0-0CB3-4394-A827-586E0CC211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867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1D0771-3FD9-1938-1004-55AF71AA1CAC}"/>
              </a:ext>
            </a:extLst>
          </p:cNvPr>
          <p:cNvSpPr txBox="1"/>
          <p:nvPr/>
        </p:nvSpPr>
        <p:spPr>
          <a:xfrm>
            <a:off x="7481826" y="637309"/>
            <a:ext cx="4144731" cy="137073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800" cap="all" dirty="0">
                <a:latin typeface="Times New Roman" panose="02020603050405020304" pitchFamily="18" charset="0"/>
                <a:ea typeface="+mj-ea"/>
                <a:cs typeface="Times New Roman" panose="02020603050405020304" pitchFamily="18" charset="0"/>
              </a:rPr>
              <a:t>outliers for Age of Casualty </a:t>
            </a:r>
          </a:p>
          <a:p>
            <a:pPr defTabSz="914400">
              <a:lnSpc>
                <a:spcPct val="90000"/>
              </a:lnSpc>
              <a:spcBef>
                <a:spcPct val="0"/>
              </a:spcBef>
              <a:spcAft>
                <a:spcPts val="600"/>
              </a:spcAft>
            </a:pPr>
            <a:endParaRPr lang="en-US" sz="2400" cap="all" dirty="0">
              <a:latin typeface="Times New Roman" panose="02020603050405020304" pitchFamily="18" charset="0"/>
              <a:ea typeface="+mj-ea"/>
              <a:cs typeface="Times New Roman" panose="02020603050405020304" pitchFamily="18" charset="0"/>
            </a:endParaRPr>
          </a:p>
        </p:txBody>
      </p:sp>
      <p:pic>
        <p:nvPicPr>
          <p:cNvPr id="2" name="Picture 1">
            <a:extLst>
              <a:ext uri="{FF2B5EF4-FFF2-40B4-BE49-F238E27FC236}">
                <a16:creationId xmlns:a16="http://schemas.microsoft.com/office/drawing/2014/main" id="{6876B5C3-0987-92F1-136B-B1370C271D3F}"/>
              </a:ext>
            </a:extLst>
          </p:cNvPr>
          <p:cNvPicPr>
            <a:picLocks noChangeAspect="1"/>
          </p:cNvPicPr>
          <p:nvPr/>
        </p:nvPicPr>
        <p:blipFill>
          <a:blip r:embed="rId2"/>
          <a:stretch>
            <a:fillRect/>
          </a:stretch>
        </p:blipFill>
        <p:spPr>
          <a:xfrm>
            <a:off x="348098" y="637309"/>
            <a:ext cx="6568589" cy="4748155"/>
          </a:xfrm>
          <a:prstGeom prst="rect">
            <a:avLst/>
          </a:prstGeom>
        </p:spPr>
      </p:pic>
      <p:sp>
        <p:nvSpPr>
          <p:cNvPr id="4" name="TextBox 3">
            <a:extLst>
              <a:ext uri="{FF2B5EF4-FFF2-40B4-BE49-F238E27FC236}">
                <a16:creationId xmlns:a16="http://schemas.microsoft.com/office/drawing/2014/main" id="{F56CC35B-C045-1CFE-BD8E-C1C579ACF709}"/>
              </a:ext>
            </a:extLst>
          </p:cNvPr>
          <p:cNvSpPr txBox="1"/>
          <p:nvPr/>
        </p:nvSpPr>
        <p:spPr>
          <a:xfrm>
            <a:off x="7632441" y="2108718"/>
            <a:ext cx="3994116"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can be observed from the visualization that there are few potential outliers but there is no need to remove or replace the data as they are error free and we intend to include them in our analysis.</a:t>
            </a:r>
          </a:p>
        </p:txBody>
      </p:sp>
    </p:spTree>
    <p:extLst>
      <p:ext uri="{BB962C8B-B14F-4D97-AF65-F5344CB8AC3E}">
        <p14:creationId xmlns:p14="http://schemas.microsoft.com/office/powerpoint/2010/main" val="2483953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ADD0724F-26CC-C9FD-B16D-3CA82030D511}"/>
              </a:ext>
            </a:extLst>
          </p:cNvPr>
          <p:cNvSpPr txBox="1"/>
          <p:nvPr/>
        </p:nvSpPr>
        <p:spPr>
          <a:xfrm>
            <a:off x="1451579" y="625466"/>
            <a:ext cx="9603275"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cap="all" dirty="0">
                <a:latin typeface="Times New Roman" panose="02020603050405020304" pitchFamily="18" charset="0"/>
                <a:ea typeface="+mj-ea"/>
                <a:cs typeface="Times New Roman" panose="02020603050405020304" pitchFamily="18" charset="0"/>
              </a:rPr>
              <a:t>Summary Statistics for numeric values of airbag Dataset </a:t>
            </a:r>
          </a:p>
        </p:txBody>
      </p:sp>
      <p:sp>
        <p:nvSpPr>
          <p:cNvPr id="5" name="TextBox 4">
            <a:extLst>
              <a:ext uri="{FF2B5EF4-FFF2-40B4-BE49-F238E27FC236}">
                <a16:creationId xmlns:a16="http://schemas.microsoft.com/office/drawing/2014/main" id="{335A9721-1208-84DF-6759-7432B6F2ADAC}"/>
              </a:ext>
            </a:extLst>
          </p:cNvPr>
          <p:cNvSpPr txBox="1"/>
          <p:nvPr/>
        </p:nvSpPr>
        <p:spPr>
          <a:xfrm>
            <a:off x="5545966" y="2263452"/>
            <a:ext cx="6195784" cy="3450613"/>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sz="2200" b="1" dirty="0">
                <a:latin typeface="Times New Roman" panose="02020603050405020304" pitchFamily="18" charset="0"/>
                <a:cs typeface="Times New Roman" panose="02020603050405020304" pitchFamily="18" charset="0"/>
              </a:rPr>
              <a:t>Key Observations :</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Average year of accident is 1999 in the dataset.</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Average age of occupant in the vehicle is 37 years with minimum age being 16 and maximum age being 97 years.</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Minimum year of vehicle is 1953, while maximum is 2003.  Average year is 1992</a:t>
            </a:r>
          </a:p>
          <a:p>
            <a:pPr marL="285750" indent="-228600" defTabSz="914400">
              <a:lnSpc>
                <a:spcPct val="120000"/>
              </a:lnSpc>
              <a:spcAft>
                <a:spcPts val="600"/>
              </a:spcAft>
              <a:buClr>
                <a:schemeClr val="accent1"/>
              </a:buClr>
              <a:buSzPct val="1000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C3224A4-9997-C7A4-8BFB-512286852617}"/>
              </a:ext>
            </a:extLst>
          </p:cNvPr>
          <p:cNvPicPr>
            <a:picLocks noChangeAspect="1"/>
          </p:cNvPicPr>
          <p:nvPr/>
        </p:nvPicPr>
        <p:blipFill>
          <a:blip r:embed="rId3"/>
          <a:stretch>
            <a:fillRect/>
          </a:stretch>
        </p:blipFill>
        <p:spPr>
          <a:xfrm>
            <a:off x="105748" y="2263452"/>
            <a:ext cx="5334470" cy="2382439"/>
          </a:xfrm>
          <a:prstGeom prst="rect">
            <a:avLst/>
          </a:prstGeom>
        </p:spPr>
      </p:pic>
    </p:spTree>
    <p:extLst>
      <p:ext uri="{BB962C8B-B14F-4D97-AF65-F5344CB8AC3E}">
        <p14:creationId xmlns:p14="http://schemas.microsoft.com/office/powerpoint/2010/main" val="3653674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2879E-1A4A-7D87-3318-5C46674492C7}"/>
              </a:ext>
            </a:extLst>
          </p:cNvPr>
          <p:cNvSpPr>
            <a:spLocks noGrp="1"/>
          </p:cNvSpPr>
          <p:nvPr>
            <p:ph type="title"/>
          </p:nvPr>
        </p:nvSpPr>
        <p:spPr>
          <a:xfrm>
            <a:off x="1450329" y="1122542"/>
            <a:ext cx="5780018" cy="1830584"/>
          </a:xfrm>
        </p:spPr>
        <p:txBody>
          <a:bodyPr/>
          <a:lstStyle/>
          <a:p>
            <a:r>
              <a:rPr lang="en-US" sz="3200" dirty="0">
                <a:latin typeface="Times New Roman" panose="02020603050405020304" pitchFamily="18" charset="0"/>
                <a:cs typeface="Times New Roman" panose="02020603050405020304" pitchFamily="18" charset="0"/>
              </a:rPr>
              <a:t>Vidhi </a:t>
            </a:r>
            <a:r>
              <a:rPr lang="en-US" sz="3200" dirty="0" err="1">
                <a:latin typeface="Times New Roman" panose="02020603050405020304" pitchFamily="18" charset="0"/>
                <a:cs typeface="Times New Roman" panose="02020603050405020304" pitchFamily="18" charset="0"/>
              </a:rPr>
              <a:t>Sanjaykumar</a:t>
            </a:r>
            <a:r>
              <a:rPr lang="en-US" sz="3200" dirty="0">
                <a:latin typeface="Times New Roman" panose="02020603050405020304" pitchFamily="18" charset="0"/>
                <a:cs typeface="Times New Roman" panose="02020603050405020304" pitchFamily="18" charset="0"/>
              </a:rPr>
              <a:t> Patel</a:t>
            </a:r>
          </a:p>
        </p:txBody>
      </p:sp>
      <p:pic>
        <p:nvPicPr>
          <p:cNvPr id="6" name="Picture Placeholder 5">
            <a:extLst>
              <a:ext uri="{FF2B5EF4-FFF2-40B4-BE49-F238E27FC236}">
                <a16:creationId xmlns:a16="http://schemas.microsoft.com/office/drawing/2014/main" id="{C54E37FC-6CDF-6C2A-C869-F871620F326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411" r="14411"/>
          <a:stretch/>
        </p:blipFill>
        <p:spPr>
          <a:xfrm>
            <a:off x="8124389" y="1122542"/>
            <a:ext cx="2791171" cy="3866327"/>
          </a:xfrm>
        </p:spPr>
      </p:pic>
      <p:sp>
        <p:nvSpPr>
          <p:cNvPr id="4" name="Text Placeholder 3">
            <a:extLst>
              <a:ext uri="{FF2B5EF4-FFF2-40B4-BE49-F238E27FC236}">
                <a16:creationId xmlns:a16="http://schemas.microsoft.com/office/drawing/2014/main" id="{ED20C01C-5327-F1F5-9E64-6280B9FFB2DD}"/>
              </a:ext>
            </a:extLst>
          </p:cNvPr>
          <p:cNvSpPr>
            <a:spLocks noGrp="1"/>
          </p:cNvSpPr>
          <p:nvPr>
            <p:ph type="body" sz="half" idx="2"/>
          </p:nvPr>
        </p:nvSpPr>
        <p:spPr/>
        <p:txBody>
          <a:bodyPr/>
          <a:lstStyle/>
          <a:p>
            <a:r>
              <a:rPr lang="en-US" dirty="0">
                <a:hlinkClick r:id="rId3"/>
              </a:rPr>
              <a:t>https://www.linkedin.com/in/vidhi-patel-03922a1b2</a:t>
            </a:r>
            <a:endParaRPr lang="en-US" dirty="0"/>
          </a:p>
          <a:p>
            <a:endParaRPr lang="en-US" dirty="0"/>
          </a:p>
        </p:txBody>
      </p:sp>
    </p:spTree>
    <p:extLst>
      <p:ext uri="{BB962C8B-B14F-4D97-AF65-F5344CB8AC3E}">
        <p14:creationId xmlns:p14="http://schemas.microsoft.com/office/powerpoint/2010/main" val="3377383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0BC3F707-A06B-BB1E-B596-3A97C2FAF5B6}"/>
              </a:ext>
            </a:extLst>
          </p:cNvPr>
          <p:cNvSpPr txBox="1"/>
          <p:nvPr/>
        </p:nvSpPr>
        <p:spPr>
          <a:xfrm>
            <a:off x="1451579" y="804519"/>
            <a:ext cx="9603275"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cap="all" dirty="0">
                <a:latin typeface="Times New Roman" panose="02020603050405020304" pitchFamily="18" charset="0"/>
                <a:ea typeface="+mj-ea"/>
                <a:cs typeface="Times New Roman" panose="02020603050405020304" pitchFamily="18" charset="0"/>
              </a:rPr>
              <a:t>Summary Statistics for Object datatype of airbag Dataset </a:t>
            </a:r>
          </a:p>
        </p:txBody>
      </p:sp>
      <p:pic>
        <p:nvPicPr>
          <p:cNvPr id="9" name="Picture 8">
            <a:extLst>
              <a:ext uri="{FF2B5EF4-FFF2-40B4-BE49-F238E27FC236}">
                <a16:creationId xmlns:a16="http://schemas.microsoft.com/office/drawing/2014/main" id="{F937ED3B-11E8-39E6-8CFA-7F5D5309A14E}"/>
              </a:ext>
            </a:extLst>
          </p:cNvPr>
          <p:cNvPicPr>
            <a:picLocks noChangeAspect="1"/>
          </p:cNvPicPr>
          <p:nvPr/>
        </p:nvPicPr>
        <p:blipFill>
          <a:blip r:embed="rId3"/>
          <a:stretch>
            <a:fillRect/>
          </a:stretch>
        </p:blipFill>
        <p:spPr>
          <a:xfrm>
            <a:off x="343227" y="2478024"/>
            <a:ext cx="6734229" cy="1901952"/>
          </a:xfrm>
          <a:prstGeom prst="rect">
            <a:avLst/>
          </a:prstGeom>
        </p:spPr>
      </p:pic>
      <p:sp>
        <p:nvSpPr>
          <p:cNvPr id="7" name="TextBox 6">
            <a:extLst>
              <a:ext uri="{FF2B5EF4-FFF2-40B4-BE49-F238E27FC236}">
                <a16:creationId xmlns:a16="http://schemas.microsoft.com/office/drawing/2014/main" id="{E541BFBA-FFAF-D0D9-EF53-5D8BC260E1E5}"/>
              </a:ext>
            </a:extLst>
          </p:cNvPr>
          <p:cNvSpPr txBox="1"/>
          <p:nvPr/>
        </p:nvSpPr>
        <p:spPr>
          <a:xfrm>
            <a:off x="7343138" y="2478024"/>
            <a:ext cx="4162555" cy="3450613"/>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sz="2200" b="1" dirty="0">
                <a:latin typeface="Times New Roman" panose="02020603050405020304" pitchFamily="18" charset="0"/>
                <a:cs typeface="Times New Roman" panose="02020603050405020304" pitchFamily="18" charset="0"/>
              </a:rPr>
              <a:t>Key Observations :</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Vehicle type which was involved the most during the crash was car and the class of the casuality was driver</a:t>
            </a:r>
          </a:p>
        </p:txBody>
      </p:sp>
    </p:spTree>
    <p:extLst>
      <p:ext uri="{BB962C8B-B14F-4D97-AF65-F5344CB8AC3E}">
        <p14:creationId xmlns:p14="http://schemas.microsoft.com/office/powerpoint/2010/main" val="2331932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5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2" name="Picture 5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3" name="Straight Connector 5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58">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D6DE4008-175E-B948-4C87-6BC55B6575F7}"/>
              </a:ext>
            </a:extLst>
          </p:cNvPr>
          <p:cNvSpPr txBox="1"/>
          <p:nvPr/>
        </p:nvSpPr>
        <p:spPr>
          <a:xfrm>
            <a:off x="1451579" y="804519"/>
            <a:ext cx="9603275"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cap="all" dirty="0" err="1">
                <a:latin typeface="Times New Roman" panose="02020603050405020304" pitchFamily="18" charset="0"/>
                <a:ea typeface="+mj-ea"/>
                <a:cs typeface="Times New Roman" panose="02020603050405020304" pitchFamily="18" charset="0"/>
              </a:rPr>
              <a:t>CoR</a:t>
            </a:r>
            <a:r>
              <a:rPr lang="en-US" sz="3200" cap="all" dirty="0">
                <a:latin typeface="Times New Roman" panose="02020603050405020304" pitchFamily="18" charset="0"/>
                <a:ea typeface="+mj-ea"/>
                <a:cs typeface="Times New Roman" panose="02020603050405020304" pitchFamily="18" charset="0"/>
              </a:rPr>
              <a:t>-relation </a:t>
            </a:r>
            <a:endParaRPr lang="en-US" sz="3200" cap="all" dirty="0">
              <a:latin typeface="+mj-lt"/>
              <a:ea typeface="+mj-ea"/>
              <a:cs typeface="+mj-cs"/>
            </a:endParaRPr>
          </a:p>
        </p:txBody>
      </p:sp>
      <p:sp>
        <p:nvSpPr>
          <p:cNvPr id="3" name="TextBox 2">
            <a:extLst>
              <a:ext uri="{FF2B5EF4-FFF2-40B4-BE49-F238E27FC236}">
                <a16:creationId xmlns:a16="http://schemas.microsoft.com/office/drawing/2014/main" id="{0AB400E7-9B2E-D73D-25AF-DB6BB46E94D4}"/>
              </a:ext>
            </a:extLst>
          </p:cNvPr>
          <p:cNvSpPr txBox="1"/>
          <p:nvPr/>
        </p:nvSpPr>
        <p:spPr>
          <a:xfrm>
            <a:off x="7214616" y="2015734"/>
            <a:ext cx="3840238" cy="3450613"/>
          </a:xfrm>
          <a:prstGeom prst="rect">
            <a:avLst/>
          </a:prstGeom>
        </p:spPr>
        <p:txBody>
          <a:bodyPr vert="horz" lIns="91440" tIns="45720" rIns="91440" bIns="45720" rtlCol="0" anchor="t">
            <a:normAutofit/>
          </a:bodyPr>
          <a:lstStyle/>
          <a:p>
            <a:pPr marL="342900" indent="-285750" defTabSz="914400">
              <a:lnSpc>
                <a:spcPct val="120000"/>
              </a:lnSpc>
              <a:spcAft>
                <a:spcPts val="600"/>
              </a:spcAft>
              <a:buClr>
                <a:schemeClr val="accent1"/>
              </a:buClr>
              <a:buSzPct val="100000"/>
              <a:buFont typeface="Arial" panose="020B0604020202020204" pitchFamily="34" charset="0"/>
              <a:buChar char="•"/>
            </a:pPr>
            <a:r>
              <a:rPr lang="en-US" sz="2200" i="0" dirty="0">
                <a:latin typeface="Times New Roman" panose="02020603050405020304" pitchFamily="18" charset="0"/>
                <a:cs typeface="Times New Roman" panose="02020603050405020304" pitchFamily="18" charset="0"/>
              </a:rPr>
              <a:t>There is a weak positive correlation (0.3) between year of vehicle and </a:t>
            </a:r>
            <a:r>
              <a:rPr lang="en-US" sz="2200" dirty="0">
                <a:latin typeface="Times New Roman" panose="02020603050405020304" pitchFamily="18" charset="0"/>
                <a:cs typeface="Times New Roman" panose="02020603050405020304" pitchFamily="18" charset="0"/>
              </a:rPr>
              <a:t>year of accident</a:t>
            </a:r>
            <a:r>
              <a:rPr lang="en-US" sz="2200" i="0" dirty="0">
                <a:latin typeface="Times New Roman" panose="02020603050405020304" pitchFamily="18" charset="0"/>
                <a:cs typeface="Times New Roman" panose="02020603050405020304" pitchFamily="18" charset="0"/>
              </a:rPr>
              <a:t>.</a:t>
            </a:r>
          </a:p>
          <a:p>
            <a:pPr marL="342900" indent="-285750" defTabSz="914400">
              <a:lnSpc>
                <a:spcPct val="120000"/>
              </a:lnSpc>
              <a:spcAft>
                <a:spcPts val="600"/>
              </a:spcAft>
              <a:buClr>
                <a:schemeClr val="accent1"/>
              </a:buClr>
              <a:buSzPct val="10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No other significant correlation between any other elements in the dataset.</a:t>
            </a:r>
            <a:endParaRPr lang="en-US" sz="2200" i="0" dirty="0">
              <a:latin typeface="Times New Roman" panose="02020603050405020304" pitchFamily="18" charset="0"/>
              <a:cs typeface="Times New Roman" panose="02020603050405020304" pitchFamily="18" charset="0"/>
            </a:endParaRPr>
          </a:p>
          <a:p>
            <a:pPr indent="-228600" defTabSz="914400">
              <a:lnSpc>
                <a:spcPct val="120000"/>
              </a:lnSpc>
              <a:spcAft>
                <a:spcPts val="600"/>
              </a:spcAft>
              <a:buClr>
                <a:schemeClr val="accent1"/>
              </a:buClr>
              <a:buSzPct val="10000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FCCD32CF-7565-4E98-20D4-2B6A64511F1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70358" y="2111603"/>
            <a:ext cx="5658113" cy="2987354"/>
          </a:xfrm>
          <a:prstGeom prst="rect">
            <a:avLst/>
          </a:prstGeom>
        </p:spPr>
      </p:pic>
    </p:spTree>
    <p:extLst>
      <p:ext uri="{BB962C8B-B14F-4D97-AF65-F5344CB8AC3E}">
        <p14:creationId xmlns:p14="http://schemas.microsoft.com/office/powerpoint/2010/main" val="2049729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A07540-F762-F8EF-F0AA-131B4E6290AE}"/>
              </a:ext>
            </a:extLst>
          </p:cNvPr>
          <p:cNvPicPr>
            <a:picLocks noChangeAspect="1"/>
          </p:cNvPicPr>
          <p:nvPr/>
        </p:nvPicPr>
        <p:blipFill>
          <a:blip r:embed="rId2"/>
          <a:stretch>
            <a:fillRect/>
          </a:stretch>
        </p:blipFill>
        <p:spPr>
          <a:xfrm>
            <a:off x="723443" y="1616367"/>
            <a:ext cx="7062812" cy="1237671"/>
          </a:xfrm>
          <a:prstGeom prst="rect">
            <a:avLst/>
          </a:prstGeom>
        </p:spPr>
      </p:pic>
      <p:sp>
        <p:nvSpPr>
          <p:cNvPr id="6" name="TextBox 5">
            <a:extLst>
              <a:ext uri="{FF2B5EF4-FFF2-40B4-BE49-F238E27FC236}">
                <a16:creationId xmlns:a16="http://schemas.microsoft.com/office/drawing/2014/main" id="{BA6A830C-F4FF-3E12-CAB5-FF56F8DFF0E9}"/>
              </a:ext>
            </a:extLst>
          </p:cNvPr>
          <p:cNvSpPr txBox="1"/>
          <p:nvPr/>
        </p:nvSpPr>
        <p:spPr>
          <a:xfrm>
            <a:off x="8552873" y="1616367"/>
            <a:ext cx="3553783" cy="1692771"/>
          </a:xfrm>
          <a:prstGeom prst="rect">
            <a:avLst/>
          </a:prstGeom>
          <a:noFill/>
        </p:spPr>
        <p:txBody>
          <a:bodyPr wrap="square" rtlCol="0">
            <a:spAutoFit/>
          </a:bodyPr>
          <a:lstStyle/>
          <a:p>
            <a:r>
              <a:rPr lang="en-CA" sz="2200" b="1" dirty="0">
                <a:latin typeface="Times New Roman" panose="02020603050405020304" pitchFamily="18" charset="0"/>
                <a:cs typeface="Times New Roman" panose="02020603050405020304" pitchFamily="18" charset="0"/>
              </a:rPr>
              <a:t>UNIQUE VALUES OF OccRole:</a:t>
            </a:r>
          </a:p>
          <a:p>
            <a:endParaRPr lang="en-CA" sz="1800" dirty="0">
              <a:cs typeface="Times New Roman" panose="02020603050405020304" pitchFamily="18" charset="0"/>
            </a:endParaRPr>
          </a:p>
          <a:p>
            <a:r>
              <a:rPr lang="en-CA" sz="2400" dirty="0">
                <a:cs typeface="Times New Roman" panose="02020603050405020304" pitchFamily="18" charset="0"/>
              </a:rPr>
              <a:t>Driver and Passenger</a:t>
            </a:r>
          </a:p>
          <a:p>
            <a:endParaRPr lang="en-CA" dirty="0"/>
          </a:p>
        </p:txBody>
      </p:sp>
    </p:spTree>
    <p:extLst>
      <p:ext uri="{BB962C8B-B14F-4D97-AF65-F5344CB8AC3E}">
        <p14:creationId xmlns:p14="http://schemas.microsoft.com/office/powerpoint/2010/main" val="3143326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7"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8"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1" name="Rectangle 16">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18">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cxnSp>
        <p:nvCxnSpPr>
          <p:cNvPr id="33" name="Straight Connector 20">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4"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3" name="Picture 2">
            <a:extLst>
              <a:ext uri="{FF2B5EF4-FFF2-40B4-BE49-F238E27FC236}">
                <a16:creationId xmlns:a16="http://schemas.microsoft.com/office/drawing/2014/main" id="{275EEEB5-2187-6EEC-5227-6FA07FA7B74C}"/>
              </a:ext>
            </a:extLst>
          </p:cNvPr>
          <p:cNvPicPr>
            <a:picLocks noChangeAspect="1"/>
          </p:cNvPicPr>
          <p:nvPr/>
        </p:nvPicPr>
        <p:blipFill>
          <a:blip r:embed="rId3"/>
          <a:stretch>
            <a:fillRect/>
          </a:stretch>
        </p:blipFill>
        <p:spPr>
          <a:xfrm>
            <a:off x="1136348" y="2008578"/>
            <a:ext cx="5761020" cy="2904851"/>
          </a:xfrm>
          <a:prstGeom prst="rect">
            <a:avLst/>
          </a:prstGeom>
        </p:spPr>
      </p:pic>
      <p:sp>
        <p:nvSpPr>
          <p:cNvPr id="4" name="TextBox 3">
            <a:extLst>
              <a:ext uri="{FF2B5EF4-FFF2-40B4-BE49-F238E27FC236}">
                <a16:creationId xmlns:a16="http://schemas.microsoft.com/office/drawing/2014/main" id="{381CA9FA-A7AB-B52C-8BBD-1A6FEB42A76D}"/>
              </a:ext>
            </a:extLst>
          </p:cNvPr>
          <p:cNvSpPr txBox="1"/>
          <p:nvPr/>
        </p:nvSpPr>
        <p:spPr>
          <a:xfrm>
            <a:off x="7554138" y="2273608"/>
            <a:ext cx="3935898" cy="3940925"/>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sz="3200" dirty="0">
                <a:latin typeface="Times New Roman" panose="02020603050405020304" pitchFamily="18" charset="0"/>
                <a:cs typeface="Times New Roman" panose="02020603050405020304" pitchFamily="18" charset="0"/>
              </a:rPr>
              <a:t>CATEGORY OF SPEED ALONG WITH COUNT AT THE TIME OF ACCDIENT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0465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6"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7"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1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40" name="Group 17">
            <a:extLst>
              <a:ext uri="{FF2B5EF4-FFF2-40B4-BE49-F238E27FC236}">
                <a16:creationId xmlns:a16="http://schemas.microsoft.com/office/drawing/2014/main" id="{4D61757C-8EF0-4453-95D9-78E78C610E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6399" y="2012810"/>
            <a:ext cx="4969251" cy="3459865"/>
            <a:chOff x="1446399" y="2012810"/>
            <a:chExt cx="4969251" cy="3459865"/>
          </a:xfrm>
        </p:grpSpPr>
        <p:sp>
          <p:nvSpPr>
            <p:cNvPr id="19" name="Rectangle 18">
              <a:extLst>
                <a:ext uri="{FF2B5EF4-FFF2-40B4-BE49-F238E27FC236}">
                  <a16:creationId xmlns:a16="http://schemas.microsoft.com/office/drawing/2014/main" id="{600A610F-62B5-4C04-8952-347042B44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6399" y="2012810"/>
              <a:ext cx="4969251" cy="345986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Rectangle 19">
              <a:extLst>
                <a:ext uri="{FF2B5EF4-FFF2-40B4-BE49-F238E27FC236}">
                  <a16:creationId xmlns:a16="http://schemas.microsoft.com/office/drawing/2014/main" id="{94205C7C-BE45-4F4D-8447-A9ED1A2E3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5362" y="2182137"/>
              <a:ext cx="4654871" cy="313000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2" name="Rectangle 21">
            <a:extLst>
              <a:ext uri="{FF2B5EF4-FFF2-40B4-BE49-F238E27FC236}">
                <a16:creationId xmlns:a16="http://schemas.microsoft.com/office/drawing/2014/main" id="{51928CC6-3F4E-46C9-BEEE-47A9EE3FC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9088" y="2345863"/>
            <a:ext cx="4314860" cy="2797627"/>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845A7315-86D6-1C78-67E4-26BC8DF19FB3}"/>
              </a:ext>
            </a:extLst>
          </p:cNvPr>
          <p:cNvPicPr>
            <a:picLocks noChangeAspect="1"/>
          </p:cNvPicPr>
          <p:nvPr/>
        </p:nvPicPr>
        <p:blipFill>
          <a:blip r:embed="rId3"/>
          <a:stretch>
            <a:fillRect/>
          </a:stretch>
        </p:blipFill>
        <p:spPr>
          <a:xfrm>
            <a:off x="1919939" y="3260436"/>
            <a:ext cx="4176061" cy="951346"/>
          </a:xfrm>
          <a:prstGeom prst="rect">
            <a:avLst/>
          </a:prstGeom>
        </p:spPr>
      </p:pic>
      <p:sp>
        <p:nvSpPr>
          <p:cNvPr id="5" name="TextBox 4">
            <a:extLst>
              <a:ext uri="{FF2B5EF4-FFF2-40B4-BE49-F238E27FC236}">
                <a16:creationId xmlns:a16="http://schemas.microsoft.com/office/drawing/2014/main" id="{D0ACB27A-6680-10EE-E8E5-7D081D20696E}"/>
              </a:ext>
            </a:extLst>
          </p:cNvPr>
          <p:cNvSpPr txBox="1"/>
          <p:nvPr/>
        </p:nvSpPr>
        <p:spPr>
          <a:xfrm>
            <a:off x="6882361" y="2015734"/>
            <a:ext cx="4169336" cy="3450613"/>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sz="3200" dirty="0">
                <a:latin typeface="Times New Roman" panose="02020603050405020304" pitchFamily="18" charset="0"/>
                <a:cs typeface="Times New Roman" panose="02020603050405020304" pitchFamily="18" charset="0"/>
              </a:rPr>
              <a:t>CATEGORICAL VALUES OF ROAD SURFACE</a:t>
            </a:r>
          </a:p>
          <a:p>
            <a:pPr defTabSz="914400">
              <a:lnSpc>
                <a:spcPct val="120000"/>
              </a:lnSpc>
              <a:spcAft>
                <a:spcPts val="600"/>
              </a:spcAft>
              <a:buClr>
                <a:schemeClr val="accent1"/>
              </a:buClr>
              <a:buSzPct val="100000"/>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8278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2" name="Picture 3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8" name="Group 37">
            <a:extLst>
              <a:ext uri="{FF2B5EF4-FFF2-40B4-BE49-F238E27FC236}">
                <a16:creationId xmlns:a16="http://schemas.microsoft.com/office/drawing/2014/main" id="{4D61757C-8EF0-4453-95D9-78E78C610E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6399" y="2012810"/>
            <a:ext cx="4969251" cy="3459865"/>
            <a:chOff x="1446399" y="2012810"/>
            <a:chExt cx="4969251" cy="3459865"/>
          </a:xfrm>
        </p:grpSpPr>
        <p:sp>
          <p:nvSpPr>
            <p:cNvPr id="39" name="Rectangle 38">
              <a:extLst>
                <a:ext uri="{FF2B5EF4-FFF2-40B4-BE49-F238E27FC236}">
                  <a16:creationId xmlns:a16="http://schemas.microsoft.com/office/drawing/2014/main" id="{600A610F-62B5-4C04-8952-347042B44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6399" y="2012810"/>
              <a:ext cx="4969251" cy="345986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94205C7C-BE45-4F4D-8447-A9ED1A2E3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5362" y="2182137"/>
              <a:ext cx="4654871" cy="313000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2" name="Rectangle 41">
            <a:extLst>
              <a:ext uri="{FF2B5EF4-FFF2-40B4-BE49-F238E27FC236}">
                <a16:creationId xmlns:a16="http://schemas.microsoft.com/office/drawing/2014/main" id="{51928CC6-3F4E-46C9-BEEE-47A9EE3FC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9088" y="2345863"/>
            <a:ext cx="4314860" cy="2797627"/>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28B5637F-962D-5DC2-C077-EDFBADE63B46}"/>
              </a:ext>
            </a:extLst>
          </p:cNvPr>
          <p:cNvPicPr>
            <a:picLocks noChangeAspect="1"/>
          </p:cNvPicPr>
          <p:nvPr/>
        </p:nvPicPr>
        <p:blipFill>
          <a:blip r:embed="rId3"/>
          <a:stretch>
            <a:fillRect/>
          </a:stretch>
        </p:blipFill>
        <p:spPr>
          <a:xfrm>
            <a:off x="1927590" y="3163199"/>
            <a:ext cx="3993156" cy="1158015"/>
          </a:xfrm>
          <a:prstGeom prst="rect">
            <a:avLst/>
          </a:prstGeom>
        </p:spPr>
      </p:pic>
      <p:sp>
        <p:nvSpPr>
          <p:cNvPr id="4" name="TextBox 3">
            <a:extLst>
              <a:ext uri="{FF2B5EF4-FFF2-40B4-BE49-F238E27FC236}">
                <a16:creationId xmlns:a16="http://schemas.microsoft.com/office/drawing/2014/main" id="{4527451E-C867-7810-0CCC-D1448B3EC0E6}"/>
              </a:ext>
            </a:extLst>
          </p:cNvPr>
          <p:cNvSpPr txBox="1"/>
          <p:nvPr/>
        </p:nvSpPr>
        <p:spPr>
          <a:xfrm>
            <a:off x="6882361" y="2015734"/>
            <a:ext cx="4169336" cy="3450613"/>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sz="3200" dirty="0"/>
              <a:t>CATEGORICAL VALUES OF LIGHTING CONDITIONS ALONG WITH COUNT</a:t>
            </a:r>
          </a:p>
        </p:txBody>
      </p:sp>
    </p:spTree>
    <p:extLst>
      <p:ext uri="{BB962C8B-B14F-4D97-AF65-F5344CB8AC3E}">
        <p14:creationId xmlns:p14="http://schemas.microsoft.com/office/powerpoint/2010/main" val="865958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7" name="Group 16">
            <a:extLst>
              <a:ext uri="{FF2B5EF4-FFF2-40B4-BE49-F238E27FC236}">
                <a16:creationId xmlns:a16="http://schemas.microsoft.com/office/drawing/2014/main" id="{4D61757C-8EF0-4453-95D9-78E78C610E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6399" y="2012810"/>
            <a:ext cx="4969251" cy="3459865"/>
            <a:chOff x="1446399" y="2012810"/>
            <a:chExt cx="4969251" cy="3459865"/>
          </a:xfrm>
        </p:grpSpPr>
        <p:sp>
          <p:nvSpPr>
            <p:cNvPr id="18" name="Rectangle 17">
              <a:extLst>
                <a:ext uri="{FF2B5EF4-FFF2-40B4-BE49-F238E27FC236}">
                  <a16:creationId xmlns:a16="http://schemas.microsoft.com/office/drawing/2014/main" id="{600A610F-62B5-4C04-8952-347042B44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6399" y="2012810"/>
              <a:ext cx="4969251" cy="345986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94205C7C-BE45-4F4D-8447-A9ED1A2E3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5362" y="2182137"/>
              <a:ext cx="4654871" cy="313000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1" name="Rectangle 20">
            <a:extLst>
              <a:ext uri="{FF2B5EF4-FFF2-40B4-BE49-F238E27FC236}">
                <a16:creationId xmlns:a16="http://schemas.microsoft.com/office/drawing/2014/main" id="{51928CC6-3F4E-46C9-BEEE-47A9EE3FC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9088" y="2345863"/>
            <a:ext cx="4314860" cy="2797627"/>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2A569813-7362-C2B4-D717-345B8D8FAF7E}"/>
              </a:ext>
            </a:extLst>
          </p:cNvPr>
          <p:cNvPicPr>
            <a:picLocks noChangeAspect="1"/>
          </p:cNvPicPr>
          <p:nvPr/>
        </p:nvPicPr>
        <p:blipFill>
          <a:blip r:embed="rId3"/>
          <a:stretch>
            <a:fillRect/>
          </a:stretch>
        </p:blipFill>
        <p:spPr>
          <a:xfrm>
            <a:off x="1927590" y="2813798"/>
            <a:ext cx="3993156" cy="1856817"/>
          </a:xfrm>
          <a:prstGeom prst="rect">
            <a:avLst/>
          </a:prstGeom>
        </p:spPr>
      </p:pic>
      <p:sp>
        <p:nvSpPr>
          <p:cNvPr id="4" name="TextBox 3">
            <a:extLst>
              <a:ext uri="{FF2B5EF4-FFF2-40B4-BE49-F238E27FC236}">
                <a16:creationId xmlns:a16="http://schemas.microsoft.com/office/drawing/2014/main" id="{989A6A92-81CC-C080-8A0A-94FB04D0D98A}"/>
              </a:ext>
            </a:extLst>
          </p:cNvPr>
          <p:cNvSpPr txBox="1"/>
          <p:nvPr/>
        </p:nvSpPr>
        <p:spPr>
          <a:xfrm>
            <a:off x="6882361" y="2015734"/>
            <a:ext cx="4169336" cy="3450613"/>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sz="3200" dirty="0"/>
              <a:t>CATEGORICAL VALUES OF WEATHER CONDITIONS ALONG WITH COUNT</a:t>
            </a:r>
          </a:p>
        </p:txBody>
      </p:sp>
    </p:spTree>
    <p:extLst>
      <p:ext uri="{BB962C8B-B14F-4D97-AF65-F5344CB8AC3E}">
        <p14:creationId xmlns:p14="http://schemas.microsoft.com/office/powerpoint/2010/main" val="4216775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7" name="Group 16">
            <a:extLst>
              <a:ext uri="{FF2B5EF4-FFF2-40B4-BE49-F238E27FC236}">
                <a16:creationId xmlns:a16="http://schemas.microsoft.com/office/drawing/2014/main" id="{4D61757C-8EF0-4453-95D9-78E78C610E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6399" y="2012810"/>
            <a:ext cx="4969251" cy="3459865"/>
            <a:chOff x="1446399" y="2012810"/>
            <a:chExt cx="4969251" cy="3459865"/>
          </a:xfrm>
        </p:grpSpPr>
        <p:sp>
          <p:nvSpPr>
            <p:cNvPr id="18" name="Rectangle 17">
              <a:extLst>
                <a:ext uri="{FF2B5EF4-FFF2-40B4-BE49-F238E27FC236}">
                  <a16:creationId xmlns:a16="http://schemas.microsoft.com/office/drawing/2014/main" id="{600A610F-62B5-4C04-8952-347042B44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6399" y="2012810"/>
              <a:ext cx="4969251" cy="345986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94205C7C-BE45-4F4D-8447-A9ED1A2E3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5362" y="2182137"/>
              <a:ext cx="4654871" cy="313000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1" name="Rectangle 20">
            <a:extLst>
              <a:ext uri="{FF2B5EF4-FFF2-40B4-BE49-F238E27FC236}">
                <a16:creationId xmlns:a16="http://schemas.microsoft.com/office/drawing/2014/main" id="{51928CC6-3F4E-46C9-BEEE-47A9EE3FC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9088" y="2345863"/>
            <a:ext cx="4314860" cy="2797627"/>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1986CD6A-019B-1CBD-4079-0FA1EE9A81B8}"/>
              </a:ext>
            </a:extLst>
          </p:cNvPr>
          <p:cNvPicPr>
            <a:picLocks noChangeAspect="1"/>
          </p:cNvPicPr>
          <p:nvPr/>
        </p:nvPicPr>
        <p:blipFill>
          <a:blip r:embed="rId3"/>
          <a:stretch>
            <a:fillRect/>
          </a:stretch>
        </p:blipFill>
        <p:spPr>
          <a:xfrm>
            <a:off x="1927590" y="3068362"/>
            <a:ext cx="3993156" cy="1347689"/>
          </a:xfrm>
          <a:prstGeom prst="rect">
            <a:avLst/>
          </a:prstGeom>
        </p:spPr>
      </p:pic>
      <p:sp>
        <p:nvSpPr>
          <p:cNvPr id="4" name="TextBox 3">
            <a:extLst>
              <a:ext uri="{FF2B5EF4-FFF2-40B4-BE49-F238E27FC236}">
                <a16:creationId xmlns:a16="http://schemas.microsoft.com/office/drawing/2014/main" id="{6908CA77-AE6E-E9CD-ED47-B8719A1BE7D4}"/>
              </a:ext>
            </a:extLst>
          </p:cNvPr>
          <p:cNvSpPr txBox="1"/>
          <p:nvPr/>
        </p:nvSpPr>
        <p:spPr>
          <a:xfrm>
            <a:off x="7436543" y="2022062"/>
            <a:ext cx="4169336" cy="3450613"/>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sz="3200" dirty="0"/>
              <a:t>CATEGORICAL VALUES OF CASUALTY CLASS ALONG WITH COUNT</a:t>
            </a:r>
          </a:p>
        </p:txBody>
      </p:sp>
    </p:spTree>
    <p:extLst>
      <p:ext uri="{BB962C8B-B14F-4D97-AF65-F5344CB8AC3E}">
        <p14:creationId xmlns:p14="http://schemas.microsoft.com/office/powerpoint/2010/main" val="2921357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0" name="Rectangle 8">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1" name="Picture 10">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2" name="Straight Connector 12">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14">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4" name="Rectangle 16">
            <a:extLst>
              <a:ext uri="{FF2B5EF4-FFF2-40B4-BE49-F238E27FC236}">
                <a16:creationId xmlns:a16="http://schemas.microsoft.com/office/drawing/2014/main" id="{E5204C30-4ABA-4B2E-9D2B-9BEB77E44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18">
            <a:extLst>
              <a:ext uri="{FF2B5EF4-FFF2-40B4-BE49-F238E27FC236}">
                <a16:creationId xmlns:a16="http://schemas.microsoft.com/office/drawing/2014/main" id="{60D2F65F-F91E-49D5-A1AD-D5B532905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4" name="TextBox 3">
            <a:extLst>
              <a:ext uri="{FF2B5EF4-FFF2-40B4-BE49-F238E27FC236}">
                <a16:creationId xmlns:a16="http://schemas.microsoft.com/office/drawing/2014/main" id="{8D012A6C-BDF6-3B12-4CC7-C58B0DF80069}"/>
              </a:ext>
            </a:extLst>
          </p:cNvPr>
          <p:cNvSpPr txBox="1"/>
          <p:nvPr/>
        </p:nvSpPr>
        <p:spPr>
          <a:xfrm>
            <a:off x="8680960" y="1474969"/>
            <a:ext cx="2853278" cy="315167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cap="all" dirty="0">
                <a:latin typeface="+mj-lt"/>
                <a:ea typeface="+mj-ea"/>
                <a:cs typeface="+mj-cs"/>
              </a:rPr>
              <a:t>UNIQUE VALUES OF TYPE OF VEHICLE</a:t>
            </a:r>
          </a:p>
        </p:txBody>
      </p:sp>
      <p:grpSp>
        <p:nvGrpSpPr>
          <p:cNvPr id="66" name="Group 20">
            <a:extLst>
              <a:ext uri="{FF2B5EF4-FFF2-40B4-BE49-F238E27FC236}">
                <a16:creationId xmlns:a16="http://schemas.microsoft.com/office/drawing/2014/main" id="{D0BDFEB6-D2AA-410C-A693-EA7E9BBA3B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0"/>
            <a:ext cx="7560115" cy="5149101"/>
            <a:chOff x="7463258" y="583365"/>
            <a:chExt cx="7560115" cy="5181928"/>
          </a:xfrm>
        </p:grpSpPr>
        <p:sp>
          <p:nvSpPr>
            <p:cNvPr id="67" name="Rectangle 21">
              <a:extLst>
                <a:ext uri="{FF2B5EF4-FFF2-40B4-BE49-F238E27FC236}">
                  <a16:creationId xmlns:a16="http://schemas.microsoft.com/office/drawing/2014/main" id="{F57821D8-3BF6-4948-8A87-8BBC164E4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 name="Rectangle 22">
              <a:extLst>
                <a:ext uri="{FF2B5EF4-FFF2-40B4-BE49-F238E27FC236}">
                  <a16:creationId xmlns:a16="http://schemas.microsoft.com/office/drawing/2014/main" id="{90732DBE-4BC5-4FB2-8BF7-DE447BE6D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174F1D00-41BB-C930-9A0A-F23E3385E15D}"/>
              </a:ext>
            </a:extLst>
          </p:cNvPr>
          <p:cNvPicPr>
            <a:picLocks noChangeAspect="1"/>
          </p:cNvPicPr>
          <p:nvPr/>
        </p:nvPicPr>
        <p:blipFill>
          <a:blip r:embed="rId3"/>
          <a:stretch>
            <a:fillRect/>
          </a:stretch>
        </p:blipFill>
        <p:spPr>
          <a:xfrm>
            <a:off x="1271221" y="1662545"/>
            <a:ext cx="6468851" cy="2964103"/>
          </a:xfrm>
          <a:prstGeom prst="rect">
            <a:avLst/>
          </a:prstGeom>
        </p:spPr>
      </p:pic>
      <p:pic>
        <p:nvPicPr>
          <p:cNvPr id="69" name="Picture 24">
            <a:extLst>
              <a:ext uri="{FF2B5EF4-FFF2-40B4-BE49-F238E27FC236}">
                <a16:creationId xmlns:a16="http://schemas.microsoft.com/office/drawing/2014/main" id="{7CBA4719-C30A-462C-A3A7-5D93A2B30C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0" name="Straight Connector 26">
            <a:extLst>
              <a:ext uri="{FF2B5EF4-FFF2-40B4-BE49-F238E27FC236}">
                <a16:creationId xmlns:a16="http://schemas.microsoft.com/office/drawing/2014/main" id="{F30857DA-DEF8-4780-BECA-1C2205344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7356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nvGrpSpPr>
          <p:cNvPr id="20" name="Group 19">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21" name="Rectangle 20">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4" name="Rectangle 23">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 name="Picture 1">
            <a:extLst>
              <a:ext uri="{FF2B5EF4-FFF2-40B4-BE49-F238E27FC236}">
                <a16:creationId xmlns:a16="http://schemas.microsoft.com/office/drawing/2014/main" id="{6E882B19-886A-B2D1-6923-8185B5413C29}"/>
              </a:ext>
            </a:extLst>
          </p:cNvPr>
          <p:cNvPicPr>
            <a:picLocks noChangeAspect="1"/>
          </p:cNvPicPr>
          <p:nvPr/>
        </p:nvPicPr>
        <p:blipFill>
          <a:blip r:embed="rId3"/>
          <a:stretch>
            <a:fillRect/>
          </a:stretch>
        </p:blipFill>
        <p:spPr>
          <a:xfrm>
            <a:off x="1271223" y="1583792"/>
            <a:ext cx="4825148" cy="2931277"/>
          </a:xfrm>
          <a:prstGeom prst="rect">
            <a:avLst/>
          </a:prstGeom>
        </p:spPr>
      </p:pic>
      <p:sp>
        <p:nvSpPr>
          <p:cNvPr id="3" name="TextBox 2">
            <a:extLst>
              <a:ext uri="{FF2B5EF4-FFF2-40B4-BE49-F238E27FC236}">
                <a16:creationId xmlns:a16="http://schemas.microsoft.com/office/drawing/2014/main" id="{6CAE42C4-C8F5-784B-5DE2-FFB63F6A6D1B}"/>
              </a:ext>
            </a:extLst>
          </p:cNvPr>
          <p:cNvSpPr txBox="1"/>
          <p:nvPr/>
        </p:nvSpPr>
        <p:spPr>
          <a:xfrm>
            <a:off x="7218029" y="2015732"/>
            <a:ext cx="3520368" cy="3450613"/>
          </a:xfrm>
          <a:prstGeom prst="rect">
            <a:avLst/>
          </a:prstGeom>
        </p:spPr>
        <p:txBody>
          <a:bodyPr vert="horz" lIns="91440" tIns="45720" rIns="91440" bIns="45720" rtlCol="0" anchor="t">
            <a:noAutofit/>
          </a:bodyPr>
          <a:lstStyle/>
          <a:p>
            <a:pPr marL="285750" indent="-228600" defTabSz="914400">
              <a:lnSpc>
                <a:spcPct val="110000"/>
              </a:lnSpc>
              <a:spcAft>
                <a:spcPts val="600"/>
              </a:spcAft>
              <a:buClr>
                <a:schemeClr val="accent1"/>
              </a:buClr>
              <a:buSzPct val="100000"/>
              <a:buFont typeface="Arial" panose="020B0604020202020204" pitchFamily="34" charset="0"/>
              <a:buChar char="•"/>
            </a:pPr>
            <a:r>
              <a:rPr lang="en-US" sz="2200" i="0" dirty="0"/>
              <a:t>This visualization will provide information that if the accident happens from the front side or not.</a:t>
            </a:r>
          </a:p>
          <a:p>
            <a:pPr marL="285750" indent="-228600" defTabSz="914400">
              <a:lnSpc>
                <a:spcPct val="110000"/>
              </a:lnSpc>
              <a:spcAft>
                <a:spcPts val="600"/>
              </a:spcAft>
              <a:buClr>
                <a:schemeClr val="accent1"/>
              </a:buClr>
              <a:buSzPct val="100000"/>
              <a:buFont typeface="Arial" panose="020B0604020202020204" pitchFamily="34" charset="0"/>
              <a:buChar char="•"/>
            </a:pPr>
            <a:r>
              <a:rPr lang="en-US" sz="2200" i="0" dirty="0"/>
              <a:t>Here, it can be observed that around 16000 crashes had a frontal impact (1 for frontal, 0 for non-frontal), while around 9000 crashes were non- frontal.</a:t>
            </a:r>
          </a:p>
        </p:txBody>
      </p:sp>
      <p:pic>
        <p:nvPicPr>
          <p:cNvPr id="28" name="Picture 27">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505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2879E-1A4A-7D87-3318-5C46674492C7}"/>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Jay </a:t>
            </a:r>
            <a:r>
              <a:rPr lang="en-US" sz="3200" dirty="0" err="1">
                <a:latin typeface="Times New Roman" panose="02020603050405020304" pitchFamily="18" charset="0"/>
                <a:cs typeface="Times New Roman" panose="02020603050405020304" pitchFamily="18" charset="0"/>
              </a:rPr>
              <a:t>Vinodkumar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Modh</a:t>
            </a:r>
            <a:endParaRPr lang="en-US" dirty="0"/>
          </a:p>
        </p:txBody>
      </p:sp>
      <p:pic>
        <p:nvPicPr>
          <p:cNvPr id="6" name="Picture Placeholder 5">
            <a:extLst>
              <a:ext uri="{FF2B5EF4-FFF2-40B4-BE49-F238E27FC236}">
                <a16:creationId xmlns:a16="http://schemas.microsoft.com/office/drawing/2014/main" id="{C54E37FC-6CDF-6C2A-C869-F871620F326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811" b="3811"/>
          <a:stretch>
            <a:fillRect/>
          </a:stretch>
        </p:blipFill>
        <p:spPr/>
      </p:pic>
      <p:sp>
        <p:nvSpPr>
          <p:cNvPr id="4" name="Text Placeholder 3">
            <a:extLst>
              <a:ext uri="{FF2B5EF4-FFF2-40B4-BE49-F238E27FC236}">
                <a16:creationId xmlns:a16="http://schemas.microsoft.com/office/drawing/2014/main" id="{ED20C01C-5327-F1F5-9E64-6280B9FFB2DD}"/>
              </a:ext>
            </a:extLst>
          </p:cNvPr>
          <p:cNvSpPr>
            <a:spLocks noGrp="1"/>
          </p:cNvSpPr>
          <p:nvPr>
            <p:ph type="body" sz="half" idx="2"/>
          </p:nvPr>
        </p:nvSpPr>
        <p:spPr/>
        <p:txBody>
          <a:bodyPr/>
          <a:lstStyle/>
          <a:p>
            <a:r>
              <a:rPr lang="en-US" dirty="0">
                <a:hlinkClick r:id="rId3"/>
              </a:rPr>
              <a:t>http://linkedin.com/in/jay-modh998</a:t>
            </a:r>
            <a:endParaRPr lang="en-US" dirty="0"/>
          </a:p>
          <a:p>
            <a:endParaRPr lang="en-US" dirty="0"/>
          </a:p>
        </p:txBody>
      </p:sp>
    </p:spTree>
    <p:extLst>
      <p:ext uri="{BB962C8B-B14F-4D97-AF65-F5344CB8AC3E}">
        <p14:creationId xmlns:p14="http://schemas.microsoft.com/office/powerpoint/2010/main" val="1658591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nvGrpSpPr>
          <p:cNvPr id="22" name="Group 21">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23" name="Rectangle 22">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6" name="Rectangle 25">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Chart, bar chart&#10;&#10;Description automatically generated">
            <a:extLst>
              <a:ext uri="{FF2B5EF4-FFF2-40B4-BE49-F238E27FC236}">
                <a16:creationId xmlns:a16="http://schemas.microsoft.com/office/drawing/2014/main" id="{7390CCCD-BE1C-2C58-9AB2-12C317863F54}"/>
              </a:ext>
            </a:extLst>
          </p:cNvPr>
          <p:cNvPicPr>
            <a:picLocks noChangeAspect="1"/>
          </p:cNvPicPr>
          <p:nvPr/>
        </p:nvPicPr>
        <p:blipFill>
          <a:blip r:embed="rId3"/>
          <a:stretch>
            <a:fillRect/>
          </a:stretch>
        </p:blipFill>
        <p:spPr>
          <a:xfrm>
            <a:off x="1271223" y="1619980"/>
            <a:ext cx="4825148" cy="2858901"/>
          </a:xfrm>
          <a:prstGeom prst="rect">
            <a:avLst/>
          </a:prstGeom>
        </p:spPr>
      </p:pic>
      <p:sp>
        <p:nvSpPr>
          <p:cNvPr id="3" name="TextBox 2">
            <a:extLst>
              <a:ext uri="{FF2B5EF4-FFF2-40B4-BE49-F238E27FC236}">
                <a16:creationId xmlns:a16="http://schemas.microsoft.com/office/drawing/2014/main" id="{77E5EAAC-E99D-7022-7BB7-51122F6E9059}"/>
              </a:ext>
            </a:extLst>
          </p:cNvPr>
          <p:cNvSpPr txBox="1"/>
          <p:nvPr/>
        </p:nvSpPr>
        <p:spPr>
          <a:xfrm>
            <a:off x="7218029" y="2015732"/>
            <a:ext cx="3520368" cy="3450613"/>
          </a:xfrm>
          <a:prstGeom prst="rect">
            <a:avLst/>
          </a:prstGeom>
        </p:spPr>
        <p:txBody>
          <a:bodyPr vert="horz" lIns="91440" tIns="45720" rIns="91440" bIns="45720" rtlCol="0" anchor="t">
            <a:normAutofit/>
          </a:bodyPr>
          <a:lstStyle/>
          <a:p>
            <a:pPr marL="342900" indent="-228600" defTabSz="914400">
              <a:lnSpc>
                <a:spcPct val="120000"/>
              </a:lnSpc>
              <a:spcAft>
                <a:spcPts val="600"/>
              </a:spcAft>
              <a:buClr>
                <a:schemeClr val="accent1"/>
              </a:buClr>
              <a:buSzPct val="100000"/>
              <a:buFont typeface="Arial" panose="020B0604020202020204" pitchFamily="34" charset="0"/>
              <a:buChar char="•"/>
            </a:pPr>
            <a:r>
              <a:rPr lang="en-US" sz="2200" dirty="0"/>
              <a:t>The visualization describes casualties, that resulted in death or the person survived.</a:t>
            </a:r>
            <a:endParaRPr lang="en-US" sz="2200" i="0" dirty="0"/>
          </a:p>
          <a:p>
            <a:pPr marL="342900" indent="-228600" defTabSz="914400">
              <a:lnSpc>
                <a:spcPct val="120000"/>
              </a:lnSpc>
              <a:spcAft>
                <a:spcPts val="600"/>
              </a:spcAft>
              <a:buClr>
                <a:schemeClr val="accent1"/>
              </a:buClr>
              <a:buSzPct val="100000"/>
              <a:buFont typeface="Arial" panose="020B0604020202020204" pitchFamily="34" charset="0"/>
              <a:buChar char="•"/>
            </a:pPr>
            <a:r>
              <a:rPr lang="en-US" sz="2200" i="0" dirty="0"/>
              <a:t>It is very obvious from the count plot displayed that major proportion of people survived the crash.</a:t>
            </a:r>
          </a:p>
        </p:txBody>
      </p:sp>
      <p:pic>
        <p:nvPicPr>
          <p:cNvPr id="30" name="Picture 29">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796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nvGrpSpPr>
          <p:cNvPr id="22" name="Group 21">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23" name="Rectangle 22">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6" name="Rectangle 25">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a:extLst>
              <a:ext uri="{FF2B5EF4-FFF2-40B4-BE49-F238E27FC236}">
                <a16:creationId xmlns:a16="http://schemas.microsoft.com/office/drawing/2014/main" id="{5DAAF8A1-490F-7130-9A94-19007C21E41E}"/>
              </a:ext>
            </a:extLst>
          </p:cNvPr>
          <p:cNvPicPr>
            <a:picLocks noChangeAspect="1"/>
          </p:cNvPicPr>
          <p:nvPr/>
        </p:nvPicPr>
        <p:blipFill>
          <a:blip r:embed="rId3"/>
          <a:stretch>
            <a:fillRect/>
          </a:stretch>
        </p:blipFill>
        <p:spPr>
          <a:xfrm>
            <a:off x="1487108" y="1116345"/>
            <a:ext cx="4393377" cy="3866172"/>
          </a:xfrm>
          <a:prstGeom prst="rect">
            <a:avLst/>
          </a:prstGeom>
        </p:spPr>
      </p:pic>
      <p:sp>
        <p:nvSpPr>
          <p:cNvPr id="2" name="TextBox 1">
            <a:extLst>
              <a:ext uri="{FF2B5EF4-FFF2-40B4-BE49-F238E27FC236}">
                <a16:creationId xmlns:a16="http://schemas.microsoft.com/office/drawing/2014/main" id="{0FB2E99A-3ACE-543D-22A0-6B82F8F7FE54}"/>
              </a:ext>
            </a:extLst>
          </p:cNvPr>
          <p:cNvSpPr txBox="1"/>
          <p:nvPr/>
        </p:nvSpPr>
        <p:spPr>
          <a:xfrm>
            <a:off x="7218029" y="2019476"/>
            <a:ext cx="3520368"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sz="2200" dirty="0"/>
              <a:t>DISPLOT TO SEE THE DISTRIBUTION OF AGE OF CASUALTY COLUMN</a:t>
            </a:r>
          </a:p>
        </p:txBody>
      </p:sp>
      <p:pic>
        <p:nvPicPr>
          <p:cNvPr id="30" name="Picture 29">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0788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nvGrpSpPr>
          <p:cNvPr id="21" name="Group 20">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22" name="Rectangle 21">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5" name="Rectangle 24">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 name="Picture 2">
            <a:extLst>
              <a:ext uri="{FF2B5EF4-FFF2-40B4-BE49-F238E27FC236}">
                <a16:creationId xmlns:a16="http://schemas.microsoft.com/office/drawing/2014/main" id="{64E3ABB5-0DEA-AD22-B37A-54B100AEFF69}"/>
              </a:ext>
            </a:extLst>
          </p:cNvPr>
          <p:cNvPicPr>
            <a:picLocks noChangeAspect="1"/>
          </p:cNvPicPr>
          <p:nvPr/>
        </p:nvPicPr>
        <p:blipFill>
          <a:blip r:embed="rId3"/>
          <a:stretch>
            <a:fillRect/>
          </a:stretch>
        </p:blipFill>
        <p:spPr>
          <a:xfrm>
            <a:off x="1271223" y="1457133"/>
            <a:ext cx="4825148" cy="3184596"/>
          </a:xfrm>
          <a:prstGeom prst="rect">
            <a:avLst/>
          </a:prstGeom>
        </p:spPr>
      </p:pic>
      <p:sp>
        <p:nvSpPr>
          <p:cNvPr id="4" name="TextBox 3">
            <a:extLst>
              <a:ext uri="{FF2B5EF4-FFF2-40B4-BE49-F238E27FC236}">
                <a16:creationId xmlns:a16="http://schemas.microsoft.com/office/drawing/2014/main" id="{571BA672-61DF-59C7-9F11-E46E52BE0668}"/>
              </a:ext>
            </a:extLst>
          </p:cNvPr>
          <p:cNvSpPr txBox="1"/>
          <p:nvPr/>
        </p:nvSpPr>
        <p:spPr>
          <a:xfrm>
            <a:off x="7218029" y="2018413"/>
            <a:ext cx="3520368" cy="3450613"/>
          </a:xfrm>
          <a:prstGeom prst="rect">
            <a:avLst/>
          </a:prstGeom>
        </p:spPr>
        <p:txBody>
          <a:bodyPr vert="horz" lIns="91440" tIns="45720" rIns="91440" bIns="45720" rtlCol="0" anchor="t">
            <a:normAutofit fontScale="92500"/>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sz="2200" dirty="0"/>
              <a:t>This visualization displays the count of casualties as per casualty class and gender.</a:t>
            </a:r>
          </a:p>
          <a:p>
            <a:pPr indent="-228600" defTabSz="914400">
              <a:lnSpc>
                <a:spcPct val="120000"/>
              </a:lnSpc>
              <a:spcAft>
                <a:spcPts val="600"/>
              </a:spcAft>
              <a:buClr>
                <a:schemeClr val="accent1"/>
              </a:buClr>
              <a:buSzPct val="100000"/>
              <a:buFont typeface="Arial" panose="020B0604020202020204" pitchFamily="34" charset="0"/>
              <a:buChar char="•"/>
            </a:pPr>
            <a:r>
              <a:rPr lang="en-US" sz="2200" dirty="0"/>
              <a:t>It can be observed that driver were the highest among the casualty class. Also, sex of casualty was mostly male with only passenger casualty class being the exception.</a:t>
            </a:r>
          </a:p>
        </p:txBody>
      </p:sp>
      <p:pic>
        <p:nvPicPr>
          <p:cNvPr id="29" name="Picture 28">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5102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3049-2858-41BB-EDBC-FDFEB2C51FB1}"/>
              </a:ext>
            </a:extLst>
          </p:cNvPr>
          <p:cNvSpPr>
            <a:spLocks noGrp="1"/>
          </p:cNvSpPr>
          <p:nvPr>
            <p:ph type="ctrTitle"/>
          </p:nvPr>
        </p:nvSpPr>
        <p:spPr/>
        <p:txBody>
          <a:bodyPr>
            <a:normAutofit/>
          </a:bodyPr>
          <a:lstStyle/>
          <a:p>
            <a:r>
              <a:rPr lang="en-CA" sz="4800" dirty="0">
                <a:latin typeface="Times New Roman" panose="02020603050405020304" pitchFamily="18" charset="0"/>
                <a:cs typeface="Times New Roman" panose="02020603050405020304" pitchFamily="18" charset="0"/>
              </a:rPr>
              <a:t>Future changes in the dataset</a:t>
            </a:r>
          </a:p>
        </p:txBody>
      </p:sp>
    </p:spTree>
    <p:extLst>
      <p:ext uri="{BB962C8B-B14F-4D97-AF65-F5344CB8AC3E}">
        <p14:creationId xmlns:p14="http://schemas.microsoft.com/office/powerpoint/2010/main" val="2514054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C66C50-BC30-B359-9C1A-93B7088A5094}"/>
              </a:ext>
            </a:extLst>
          </p:cNvPr>
          <p:cNvSpPr txBox="1"/>
          <p:nvPr/>
        </p:nvSpPr>
        <p:spPr>
          <a:xfrm>
            <a:off x="947928" y="841248"/>
            <a:ext cx="10296144" cy="4308872"/>
          </a:xfrm>
          <a:prstGeom prst="rect">
            <a:avLst/>
          </a:prstGeom>
          <a:noFill/>
        </p:spPr>
        <p:txBody>
          <a:bodyPr wrap="square" rtlCol="0">
            <a:spAutoFit/>
          </a:bodyPr>
          <a:lstStyle/>
          <a:p>
            <a:pPr marL="285750" indent="-285750">
              <a:buFont typeface="Arial" panose="020B0604020202020204" pitchFamily="34" charset="0"/>
              <a:buChar char="•"/>
            </a:pPr>
            <a:r>
              <a:rPr lang="en-CA" sz="3200" dirty="0">
                <a:latin typeface="Times New Roman" panose="02020603050405020304" pitchFamily="18" charset="0"/>
                <a:cs typeface="Times New Roman" panose="02020603050405020304" pitchFamily="18" charset="0"/>
              </a:rPr>
              <a:t>We intend to rename the columns of airbag dataset as their names are not quite understandable.</a:t>
            </a:r>
          </a:p>
          <a:p>
            <a:endParaRPr lang="en-CA"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3200" dirty="0">
                <a:latin typeface="Times New Roman" panose="02020603050405020304" pitchFamily="18" charset="0"/>
                <a:cs typeface="Times New Roman" panose="02020603050405020304" pitchFamily="18" charset="0"/>
              </a:rPr>
              <a:t>Also, we will delete few columns that are not useful in our analysis.</a:t>
            </a:r>
          </a:p>
          <a:p>
            <a:endParaRPr lang="en-CA"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3200" dirty="0">
                <a:latin typeface="Times New Roman" panose="02020603050405020304" pitchFamily="18" charset="0"/>
                <a:cs typeface="Times New Roman" panose="02020603050405020304" pitchFamily="18" charset="0"/>
              </a:rPr>
              <a:t>In addition, we will convert age column into different age group categories.</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6496985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B46C0-94C8-A71A-60EF-9BD94BC26E57}"/>
              </a:ext>
            </a:extLst>
          </p:cNvPr>
          <p:cNvSpPr>
            <a:spLocks noGrp="1"/>
          </p:cNvSpPr>
          <p:nvPr>
            <p:ph type="ctrTitle"/>
          </p:nvPr>
        </p:nvSpPr>
        <p:spPr/>
        <p:txBody>
          <a:bodyPr>
            <a:normAutofit/>
          </a:bodyPr>
          <a:lstStyle/>
          <a:p>
            <a:r>
              <a:rPr lang="en-CA" sz="4800" dirty="0">
                <a:latin typeface="Times New Roman" panose="02020603050405020304" pitchFamily="18" charset="0"/>
                <a:cs typeface="Times New Roman" panose="02020603050405020304" pitchFamily="18" charset="0"/>
              </a:rPr>
              <a:t>Data Cleaning &amp; Transformation</a:t>
            </a:r>
          </a:p>
        </p:txBody>
      </p:sp>
    </p:spTree>
    <p:extLst>
      <p:ext uri="{BB962C8B-B14F-4D97-AF65-F5344CB8AC3E}">
        <p14:creationId xmlns:p14="http://schemas.microsoft.com/office/powerpoint/2010/main" val="920939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5FE416-1CFD-1C80-3ADD-AB17A6B420CD}"/>
              </a:ext>
            </a:extLst>
          </p:cNvPr>
          <p:cNvPicPr>
            <a:picLocks noChangeAspect="1"/>
          </p:cNvPicPr>
          <p:nvPr/>
        </p:nvPicPr>
        <p:blipFill>
          <a:blip r:embed="rId2"/>
          <a:stretch>
            <a:fillRect/>
          </a:stretch>
        </p:blipFill>
        <p:spPr>
          <a:xfrm>
            <a:off x="335635" y="1352260"/>
            <a:ext cx="8603091" cy="4153480"/>
          </a:xfrm>
          <a:prstGeom prst="rect">
            <a:avLst/>
          </a:prstGeom>
        </p:spPr>
      </p:pic>
      <p:sp>
        <p:nvSpPr>
          <p:cNvPr id="4" name="TextBox 3">
            <a:extLst>
              <a:ext uri="{FF2B5EF4-FFF2-40B4-BE49-F238E27FC236}">
                <a16:creationId xmlns:a16="http://schemas.microsoft.com/office/drawing/2014/main" id="{4F9A6456-84A3-C093-1E11-06966C798431}"/>
              </a:ext>
            </a:extLst>
          </p:cNvPr>
          <p:cNvSpPr txBox="1"/>
          <p:nvPr/>
        </p:nvSpPr>
        <p:spPr>
          <a:xfrm>
            <a:off x="9227976" y="2644170"/>
            <a:ext cx="2628389"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Replace null value in </a:t>
            </a:r>
            <a:r>
              <a:rPr lang="en-US" sz="2400" dirty="0" err="1">
                <a:latin typeface="Times New Roman" panose="02020603050405020304" pitchFamily="18" charset="0"/>
                <a:cs typeface="Times New Roman" panose="02020603050405020304" pitchFamily="18" charset="0"/>
              </a:rPr>
              <a:t>vehicle_year</a:t>
            </a:r>
            <a:r>
              <a:rPr lang="en-US" sz="2400" dirty="0">
                <a:latin typeface="Times New Roman" panose="02020603050405020304" pitchFamily="18" charset="0"/>
                <a:cs typeface="Times New Roman" panose="02020603050405020304" pitchFamily="18" charset="0"/>
              </a:rPr>
              <a:t> with mean value.</a:t>
            </a:r>
          </a:p>
        </p:txBody>
      </p:sp>
    </p:spTree>
    <p:extLst>
      <p:ext uri="{BB962C8B-B14F-4D97-AF65-F5344CB8AC3E}">
        <p14:creationId xmlns:p14="http://schemas.microsoft.com/office/powerpoint/2010/main" val="1998190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069AC0-3828-2F8E-C816-E0697B84F85C}"/>
              </a:ext>
            </a:extLst>
          </p:cNvPr>
          <p:cNvPicPr>
            <a:picLocks noChangeAspect="1"/>
          </p:cNvPicPr>
          <p:nvPr/>
        </p:nvPicPr>
        <p:blipFill rotWithShape="1">
          <a:blip r:embed="rId2"/>
          <a:srcRect r="23282"/>
          <a:stretch/>
        </p:blipFill>
        <p:spPr>
          <a:xfrm>
            <a:off x="420322" y="1286410"/>
            <a:ext cx="7385486" cy="4285180"/>
          </a:xfrm>
          <a:prstGeom prst="rect">
            <a:avLst/>
          </a:prstGeom>
        </p:spPr>
      </p:pic>
      <p:sp>
        <p:nvSpPr>
          <p:cNvPr id="4" name="TextBox 3">
            <a:extLst>
              <a:ext uri="{FF2B5EF4-FFF2-40B4-BE49-F238E27FC236}">
                <a16:creationId xmlns:a16="http://schemas.microsoft.com/office/drawing/2014/main" id="{D940EDB0-A718-2CFB-FA90-0F105330786C}"/>
              </a:ext>
            </a:extLst>
          </p:cNvPr>
          <p:cNvSpPr txBox="1"/>
          <p:nvPr/>
        </p:nvSpPr>
        <p:spPr>
          <a:xfrm>
            <a:off x="8515295" y="2598003"/>
            <a:ext cx="3256383"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Drop null values from </a:t>
            </a:r>
            <a:r>
              <a:rPr lang="en-US" sz="2400" dirty="0" err="1">
                <a:latin typeface="Times New Roman" panose="02020603050405020304" pitchFamily="18" charset="0"/>
                <a:cs typeface="Times New Roman" panose="02020603050405020304" pitchFamily="18" charset="0"/>
              </a:rPr>
              <a:t>injury_level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329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47A9EE-DBE6-9ADD-177E-E1302189FBFE}"/>
              </a:ext>
            </a:extLst>
          </p:cNvPr>
          <p:cNvPicPr>
            <a:picLocks noChangeAspect="1"/>
          </p:cNvPicPr>
          <p:nvPr/>
        </p:nvPicPr>
        <p:blipFill>
          <a:blip r:embed="rId2"/>
          <a:stretch>
            <a:fillRect/>
          </a:stretch>
        </p:blipFill>
        <p:spPr>
          <a:xfrm>
            <a:off x="374219" y="2147714"/>
            <a:ext cx="9783540" cy="1886213"/>
          </a:xfrm>
          <a:prstGeom prst="rect">
            <a:avLst/>
          </a:prstGeom>
        </p:spPr>
      </p:pic>
      <p:pic>
        <p:nvPicPr>
          <p:cNvPr id="5" name="Picture 4">
            <a:extLst>
              <a:ext uri="{FF2B5EF4-FFF2-40B4-BE49-F238E27FC236}">
                <a16:creationId xmlns:a16="http://schemas.microsoft.com/office/drawing/2014/main" id="{CA1F1651-BCC8-364E-C6DF-1F59805AC787}"/>
              </a:ext>
            </a:extLst>
          </p:cNvPr>
          <p:cNvPicPr>
            <a:picLocks noChangeAspect="1"/>
          </p:cNvPicPr>
          <p:nvPr/>
        </p:nvPicPr>
        <p:blipFill>
          <a:blip r:embed="rId3"/>
          <a:stretch>
            <a:fillRect/>
          </a:stretch>
        </p:blipFill>
        <p:spPr>
          <a:xfrm>
            <a:off x="374219" y="4226151"/>
            <a:ext cx="9783540" cy="1876687"/>
          </a:xfrm>
          <a:prstGeom prst="rect">
            <a:avLst/>
          </a:prstGeom>
        </p:spPr>
      </p:pic>
      <p:sp>
        <p:nvSpPr>
          <p:cNvPr id="6" name="TextBox 5">
            <a:extLst>
              <a:ext uri="{FF2B5EF4-FFF2-40B4-BE49-F238E27FC236}">
                <a16:creationId xmlns:a16="http://schemas.microsoft.com/office/drawing/2014/main" id="{552B0AD6-35A4-7100-84F1-2A77BF672B91}"/>
              </a:ext>
            </a:extLst>
          </p:cNvPr>
          <p:cNvSpPr txBox="1"/>
          <p:nvPr/>
        </p:nvSpPr>
        <p:spPr>
          <a:xfrm>
            <a:off x="10476773" y="2660746"/>
            <a:ext cx="134100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Before</a:t>
            </a:r>
          </a:p>
        </p:txBody>
      </p:sp>
      <p:sp>
        <p:nvSpPr>
          <p:cNvPr id="7" name="TextBox 6">
            <a:extLst>
              <a:ext uri="{FF2B5EF4-FFF2-40B4-BE49-F238E27FC236}">
                <a16:creationId xmlns:a16="http://schemas.microsoft.com/office/drawing/2014/main" id="{467BFB35-1AA4-EED1-D34F-B9354B2FD105}"/>
              </a:ext>
            </a:extLst>
          </p:cNvPr>
          <p:cNvSpPr txBox="1"/>
          <p:nvPr/>
        </p:nvSpPr>
        <p:spPr>
          <a:xfrm>
            <a:off x="10641657" y="4579719"/>
            <a:ext cx="1119217"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After</a:t>
            </a:r>
          </a:p>
        </p:txBody>
      </p:sp>
      <p:sp>
        <p:nvSpPr>
          <p:cNvPr id="8" name="TextBox 7">
            <a:extLst>
              <a:ext uri="{FF2B5EF4-FFF2-40B4-BE49-F238E27FC236}">
                <a16:creationId xmlns:a16="http://schemas.microsoft.com/office/drawing/2014/main" id="{1825F962-AB9A-50C4-4F71-074A48B8FA2E}"/>
              </a:ext>
            </a:extLst>
          </p:cNvPr>
          <p:cNvSpPr txBox="1"/>
          <p:nvPr/>
        </p:nvSpPr>
        <p:spPr>
          <a:xfrm>
            <a:off x="301276" y="479787"/>
            <a:ext cx="11516505"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Removed unwanted fields - weight, abcat and caseid, as this fields were not required to do analysis.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Change the fields name so that it is more easier to understand the data. </a:t>
            </a:r>
          </a:p>
        </p:txBody>
      </p:sp>
    </p:spTree>
    <p:extLst>
      <p:ext uri="{BB962C8B-B14F-4D97-AF65-F5344CB8AC3E}">
        <p14:creationId xmlns:p14="http://schemas.microsoft.com/office/powerpoint/2010/main" val="4016013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26B5C0-594D-0A6E-D5B4-74C6BD6B5220}"/>
              </a:ext>
            </a:extLst>
          </p:cNvPr>
          <p:cNvSpPr txBox="1"/>
          <p:nvPr/>
        </p:nvSpPr>
        <p:spPr>
          <a:xfrm>
            <a:off x="8376483" y="2248292"/>
            <a:ext cx="3508310" cy="1661993"/>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Remove duplicated data from accident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A372C6C6-894D-2043-04C8-7809FAF6446D}"/>
              </a:ext>
            </a:extLst>
          </p:cNvPr>
          <p:cNvPicPr>
            <a:picLocks noChangeAspect="1"/>
          </p:cNvPicPr>
          <p:nvPr/>
        </p:nvPicPr>
        <p:blipFill>
          <a:blip r:embed="rId2"/>
          <a:stretch>
            <a:fillRect/>
          </a:stretch>
        </p:blipFill>
        <p:spPr>
          <a:xfrm>
            <a:off x="454793" y="511317"/>
            <a:ext cx="7513472" cy="5337110"/>
          </a:xfrm>
          <a:prstGeom prst="rect">
            <a:avLst/>
          </a:prstGeom>
        </p:spPr>
      </p:pic>
    </p:spTree>
    <p:extLst>
      <p:ext uri="{BB962C8B-B14F-4D97-AF65-F5344CB8AC3E}">
        <p14:creationId xmlns:p14="http://schemas.microsoft.com/office/powerpoint/2010/main" val="3549389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2879E-1A4A-7D87-3318-5C46674492C7}"/>
              </a:ext>
            </a:extLst>
          </p:cNvPr>
          <p:cNvSpPr>
            <a:spLocks noGrp="1"/>
          </p:cNvSpPr>
          <p:nvPr>
            <p:ph type="title"/>
          </p:nvPr>
        </p:nvSpPr>
        <p:spPr>
          <a:xfrm>
            <a:off x="1451206" y="1129513"/>
            <a:ext cx="5957300" cy="1830584"/>
          </a:xfrm>
        </p:spPr>
        <p:txBody>
          <a:bodyPr/>
          <a:lstStyle/>
          <a:p>
            <a:r>
              <a:rPr lang="en-US" sz="3200" dirty="0" err="1">
                <a:latin typeface="Times New Roman" panose="02020603050405020304" pitchFamily="18" charset="0"/>
                <a:cs typeface="Times New Roman" panose="02020603050405020304" pitchFamily="18" charset="0"/>
              </a:rPr>
              <a:t>Dhruvkumar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Khageshkumar</a:t>
            </a:r>
            <a:r>
              <a:rPr lang="en-US" sz="3200" dirty="0">
                <a:latin typeface="Times New Roman" panose="02020603050405020304" pitchFamily="18" charset="0"/>
                <a:cs typeface="Times New Roman" panose="02020603050405020304" pitchFamily="18" charset="0"/>
              </a:rPr>
              <a:t> Chauhan</a:t>
            </a:r>
          </a:p>
        </p:txBody>
      </p:sp>
      <p:pic>
        <p:nvPicPr>
          <p:cNvPr id="6" name="Picture Placeholder 5">
            <a:extLst>
              <a:ext uri="{FF2B5EF4-FFF2-40B4-BE49-F238E27FC236}">
                <a16:creationId xmlns:a16="http://schemas.microsoft.com/office/drawing/2014/main" id="{C54E37FC-6CDF-6C2A-C869-F871620F326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5023" r="5023"/>
          <a:stretch/>
        </p:blipFill>
        <p:spPr>
          <a:xfrm>
            <a:off x="8124389" y="1122542"/>
            <a:ext cx="2791171" cy="3866327"/>
          </a:xfrm>
        </p:spPr>
      </p:pic>
      <p:sp>
        <p:nvSpPr>
          <p:cNvPr id="4" name="Text Placeholder 3">
            <a:extLst>
              <a:ext uri="{FF2B5EF4-FFF2-40B4-BE49-F238E27FC236}">
                <a16:creationId xmlns:a16="http://schemas.microsoft.com/office/drawing/2014/main" id="{ED20C01C-5327-F1F5-9E64-6280B9FFB2DD}"/>
              </a:ext>
            </a:extLst>
          </p:cNvPr>
          <p:cNvSpPr>
            <a:spLocks noGrp="1"/>
          </p:cNvSpPr>
          <p:nvPr>
            <p:ph type="body" sz="half" idx="2"/>
          </p:nvPr>
        </p:nvSpPr>
        <p:spPr/>
        <p:txBody>
          <a:bodyPr/>
          <a:lstStyle/>
          <a:p>
            <a:r>
              <a:rPr lang="en-US" dirty="0">
                <a:hlinkClick r:id="rId3"/>
              </a:rPr>
              <a:t>https://www.linkedin.com/in/dhruv-chauhan-979a3719a</a:t>
            </a:r>
            <a:endParaRPr lang="en-US" dirty="0"/>
          </a:p>
          <a:p>
            <a:endParaRPr lang="en-US" dirty="0"/>
          </a:p>
        </p:txBody>
      </p:sp>
    </p:spTree>
    <p:extLst>
      <p:ext uri="{BB962C8B-B14F-4D97-AF65-F5344CB8AC3E}">
        <p14:creationId xmlns:p14="http://schemas.microsoft.com/office/powerpoint/2010/main" val="6913358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C99878-C4F2-5B13-357C-924D44F9884C}"/>
              </a:ext>
            </a:extLst>
          </p:cNvPr>
          <p:cNvPicPr>
            <a:picLocks noChangeAspect="1"/>
          </p:cNvPicPr>
          <p:nvPr/>
        </p:nvPicPr>
        <p:blipFill>
          <a:blip r:embed="rId2"/>
          <a:stretch>
            <a:fillRect/>
          </a:stretch>
        </p:blipFill>
        <p:spPr>
          <a:xfrm>
            <a:off x="779667" y="834904"/>
            <a:ext cx="6938153" cy="4559496"/>
          </a:xfrm>
          <a:prstGeom prst="rect">
            <a:avLst/>
          </a:prstGeom>
        </p:spPr>
      </p:pic>
      <p:sp>
        <p:nvSpPr>
          <p:cNvPr id="4" name="TextBox 3">
            <a:extLst>
              <a:ext uri="{FF2B5EF4-FFF2-40B4-BE49-F238E27FC236}">
                <a16:creationId xmlns:a16="http://schemas.microsoft.com/office/drawing/2014/main" id="{AD7E51E7-B513-2D2D-CBC0-14BCE4916E31}"/>
              </a:ext>
            </a:extLst>
          </p:cNvPr>
          <p:cNvSpPr txBox="1"/>
          <p:nvPr/>
        </p:nvSpPr>
        <p:spPr>
          <a:xfrm>
            <a:off x="8331871" y="1296764"/>
            <a:ext cx="3768068"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Created Age Group of Casualty from Age where age is converted into different age groups – Toddler, Child, Adult, Elderly.</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Separated year from Accident date and created new field called Accident year.</a:t>
            </a:r>
          </a:p>
        </p:txBody>
      </p:sp>
    </p:spTree>
    <p:extLst>
      <p:ext uri="{BB962C8B-B14F-4D97-AF65-F5344CB8AC3E}">
        <p14:creationId xmlns:p14="http://schemas.microsoft.com/office/powerpoint/2010/main" val="2698832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16EA89-3647-9FC3-5412-F24A576DEF43}"/>
              </a:ext>
            </a:extLst>
          </p:cNvPr>
          <p:cNvPicPr>
            <a:picLocks noChangeAspect="1"/>
          </p:cNvPicPr>
          <p:nvPr/>
        </p:nvPicPr>
        <p:blipFill>
          <a:blip r:embed="rId2"/>
          <a:stretch>
            <a:fillRect/>
          </a:stretch>
        </p:blipFill>
        <p:spPr>
          <a:xfrm>
            <a:off x="692394" y="989159"/>
            <a:ext cx="8108460" cy="4273120"/>
          </a:xfrm>
          <a:prstGeom prst="rect">
            <a:avLst/>
          </a:prstGeom>
        </p:spPr>
      </p:pic>
      <p:sp>
        <p:nvSpPr>
          <p:cNvPr id="4" name="TextBox 3">
            <a:extLst>
              <a:ext uri="{FF2B5EF4-FFF2-40B4-BE49-F238E27FC236}">
                <a16:creationId xmlns:a16="http://schemas.microsoft.com/office/drawing/2014/main" id="{7EB9BA62-84DA-9FA1-35C6-2A09920329B5}"/>
              </a:ext>
            </a:extLst>
          </p:cNvPr>
          <p:cNvSpPr txBox="1"/>
          <p:nvPr/>
        </p:nvSpPr>
        <p:spPr>
          <a:xfrm>
            <a:off x="9233201" y="1901488"/>
            <a:ext cx="2449285"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Created new categorical field Time Period from field name Time. </a:t>
            </a:r>
          </a:p>
        </p:txBody>
      </p:sp>
    </p:spTree>
    <p:extLst>
      <p:ext uri="{BB962C8B-B14F-4D97-AF65-F5344CB8AC3E}">
        <p14:creationId xmlns:p14="http://schemas.microsoft.com/office/powerpoint/2010/main" val="7187369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02BD-2FEF-F776-0D9E-757EF7CB9196}"/>
              </a:ext>
            </a:extLst>
          </p:cNvPr>
          <p:cNvSpPr>
            <a:spLocks noGrp="1"/>
          </p:cNvSpPr>
          <p:nvPr>
            <p:ph type="ctrTitle"/>
          </p:nvPr>
        </p:nvSpPr>
        <p:spPr/>
        <p:txBody>
          <a:bodyPr>
            <a:normAutofit/>
          </a:bodyPr>
          <a:lstStyle/>
          <a:p>
            <a:r>
              <a:rPr lang="en-CA" sz="4800" dirty="0">
                <a:latin typeface="Times New Roman" panose="02020603050405020304" pitchFamily="18" charset="0"/>
                <a:cs typeface="Times New Roman" panose="02020603050405020304" pitchFamily="18" charset="0"/>
              </a:rPr>
              <a:t>Data Analysis</a:t>
            </a:r>
          </a:p>
        </p:txBody>
      </p:sp>
    </p:spTree>
    <p:extLst>
      <p:ext uri="{BB962C8B-B14F-4D97-AF65-F5344CB8AC3E}">
        <p14:creationId xmlns:p14="http://schemas.microsoft.com/office/powerpoint/2010/main" val="35325375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6A3524-8307-D48B-249C-09EA1C89AC53}"/>
              </a:ext>
            </a:extLst>
          </p:cNvPr>
          <p:cNvSpPr txBox="1"/>
          <p:nvPr/>
        </p:nvSpPr>
        <p:spPr>
          <a:xfrm>
            <a:off x="1170432" y="1097280"/>
            <a:ext cx="10378440" cy="2585323"/>
          </a:xfrm>
          <a:prstGeom prst="rect">
            <a:avLst/>
          </a:prstGeom>
          <a:noFill/>
        </p:spPr>
        <p:txBody>
          <a:bodyPr wrap="square" rtlCol="0">
            <a:spAutoFit/>
          </a:bodyPr>
          <a:lstStyle/>
          <a:p>
            <a:r>
              <a:rPr lang="en-CA" sz="3600" b="1" dirty="0">
                <a:latin typeface="Times New Roman" panose="02020603050405020304" pitchFamily="18" charset="0"/>
                <a:cs typeface="Times New Roman" panose="02020603050405020304" pitchFamily="18" charset="0"/>
              </a:rPr>
              <a:t>Analysis Question :</a:t>
            </a:r>
          </a:p>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Identify pattern in which age group most of the accidents registered?</a:t>
            </a:r>
          </a:p>
          <a:p>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937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E3ABB5-0DEA-AD22-B37A-54B100AEFF6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1863" y="932688"/>
            <a:ext cx="6475487" cy="4072405"/>
          </a:xfrm>
          <a:prstGeom prst="rect">
            <a:avLst/>
          </a:prstGeom>
        </p:spPr>
      </p:pic>
      <p:sp>
        <p:nvSpPr>
          <p:cNvPr id="4" name="TextBox 3">
            <a:extLst>
              <a:ext uri="{FF2B5EF4-FFF2-40B4-BE49-F238E27FC236}">
                <a16:creationId xmlns:a16="http://schemas.microsoft.com/office/drawing/2014/main" id="{571BA672-61DF-59C7-9F11-E46E52BE0668}"/>
              </a:ext>
            </a:extLst>
          </p:cNvPr>
          <p:cNvSpPr txBox="1"/>
          <p:nvPr/>
        </p:nvSpPr>
        <p:spPr>
          <a:xfrm>
            <a:off x="7382621" y="1305181"/>
            <a:ext cx="3520368"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visualization displays the number of accidents in different age groups. </a:t>
            </a:r>
          </a:p>
          <a:p>
            <a:pPr indent="-228600" defTabSz="914400">
              <a:lnSpc>
                <a:spcPct val="120000"/>
              </a:lnSpc>
              <a:spcAft>
                <a:spcPts val="600"/>
              </a:spcAft>
              <a:buClr>
                <a:schemeClr val="accent1"/>
              </a:buClr>
              <a:buSzPct val="10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can be observed that most accidents happened in the adult age group followed by children and elderly people.</a:t>
            </a:r>
          </a:p>
        </p:txBody>
      </p:sp>
    </p:spTree>
    <p:extLst>
      <p:ext uri="{BB962C8B-B14F-4D97-AF65-F5344CB8AC3E}">
        <p14:creationId xmlns:p14="http://schemas.microsoft.com/office/powerpoint/2010/main" val="24989808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512AE1-838B-6E2C-3DCC-8888A715F267}"/>
              </a:ext>
            </a:extLst>
          </p:cNvPr>
          <p:cNvSpPr txBox="1"/>
          <p:nvPr/>
        </p:nvSpPr>
        <p:spPr>
          <a:xfrm>
            <a:off x="1170432" y="1097280"/>
            <a:ext cx="10378440" cy="3139321"/>
          </a:xfrm>
          <a:prstGeom prst="rect">
            <a:avLst/>
          </a:prstGeom>
          <a:noFill/>
        </p:spPr>
        <p:txBody>
          <a:bodyPr wrap="square" rtlCol="0">
            <a:spAutoFit/>
          </a:bodyPr>
          <a:lstStyle/>
          <a:p>
            <a:r>
              <a:rPr lang="en-CA" sz="3600" b="1" dirty="0">
                <a:latin typeface="Times New Roman" panose="02020603050405020304" pitchFamily="18" charset="0"/>
                <a:cs typeface="Times New Roman" panose="02020603050405020304" pitchFamily="18" charset="0"/>
              </a:rPr>
              <a:t>Analysis Question :</a:t>
            </a:r>
          </a:p>
          <a:p>
            <a:endParaRPr lang="en-CA"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During what part of the day accidents happen more frequently? Examine the trend for accident prone time of day on yearly basis.</a:t>
            </a:r>
          </a:p>
          <a:p>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87647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E3ABB5-0DEA-AD22-B37A-54B100AEFF6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0210" y="1243585"/>
            <a:ext cx="6377929" cy="3910060"/>
          </a:xfrm>
          <a:prstGeom prst="rect">
            <a:avLst/>
          </a:prstGeom>
        </p:spPr>
      </p:pic>
      <p:sp>
        <p:nvSpPr>
          <p:cNvPr id="4" name="TextBox 3">
            <a:extLst>
              <a:ext uri="{FF2B5EF4-FFF2-40B4-BE49-F238E27FC236}">
                <a16:creationId xmlns:a16="http://schemas.microsoft.com/office/drawing/2014/main" id="{571BA672-61DF-59C7-9F11-E46E52BE0668}"/>
              </a:ext>
            </a:extLst>
          </p:cNvPr>
          <p:cNvSpPr txBox="1"/>
          <p:nvPr/>
        </p:nvSpPr>
        <p:spPr>
          <a:xfrm>
            <a:off x="7784956" y="1616077"/>
            <a:ext cx="4193683" cy="4144643"/>
          </a:xfrm>
          <a:prstGeom prst="rect">
            <a:avLst/>
          </a:prstGeom>
        </p:spPr>
        <p:txBody>
          <a:bodyPr vert="horz" lIns="91440" tIns="45720" rIns="91440" bIns="45720" rtlCol="0" anchor="t">
            <a:no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visualization displays the trend for accident prone time of day on yearly basis. </a:t>
            </a:r>
          </a:p>
          <a:p>
            <a:pPr indent="-228600" defTabSz="914400">
              <a:lnSpc>
                <a:spcPct val="120000"/>
              </a:lnSpc>
              <a:spcAft>
                <a:spcPts val="600"/>
              </a:spcAft>
              <a:buClr>
                <a:schemeClr val="accent1"/>
              </a:buClr>
              <a:buSzPct val="10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has been observed that afternoon time period is the most accident prone time period of the day. </a:t>
            </a:r>
          </a:p>
        </p:txBody>
      </p:sp>
    </p:spTree>
    <p:extLst>
      <p:ext uri="{BB962C8B-B14F-4D97-AF65-F5344CB8AC3E}">
        <p14:creationId xmlns:p14="http://schemas.microsoft.com/office/powerpoint/2010/main" val="8622989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10366F-8BD5-92C0-C1FA-80B6C608C44E}"/>
              </a:ext>
            </a:extLst>
          </p:cNvPr>
          <p:cNvSpPr txBox="1"/>
          <p:nvPr/>
        </p:nvSpPr>
        <p:spPr>
          <a:xfrm>
            <a:off x="1170432" y="1097280"/>
            <a:ext cx="10378440" cy="2585323"/>
          </a:xfrm>
          <a:prstGeom prst="rect">
            <a:avLst/>
          </a:prstGeom>
          <a:noFill/>
        </p:spPr>
        <p:txBody>
          <a:bodyPr wrap="square" rtlCol="0">
            <a:spAutoFit/>
          </a:bodyPr>
          <a:lstStyle/>
          <a:p>
            <a:r>
              <a:rPr lang="en-CA" sz="3600" b="1" dirty="0">
                <a:latin typeface="Times New Roman" panose="02020603050405020304" pitchFamily="18" charset="0"/>
                <a:cs typeface="Times New Roman" panose="02020603050405020304" pitchFamily="18" charset="0"/>
              </a:rPr>
              <a:t>Analysis Question :</a:t>
            </a:r>
          </a:p>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Check how the speed at the time of impact (accident) affected the seriousness of injury ?</a:t>
            </a:r>
          </a:p>
          <a:p>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6381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E3ABB5-0DEA-AD22-B37A-54B100AEFF6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8705" y="546394"/>
            <a:ext cx="7212819" cy="4410734"/>
          </a:xfrm>
          <a:prstGeom prst="rect">
            <a:avLst/>
          </a:prstGeom>
        </p:spPr>
      </p:pic>
      <p:sp>
        <p:nvSpPr>
          <p:cNvPr id="4" name="TextBox 3">
            <a:extLst>
              <a:ext uri="{FF2B5EF4-FFF2-40B4-BE49-F238E27FC236}">
                <a16:creationId xmlns:a16="http://schemas.microsoft.com/office/drawing/2014/main" id="{571BA672-61DF-59C7-9F11-E46E52BE0668}"/>
              </a:ext>
            </a:extLst>
          </p:cNvPr>
          <p:cNvSpPr txBox="1"/>
          <p:nvPr/>
        </p:nvSpPr>
        <p:spPr>
          <a:xfrm>
            <a:off x="8044330" y="427522"/>
            <a:ext cx="4007462" cy="5260046"/>
          </a:xfrm>
          <a:prstGeom prst="rect">
            <a:avLst/>
          </a:prstGeom>
        </p:spPr>
        <p:txBody>
          <a:bodyPr vert="horz" lIns="91440" tIns="45720" rIns="91440" bIns="45720" rtlCol="0" anchor="t">
            <a:no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visualization displays the count of accidents as per speed of vehicle and seriousness of accident.</a:t>
            </a:r>
          </a:p>
          <a:p>
            <a:pPr indent="-228600" defTabSz="914400">
              <a:lnSpc>
                <a:spcPct val="120000"/>
              </a:lnSpc>
              <a:spcAft>
                <a:spcPts val="600"/>
              </a:spcAft>
              <a:buClr>
                <a:schemeClr val="accent1"/>
              </a:buClr>
              <a:buSzPct val="1000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can be observed that when the speed was on the lower side (1-9 km/hr),  mostly there was no injury. On the other hand, when the speed was high (55+), mostly people involved had incapacitating injury or were killed.</a:t>
            </a:r>
          </a:p>
        </p:txBody>
      </p:sp>
    </p:spTree>
    <p:extLst>
      <p:ext uri="{BB962C8B-B14F-4D97-AF65-F5344CB8AC3E}">
        <p14:creationId xmlns:p14="http://schemas.microsoft.com/office/powerpoint/2010/main" val="41195896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2D316-6863-2EFE-B99F-0A7FE872DA2B}"/>
              </a:ext>
            </a:extLst>
          </p:cNvPr>
          <p:cNvSpPr>
            <a:spLocks noGrp="1"/>
          </p:cNvSpPr>
          <p:nvPr>
            <p:ph type="ctrTitle"/>
          </p:nvPr>
        </p:nvSpPr>
        <p:spPr/>
        <p:txBody>
          <a:bodyPr>
            <a:normAutofit/>
          </a:bodyPr>
          <a:lstStyle/>
          <a:p>
            <a:r>
              <a:rPr lang="en-CA" sz="48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227886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2879E-1A4A-7D87-3318-5C46674492C7}"/>
              </a:ext>
            </a:extLst>
          </p:cNvPr>
          <p:cNvSpPr>
            <a:spLocks noGrp="1"/>
          </p:cNvSpPr>
          <p:nvPr>
            <p:ph type="title"/>
          </p:nvPr>
        </p:nvSpPr>
        <p:spPr>
          <a:xfrm>
            <a:off x="1451206" y="1129513"/>
            <a:ext cx="5701948" cy="1830584"/>
          </a:xfrm>
        </p:spPr>
        <p:txBody>
          <a:bodyPr/>
          <a:lstStyle/>
          <a:p>
            <a:r>
              <a:rPr lang="en-US" sz="3200" dirty="0">
                <a:latin typeface="Times New Roman" panose="02020603050405020304" pitchFamily="18" charset="0"/>
                <a:cs typeface="Times New Roman" panose="02020603050405020304" pitchFamily="18" charset="0"/>
              </a:rPr>
              <a:t>Raj </a:t>
            </a:r>
            <a:r>
              <a:rPr lang="en-US" sz="3200" dirty="0" err="1">
                <a:latin typeface="Times New Roman" panose="02020603050405020304" pitchFamily="18" charset="0"/>
                <a:cs typeface="Times New Roman" panose="02020603050405020304" pitchFamily="18" charset="0"/>
              </a:rPr>
              <a:t>Balvantbhai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Gabani</a:t>
            </a:r>
            <a:endParaRPr lang="en-US" sz="3200" dirty="0">
              <a:latin typeface="Times New Roman" panose="02020603050405020304" pitchFamily="18" charset="0"/>
              <a:cs typeface="Times New Roman" panose="02020603050405020304" pitchFamily="18" charset="0"/>
            </a:endParaRPr>
          </a:p>
        </p:txBody>
      </p:sp>
      <p:pic>
        <p:nvPicPr>
          <p:cNvPr id="6" name="Picture Placeholder 5">
            <a:extLst>
              <a:ext uri="{FF2B5EF4-FFF2-40B4-BE49-F238E27FC236}">
                <a16:creationId xmlns:a16="http://schemas.microsoft.com/office/drawing/2014/main" id="{C54E37FC-6CDF-6C2A-C869-F871620F3261}"/>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5258" t="17668" r="2040" b="6591"/>
          <a:stretch/>
        </p:blipFill>
        <p:spPr>
          <a:xfrm>
            <a:off x="7951807" y="1421363"/>
            <a:ext cx="3177334" cy="3449257"/>
          </a:xfrm>
        </p:spPr>
      </p:pic>
      <p:sp>
        <p:nvSpPr>
          <p:cNvPr id="4" name="Text Placeholder 3">
            <a:extLst>
              <a:ext uri="{FF2B5EF4-FFF2-40B4-BE49-F238E27FC236}">
                <a16:creationId xmlns:a16="http://schemas.microsoft.com/office/drawing/2014/main" id="{ED20C01C-5327-F1F5-9E64-6280B9FFB2DD}"/>
              </a:ext>
            </a:extLst>
          </p:cNvPr>
          <p:cNvSpPr>
            <a:spLocks noGrp="1"/>
          </p:cNvSpPr>
          <p:nvPr>
            <p:ph type="body" sz="half" idx="2"/>
          </p:nvPr>
        </p:nvSpPr>
        <p:spPr/>
        <p:txBody>
          <a:bodyPr/>
          <a:lstStyle/>
          <a:p>
            <a:r>
              <a:rPr lang="en-US" b="0" i="0" dirty="0">
                <a:effectLst/>
                <a:latin typeface="-apple-system"/>
                <a:hlinkClick r:id="rId3"/>
              </a:rPr>
              <a:t>www.linkedin.com/in/raj-gabani-b87668150</a:t>
            </a:r>
            <a:endParaRPr lang="en-US" b="0" i="0" dirty="0">
              <a:effectLst/>
              <a:latin typeface="-apple-system"/>
            </a:endParaRPr>
          </a:p>
          <a:p>
            <a:endParaRPr lang="en-US" dirty="0"/>
          </a:p>
        </p:txBody>
      </p:sp>
    </p:spTree>
    <p:extLst>
      <p:ext uri="{BB962C8B-B14F-4D97-AF65-F5344CB8AC3E}">
        <p14:creationId xmlns:p14="http://schemas.microsoft.com/office/powerpoint/2010/main" val="29086401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98F08C-5157-5446-2812-C8D3D4112E7F}"/>
              </a:ext>
            </a:extLst>
          </p:cNvPr>
          <p:cNvSpPr txBox="1"/>
          <p:nvPr/>
        </p:nvSpPr>
        <p:spPr>
          <a:xfrm>
            <a:off x="1289054" y="1028040"/>
            <a:ext cx="9948921"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Our analysis showed that adults and children are the most vulnerable age groups to accidents.</a:t>
            </a:r>
            <a:r>
              <a:rPr lang="en-US" sz="2400" b="0" i="0" dirty="0">
                <a:solidFill>
                  <a:srgbClr val="202124"/>
                </a:solidFill>
                <a:effectLst/>
                <a:latin typeface="Times New Roman" panose="02020603050405020304" pitchFamily="18" charset="0"/>
                <a:cs typeface="Times New Roman" panose="02020603050405020304" pitchFamily="18" charset="0"/>
              </a:rPr>
              <a:t> Moreover, afternoon </a:t>
            </a:r>
            <a:r>
              <a:rPr lang="en-US" sz="2400" dirty="0">
                <a:solidFill>
                  <a:srgbClr val="202124"/>
                </a:solidFill>
                <a:latin typeface="Times New Roman" panose="02020603050405020304" pitchFamily="18" charset="0"/>
                <a:cs typeface="Times New Roman" panose="02020603050405020304" pitchFamily="18" charset="0"/>
              </a:rPr>
              <a:t>time period (12-6 PM) is the most accident prone time of the day. Also, the speed of the vehicle at the time of crash contributed heavily to the seriousness of the injury. When the speed was on the higher end (55+ km/hr), it led to severe incapacitating injury or even death of the person. On the other hand, when it was on the lower side ( &lt; 10 km/hr), there was no or little injury to the person involved in the crash.</a:t>
            </a:r>
            <a:endParaRPr lang="en-US" sz="2400" dirty="0"/>
          </a:p>
        </p:txBody>
      </p:sp>
    </p:spTree>
    <p:extLst>
      <p:ext uri="{BB962C8B-B14F-4D97-AF65-F5344CB8AC3E}">
        <p14:creationId xmlns:p14="http://schemas.microsoft.com/office/powerpoint/2010/main" val="23405369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EF5A-E9DC-CCB6-0499-4D3CD49099B4}"/>
              </a:ext>
            </a:extLst>
          </p:cNvPr>
          <p:cNvSpPr>
            <a:spLocks noGrp="1"/>
          </p:cNvSpPr>
          <p:nvPr>
            <p:ph type="ctrTitle"/>
          </p:nvPr>
        </p:nvSpPr>
        <p:spPr>
          <a:xfrm>
            <a:off x="2244043" y="784010"/>
            <a:ext cx="8637073" cy="2541431"/>
          </a:xfrm>
        </p:spPr>
        <p:txBody>
          <a:bodyPr>
            <a:normAutofit/>
          </a:bodyPr>
          <a:lstStyle/>
          <a:p>
            <a:r>
              <a:rPr lang="en-CA" sz="4800" dirty="0">
                <a:latin typeface="Times New Roman" panose="02020603050405020304" pitchFamily="18" charset="0"/>
                <a:cs typeface="Times New Roman" panose="02020603050405020304" pitchFamily="18" charset="0"/>
              </a:rPr>
              <a:t>Recommendations</a:t>
            </a:r>
          </a:p>
        </p:txBody>
      </p:sp>
    </p:spTree>
    <p:extLst>
      <p:ext uri="{BB962C8B-B14F-4D97-AF65-F5344CB8AC3E}">
        <p14:creationId xmlns:p14="http://schemas.microsoft.com/office/powerpoint/2010/main" val="1579135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1B83CA-F6E7-AF55-065D-9F44D56AD54A}"/>
              </a:ext>
            </a:extLst>
          </p:cNvPr>
          <p:cNvSpPr txBox="1"/>
          <p:nvPr/>
        </p:nvSpPr>
        <p:spPr>
          <a:xfrm>
            <a:off x="713232" y="137160"/>
            <a:ext cx="11045952" cy="6001643"/>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As per our analysis, adults are the most vulnerable group to road traffic accidents followed by children. So, we recommend public policy makers to organize workshops, driver educational and preventative programs that would help them improve their knowledge, attitude, understanding of the surrounding circumstances. This as a whole, could result in reduction of road traffic accidents among adults and young children.</a:t>
            </a:r>
          </a:p>
          <a:p>
            <a:endParaRPr lang="en-CA"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Afternoon time is the most accident prone time of the day as per our analysis. To reduce the risk during that dangerous period of the day, drivers need to wear seat belt and remain cautious. Public policy makers should make strict rules and ensure that drivers are wearing seat belt.</a:t>
            </a:r>
          </a:p>
          <a:p>
            <a:endParaRPr lang="en-CA"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It is observed in our analysis that over speeding was a major factor resulting in fatality or incapacitating injury. There are several things public policy makers could do regarding that. Infrastructure adaptations such as speed humps, raised platforms, gateway treatments, pavement narrowings and developing roundabouts at intersections could slow down traffic and reduce speed.</a:t>
            </a:r>
          </a:p>
        </p:txBody>
      </p:sp>
    </p:spTree>
    <p:extLst>
      <p:ext uri="{BB962C8B-B14F-4D97-AF65-F5344CB8AC3E}">
        <p14:creationId xmlns:p14="http://schemas.microsoft.com/office/powerpoint/2010/main" val="4047566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BC149-7FAE-8847-3E55-C75B082521C4}"/>
              </a:ext>
            </a:extLst>
          </p:cNvPr>
          <p:cNvSpPr>
            <a:spLocks noGrp="1"/>
          </p:cNvSpPr>
          <p:nvPr>
            <p:ph type="title"/>
          </p:nvPr>
        </p:nvSpPr>
        <p:spPr/>
        <p:txBody>
          <a:bodyPr>
            <a:normAutofit/>
          </a:bodyPr>
          <a:lstStyle/>
          <a:p>
            <a:r>
              <a:rPr lang="en-CA" sz="4800" dirty="0">
                <a:latin typeface="Times New Roman" panose="02020603050405020304" pitchFamily="18" charset="0"/>
                <a:cs typeface="Times New Roman" panose="02020603050405020304" pitchFamily="18" charset="0"/>
              </a:rPr>
              <a:t>Jira work Management</a:t>
            </a:r>
            <a:endParaRPr lang="en-US"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09E78D9-7624-7628-4B65-7A8DB25E1222}"/>
              </a:ext>
            </a:extLst>
          </p:cNvPr>
          <p:cNvSpPr>
            <a:spLocks noGrp="1"/>
          </p:cNvSpPr>
          <p:nvPr>
            <p:ph type="body" idx="1"/>
          </p:nvPr>
        </p:nvSpPr>
        <p:spPr/>
        <p:txBody>
          <a:bodyPr>
            <a:normAutofit/>
          </a:bodyPr>
          <a:lstStyle/>
          <a:p>
            <a:pPr algn="ctr"/>
            <a:r>
              <a:rPr lang="en-US" sz="4800" dirty="0">
                <a:latin typeface="Times New Roman" panose="02020603050405020304" pitchFamily="18" charset="0"/>
                <a:cs typeface="Times New Roman" panose="02020603050405020304" pitchFamily="18" charset="0"/>
              </a:rPr>
              <a:t>Phase-1</a:t>
            </a:r>
          </a:p>
        </p:txBody>
      </p:sp>
    </p:spTree>
    <p:extLst>
      <p:ext uri="{BB962C8B-B14F-4D97-AF65-F5344CB8AC3E}">
        <p14:creationId xmlns:p14="http://schemas.microsoft.com/office/powerpoint/2010/main" val="17068875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644524-B439-E2B0-0135-5F80A0E2C64A}"/>
              </a:ext>
            </a:extLst>
          </p:cNvPr>
          <p:cNvPicPr>
            <a:picLocks noChangeAspect="1"/>
          </p:cNvPicPr>
          <p:nvPr/>
        </p:nvPicPr>
        <p:blipFill>
          <a:blip r:embed="rId2"/>
          <a:stretch>
            <a:fillRect/>
          </a:stretch>
        </p:blipFill>
        <p:spPr>
          <a:xfrm>
            <a:off x="960796" y="1081963"/>
            <a:ext cx="10270408" cy="5038919"/>
          </a:xfrm>
          <a:prstGeom prst="rect">
            <a:avLst/>
          </a:prstGeom>
        </p:spPr>
      </p:pic>
    </p:spTree>
    <p:extLst>
      <p:ext uri="{BB962C8B-B14F-4D97-AF65-F5344CB8AC3E}">
        <p14:creationId xmlns:p14="http://schemas.microsoft.com/office/powerpoint/2010/main" val="35608974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33912A-787E-0DAF-1970-32D7E4A467E5}"/>
              </a:ext>
            </a:extLst>
          </p:cNvPr>
          <p:cNvPicPr>
            <a:picLocks noChangeAspect="1"/>
          </p:cNvPicPr>
          <p:nvPr/>
        </p:nvPicPr>
        <p:blipFill>
          <a:blip r:embed="rId2"/>
          <a:stretch>
            <a:fillRect/>
          </a:stretch>
        </p:blipFill>
        <p:spPr>
          <a:xfrm>
            <a:off x="1026616" y="1147666"/>
            <a:ext cx="10138767" cy="4945224"/>
          </a:xfrm>
          <a:prstGeom prst="rect">
            <a:avLst/>
          </a:prstGeom>
        </p:spPr>
      </p:pic>
    </p:spTree>
    <p:extLst>
      <p:ext uri="{BB962C8B-B14F-4D97-AF65-F5344CB8AC3E}">
        <p14:creationId xmlns:p14="http://schemas.microsoft.com/office/powerpoint/2010/main" val="39226875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905DBC-A3FD-F150-8777-E6285AE238FE}"/>
              </a:ext>
            </a:extLst>
          </p:cNvPr>
          <p:cNvPicPr>
            <a:picLocks noChangeAspect="1"/>
          </p:cNvPicPr>
          <p:nvPr/>
        </p:nvPicPr>
        <p:blipFill>
          <a:blip r:embed="rId2"/>
          <a:stretch>
            <a:fillRect/>
          </a:stretch>
        </p:blipFill>
        <p:spPr>
          <a:xfrm>
            <a:off x="935874" y="1040891"/>
            <a:ext cx="10320251" cy="5057998"/>
          </a:xfrm>
          <a:prstGeom prst="rect">
            <a:avLst/>
          </a:prstGeom>
        </p:spPr>
      </p:pic>
    </p:spTree>
    <p:extLst>
      <p:ext uri="{BB962C8B-B14F-4D97-AF65-F5344CB8AC3E}">
        <p14:creationId xmlns:p14="http://schemas.microsoft.com/office/powerpoint/2010/main" val="35410673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52C519-C03F-365F-321B-C8AFB2E13FC6}"/>
              </a:ext>
            </a:extLst>
          </p:cNvPr>
          <p:cNvPicPr>
            <a:picLocks noChangeAspect="1"/>
          </p:cNvPicPr>
          <p:nvPr/>
        </p:nvPicPr>
        <p:blipFill>
          <a:blip r:embed="rId2"/>
          <a:stretch>
            <a:fillRect/>
          </a:stretch>
        </p:blipFill>
        <p:spPr>
          <a:xfrm>
            <a:off x="917510" y="1016777"/>
            <a:ext cx="10356980" cy="5092182"/>
          </a:xfrm>
          <a:prstGeom prst="rect">
            <a:avLst/>
          </a:prstGeom>
        </p:spPr>
      </p:pic>
    </p:spTree>
    <p:extLst>
      <p:ext uri="{BB962C8B-B14F-4D97-AF65-F5344CB8AC3E}">
        <p14:creationId xmlns:p14="http://schemas.microsoft.com/office/powerpoint/2010/main" val="25962113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BC149-7FAE-8847-3E55-C75B082521C4}"/>
              </a:ext>
            </a:extLst>
          </p:cNvPr>
          <p:cNvSpPr>
            <a:spLocks noGrp="1"/>
          </p:cNvSpPr>
          <p:nvPr>
            <p:ph type="title"/>
          </p:nvPr>
        </p:nvSpPr>
        <p:spPr/>
        <p:txBody>
          <a:bodyPr>
            <a:normAutofit/>
          </a:bodyPr>
          <a:lstStyle/>
          <a:p>
            <a:r>
              <a:rPr lang="en-CA" sz="4800" dirty="0">
                <a:latin typeface="Times New Roman" panose="02020603050405020304" pitchFamily="18" charset="0"/>
                <a:cs typeface="Times New Roman" panose="02020603050405020304" pitchFamily="18" charset="0"/>
              </a:rPr>
              <a:t>Jira work Management</a:t>
            </a:r>
            <a:endParaRPr lang="en-US"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09E78D9-7624-7628-4B65-7A8DB25E1222}"/>
              </a:ext>
            </a:extLst>
          </p:cNvPr>
          <p:cNvSpPr>
            <a:spLocks noGrp="1"/>
          </p:cNvSpPr>
          <p:nvPr>
            <p:ph type="body" idx="1"/>
          </p:nvPr>
        </p:nvSpPr>
        <p:spPr/>
        <p:txBody>
          <a:bodyPr>
            <a:normAutofit/>
          </a:bodyPr>
          <a:lstStyle/>
          <a:p>
            <a:pPr algn="ctr"/>
            <a:r>
              <a:rPr lang="en-US" sz="4800" dirty="0">
                <a:latin typeface="Times New Roman" panose="02020603050405020304" pitchFamily="18" charset="0"/>
                <a:cs typeface="Times New Roman" panose="02020603050405020304" pitchFamily="18" charset="0"/>
              </a:rPr>
              <a:t>Phase-2</a:t>
            </a:r>
          </a:p>
        </p:txBody>
      </p:sp>
    </p:spTree>
    <p:extLst>
      <p:ext uri="{BB962C8B-B14F-4D97-AF65-F5344CB8AC3E}">
        <p14:creationId xmlns:p14="http://schemas.microsoft.com/office/powerpoint/2010/main" val="17356615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DDC477-8C9D-76C7-E073-9FF30896F9BA}"/>
              </a:ext>
            </a:extLst>
          </p:cNvPr>
          <p:cNvPicPr>
            <a:picLocks noChangeAspect="1"/>
          </p:cNvPicPr>
          <p:nvPr/>
        </p:nvPicPr>
        <p:blipFill>
          <a:blip r:embed="rId2"/>
          <a:stretch>
            <a:fillRect/>
          </a:stretch>
        </p:blipFill>
        <p:spPr>
          <a:xfrm>
            <a:off x="842865" y="979431"/>
            <a:ext cx="10506269" cy="5146375"/>
          </a:xfrm>
          <a:prstGeom prst="rect">
            <a:avLst/>
          </a:prstGeom>
        </p:spPr>
      </p:pic>
    </p:spTree>
    <p:extLst>
      <p:ext uri="{BB962C8B-B14F-4D97-AF65-F5344CB8AC3E}">
        <p14:creationId xmlns:p14="http://schemas.microsoft.com/office/powerpoint/2010/main" val="1799072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2879E-1A4A-7D87-3318-5C46674492C7}"/>
              </a:ext>
            </a:extLst>
          </p:cNvPr>
          <p:cNvSpPr>
            <a:spLocks noGrp="1"/>
          </p:cNvSpPr>
          <p:nvPr>
            <p:ph type="title"/>
          </p:nvPr>
        </p:nvSpPr>
        <p:spPr/>
        <p:txBody>
          <a:bodyPr>
            <a:normAutofit/>
          </a:bodyPr>
          <a:lstStyle/>
          <a:p>
            <a:pPr algn="l" rtl="0" eaLnBrk="1" latinLnBrk="0" hangingPunct="1">
              <a:spcBef>
                <a:spcPts val="0"/>
              </a:spcBef>
              <a:spcAft>
                <a:spcPts val="0"/>
              </a:spcAft>
              <a:buClrTx/>
              <a:buSzPts val="2800"/>
            </a:pPr>
            <a:r>
              <a:rPr lang="en-US" kern="1200" dirty="0">
                <a:solidFill>
                  <a:srgbClr val="000000"/>
                </a:solidFill>
                <a:effectLst/>
                <a:latin typeface="Times New Roman" panose="02020603050405020304" pitchFamily="18" charset="0"/>
                <a:ea typeface="+mn-ea"/>
                <a:cs typeface="Times New Roman" panose="02020603050405020304" pitchFamily="18" charset="0"/>
              </a:rPr>
              <a:t>Kartik </a:t>
            </a:r>
            <a:r>
              <a:rPr lang="en-US" kern="1200" dirty="0" err="1">
                <a:solidFill>
                  <a:srgbClr val="000000"/>
                </a:solidFill>
                <a:effectLst/>
                <a:latin typeface="Times New Roman" panose="02020603050405020304" pitchFamily="18" charset="0"/>
                <a:ea typeface="+mn-ea"/>
                <a:cs typeface="Times New Roman" panose="02020603050405020304" pitchFamily="18" charset="0"/>
              </a:rPr>
              <a:t>Himanshukumar</a:t>
            </a:r>
            <a:r>
              <a:rPr lang="en-US" kern="1200" dirty="0">
                <a:solidFill>
                  <a:srgbClr val="000000"/>
                </a:solidFill>
                <a:effectLst/>
                <a:latin typeface="Times New Roman" panose="02020603050405020304" pitchFamily="18" charset="0"/>
                <a:ea typeface="+mn-ea"/>
                <a:cs typeface="Times New Roman" panose="02020603050405020304" pitchFamily="18" charset="0"/>
              </a:rPr>
              <a:t> Thakkar</a:t>
            </a:r>
            <a:endParaRPr lang="en-US" dirty="0">
              <a:effectLst/>
            </a:endParaRPr>
          </a:p>
        </p:txBody>
      </p:sp>
      <p:pic>
        <p:nvPicPr>
          <p:cNvPr id="6" name="Picture Placeholder 5">
            <a:extLst>
              <a:ext uri="{FF2B5EF4-FFF2-40B4-BE49-F238E27FC236}">
                <a16:creationId xmlns:a16="http://schemas.microsoft.com/office/drawing/2014/main" id="{C54E37FC-6CDF-6C2A-C869-F871620F326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6322" b="16322"/>
          <a:stretch/>
        </p:blipFill>
        <p:spPr>
          <a:xfrm>
            <a:off x="8124389" y="1129513"/>
            <a:ext cx="2791171" cy="3866327"/>
          </a:xfrm>
        </p:spPr>
      </p:pic>
      <p:sp>
        <p:nvSpPr>
          <p:cNvPr id="4" name="Text Placeholder 3">
            <a:extLst>
              <a:ext uri="{FF2B5EF4-FFF2-40B4-BE49-F238E27FC236}">
                <a16:creationId xmlns:a16="http://schemas.microsoft.com/office/drawing/2014/main" id="{ED20C01C-5327-F1F5-9E64-6280B9FFB2DD}"/>
              </a:ext>
            </a:extLst>
          </p:cNvPr>
          <p:cNvSpPr>
            <a:spLocks noGrp="1"/>
          </p:cNvSpPr>
          <p:nvPr>
            <p:ph type="body" sz="half" idx="2"/>
          </p:nvPr>
        </p:nvSpPr>
        <p:spPr/>
        <p:txBody>
          <a:bodyPr/>
          <a:lstStyle/>
          <a:p>
            <a:r>
              <a:rPr lang="en-US" dirty="0">
                <a:hlinkClick r:id="rId3"/>
              </a:rPr>
              <a:t>https://www.linkedin.com/in/kartik-thakkar-59ba8a212</a:t>
            </a:r>
            <a:endParaRPr lang="en-US" dirty="0"/>
          </a:p>
          <a:p>
            <a:endParaRPr lang="en-US" dirty="0"/>
          </a:p>
        </p:txBody>
      </p:sp>
    </p:spTree>
    <p:extLst>
      <p:ext uri="{BB962C8B-B14F-4D97-AF65-F5344CB8AC3E}">
        <p14:creationId xmlns:p14="http://schemas.microsoft.com/office/powerpoint/2010/main" val="1118579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CAB917-7275-2622-1406-4D2FB14B1EAF}"/>
              </a:ext>
            </a:extLst>
          </p:cNvPr>
          <p:cNvPicPr>
            <a:picLocks noChangeAspect="1"/>
          </p:cNvPicPr>
          <p:nvPr/>
        </p:nvPicPr>
        <p:blipFill>
          <a:blip r:embed="rId2"/>
          <a:stretch>
            <a:fillRect/>
          </a:stretch>
        </p:blipFill>
        <p:spPr>
          <a:xfrm>
            <a:off x="894183" y="986751"/>
            <a:ext cx="10403633" cy="5109701"/>
          </a:xfrm>
          <a:prstGeom prst="rect">
            <a:avLst/>
          </a:prstGeom>
        </p:spPr>
      </p:pic>
    </p:spTree>
    <p:extLst>
      <p:ext uri="{BB962C8B-B14F-4D97-AF65-F5344CB8AC3E}">
        <p14:creationId xmlns:p14="http://schemas.microsoft.com/office/powerpoint/2010/main" val="24364447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3049-2858-41BB-EDBC-FDFEB2C51FB1}"/>
              </a:ext>
            </a:extLst>
          </p:cNvPr>
          <p:cNvSpPr>
            <a:spLocks noGrp="1"/>
          </p:cNvSpPr>
          <p:nvPr>
            <p:ph type="ctrTitle"/>
          </p:nvPr>
        </p:nvSpPr>
        <p:spPr/>
        <p:txBody>
          <a:bodyPr>
            <a:normAutofit/>
          </a:bodyPr>
          <a:lstStyle/>
          <a:p>
            <a:r>
              <a:rPr lang="en-CA" sz="5400" dirty="0"/>
              <a:t>Github work</a:t>
            </a:r>
          </a:p>
        </p:txBody>
      </p:sp>
    </p:spTree>
    <p:extLst>
      <p:ext uri="{BB962C8B-B14F-4D97-AF65-F5344CB8AC3E}">
        <p14:creationId xmlns:p14="http://schemas.microsoft.com/office/powerpoint/2010/main" val="7905800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1A9FF6-6273-12AA-61FF-CE13C9D86B35}"/>
              </a:ext>
            </a:extLst>
          </p:cNvPr>
          <p:cNvPicPr>
            <a:picLocks noChangeAspect="1"/>
          </p:cNvPicPr>
          <p:nvPr/>
        </p:nvPicPr>
        <p:blipFill>
          <a:blip r:embed="rId2"/>
          <a:stretch>
            <a:fillRect/>
          </a:stretch>
        </p:blipFill>
        <p:spPr>
          <a:xfrm>
            <a:off x="1548448" y="2425959"/>
            <a:ext cx="9095103" cy="3692640"/>
          </a:xfrm>
          <a:prstGeom prst="rect">
            <a:avLst/>
          </a:prstGeom>
        </p:spPr>
      </p:pic>
      <p:sp>
        <p:nvSpPr>
          <p:cNvPr id="4" name="TextBox 3">
            <a:extLst>
              <a:ext uri="{FF2B5EF4-FFF2-40B4-BE49-F238E27FC236}">
                <a16:creationId xmlns:a16="http://schemas.microsoft.com/office/drawing/2014/main" id="{63AC03E8-ADC7-7037-E78F-E7F279839E63}"/>
              </a:ext>
            </a:extLst>
          </p:cNvPr>
          <p:cNvSpPr txBox="1"/>
          <p:nvPr/>
        </p:nvSpPr>
        <p:spPr>
          <a:xfrm>
            <a:off x="1548448" y="1110343"/>
            <a:ext cx="4805546" cy="646331"/>
          </a:xfrm>
          <a:prstGeom prst="rect">
            <a:avLst/>
          </a:prstGeom>
          <a:noFill/>
        </p:spPr>
        <p:txBody>
          <a:bodyPr wrap="none" rtlCol="0">
            <a:spAutoFit/>
          </a:bodyPr>
          <a:lstStyle/>
          <a:p>
            <a:pPr marL="285750" indent="-285750">
              <a:buFont typeface="Arial" panose="020B0604020202020204" pitchFamily="34" charset="0"/>
              <a:buChar char="•"/>
            </a:pPr>
            <a:r>
              <a:rPr lang="en-US" dirty="0">
                <a:hlinkClick r:id="rId3"/>
              </a:rPr>
              <a:t>https://github.com/rajgabani/DAB-103-006-001</a:t>
            </a:r>
            <a:endParaRPr lang="en-US" dirty="0"/>
          </a:p>
          <a:p>
            <a:endParaRPr lang="en-US" dirty="0"/>
          </a:p>
        </p:txBody>
      </p:sp>
    </p:spTree>
    <p:extLst>
      <p:ext uri="{BB962C8B-B14F-4D97-AF65-F5344CB8AC3E}">
        <p14:creationId xmlns:p14="http://schemas.microsoft.com/office/powerpoint/2010/main" val="18451887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A726-9C3B-58D1-E6D1-F992130C7644}"/>
              </a:ext>
            </a:extLst>
          </p:cNvPr>
          <p:cNvSpPr txBox="1"/>
          <p:nvPr/>
        </p:nvSpPr>
        <p:spPr>
          <a:xfrm>
            <a:off x="4335499" y="192024"/>
            <a:ext cx="2588312"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Reference</a:t>
            </a:r>
          </a:p>
        </p:txBody>
      </p:sp>
      <p:sp>
        <p:nvSpPr>
          <p:cNvPr id="4" name="TextBox 3">
            <a:extLst>
              <a:ext uri="{FF2B5EF4-FFF2-40B4-BE49-F238E27FC236}">
                <a16:creationId xmlns:a16="http://schemas.microsoft.com/office/drawing/2014/main" id="{8C8D3F59-0A28-401A-C60F-C3DD4728722F}"/>
              </a:ext>
            </a:extLst>
          </p:cNvPr>
          <p:cNvSpPr txBox="1"/>
          <p:nvPr/>
        </p:nvSpPr>
        <p:spPr>
          <a:xfrm>
            <a:off x="964163" y="1453150"/>
            <a:ext cx="10263673" cy="1477328"/>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2"/>
              </a:rPr>
              <a:t>https://vincentarelbundock.github.io/Rdatasets/doc/DAAG/nassCDS.html</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3"/>
              </a:rPr>
              <a:t>https://data.world/datagov-uk/6efe5505-941f-45bf-b576-4c1e09b579a1</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4"/>
              </a:rPr>
              <a:t>https://making-cities-safer.com/speed-reduction-methods-to-promote-road-safety-and-to-save-lives/</a:t>
            </a:r>
            <a:endParaRPr lang="en-US" dirty="0"/>
          </a:p>
        </p:txBody>
      </p:sp>
    </p:spTree>
    <p:extLst>
      <p:ext uri="{BB962C8B-B14F-4D97-AF65-F5344CB8AC3E}">
        <p14:creationId xmlns:p14="http://schemas.microsoft.com/office/powerpoint/2010/main" val="98779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97347B-59C7-99F4-DDE0-BA55D6B00D45}"/>
              </a:ext>
            </a:extLst>
          </p:cNvPr>
          <p:cNvSpPr txBox="1"/>
          <p:nvPr/>
        </p:nvSpPr>
        <p:spPr>
          <a:xfrm>
            <a:off x="2844084" y="118872"/>
            <a:ext cx="6503832"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Background/Motivation</a:t>
            </a:r>
          </a:p>
        </p:txBody>
      </p:sp>
      <p:sp>
        <p:nvSpPr>
          <p:cNvPr id="5" name="TextBox 4">
            <a:extLst>
              <a:ext uri="{FF2B5EF4-FFF2-40B4-BE49-F238E27FC236}">
                <a16:creationId xmlns:a16="http://schemas.microsoft.com/office/drawing/2014/main" id="{10B8126A-7903-26A1-1CF3-A62C8B10F8EE}"/>
              </a:ext>
            </a:extLst>
          </p:cNvPr>
          <p:cNvSpPr txBox="1"/>
          <p:nvPr/>
        </p:nvSpPr>
        <p:spPr>
          <a:xfrm>
            <a:off x="2939143" y="1483567"/>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FBC92434-DC14-0EA5-B0F4-3AF5A2C0FC89}"/>
              </a:ext>
            </a:extLst>
          </p:cNvPr>
          <p:cNvSpPr txBox="1"/>
          <p:nvPr/>
        </p:nvSpPr>
        <p:spPr>
          <a:xfrm>
            <a:off x="802432" y="1483566"/>
            <a:ext cx="10728152" cy="3252172"/>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lives of almost 1.3 million people are cut short annually as a result of traffic accidents. </a:t>
            </a:r>
          </a:p>
          <a:p>
            <a:pPr marL="457200" indent="-457200">
              <a:lnSpc>
                <a:spcPts val="2750"/>
              </a:lnSpc>
            </a:pPr>
            <a:r>
              <a:rPr lang="en-CA" sz="2200" i="1"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457200" indent="-457200">
              <a:lnSpc>
                <a:spcPts val="2750"/>
              </a:lnSpc>
            </a:pPr>
            <a:r>
              <a:rPr lang="en-CA" sz="2200" i="1" dirty="0">
                <a:latin typeface="Times New Roman" panose="02020603050405020304" pitchFamily="18" charset="0"/>
                <a:ea typeface="Times New Roman" panose="02020603050405020304" pitchFamily="18" charset="0"/>
                <a:cs typeface="Times New Roman" panose="02020603050405020304" pitchFamily="18" charset="0"/>
              </a:rPr>
              <a:t>	</a:t>
            </a:r>
            <a:r>
              <a:rPr lang="en-CA" sz="2200" i="1" dirty="0">
                <a:effectLst/>
                <a:latin typeface="Times New Roman" panose="02020603050405020304" pitchFamily="18" charset="0"/>
                <a:ea typeface="Times New Roman" panose="02020603050405020304" pitchFamily="18" charset="0"/>
                <a:cs typeface="Times New Roman" panose="02020603050405020304" pitchFamily="18" charset="0"/>
              </a:rPr>
              <a:t>Road safety</a:t>
            </a:r>
            <a:r>
              <a:rPr lang="en-CA" sz="2200" dirty="0">
                <a:effectLst/>
                <a:latin typeface="Times New Roman" panose="02020603050405020304" pitchFamily="18" charset="0"/>
                <a:ea typeface="Times New Roman" panose="02020603050405020304" pitchFamily="18" charset="0"/>
                <a:cs typeface="Times New Roman" panose="02020603050405020304" pitchFamily="18" charset="0"/>
              </a:rPr>
              <a:t>. (2020, June 20). WHO | World Health Organization. </a:t>
            </a:r>
          </a:p>
          <a:p>
            <a:pPr marL="457200" indent="-457200">
              <a:lnSpc>
                <a:spcPts val="2750"/>
              </a:lnSpc>
            </a:pPr>
            <a:r>
              <a:rPr lang="en-CA" sz="2200" dirty="0">
                <a:latin typeface="Times New Roman" panose="02020603050405020304" pitchFamily="18" charset="0"/>
                <a:ea typeface="Times New Roman" panose="02020603050405020304" pitchFamily="18" charset="0"/>
                <a:cs typeface="Times New Roman" panose="02020603050405020304" pitchFamily="18" charset="0"/>
              </a:rPr>
              <a:t>	</a:t>
            </a:r>
            <a:r>
              <a:rPr lang="en-CA" sz="2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 https://www.who.int/health-topics/road-safety#tab=tab_1</a:t>
            </a:r>
            <a:endParaRPr lang="en-CA" sz="2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nSpc>
                <a:spcPts val="2750"/>
              </a:lnSpc>
            </a:pPr>
            <a:endParaRPr lang="en-CA"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146E957-C566-B13F-A172-FFAB97522868}"/>
              </a:ext>
            </a:extLst>
          </p:cNvPr>
          <p:cNvSpPr txBox="1"/>
          <p:nvPr/>
        </p:nvSpPr>
        <p:spPr>
          <a:xfrm>
            <a:off x="802432" y="3719614"/>
            <a:ext cx="10095723" cy="1815882"/>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Road crashes result in significant economic damages for victims, their families, and entire countries. This motivated us to create an analysis product that might be helpful in reducing the number of road accidents.</a:t>
            </a:r>
          </a:p>
        </p:txBody>
      </p:sp>
    </p:spTree>
    <p:extLst>
      <p:ext uri="{BB962C8B-B14F-4D97-AF65-F5344CB8AC3E}">
        <p14:creationId xmlns:p14="http://schemas.microsoft.com/office/powerpoint/2010/main" val="192964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A05BDC-888D-EBDF-B626-AC42BF8182D8}"/>
              </a:ext>
            </a:extLst>
          </p:cNvPr>
          <p:cNvSpPr txBox="1"/>
          <p:nvPr/>
        </p:nvSpPr>
        <p:spPr>
          <a:xfrm>
            <a:off x="3168726" y="228600"/>
            <a:ext cx="5433923"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8D664E72-6195-886B-0608-446767E7E0C2}"/>
              </a:ext>
            </a:extLst>
          </p:cNvPr>
          <p:cNvSpPr txBox="1"/>
          <p:nvPr/>
        </p:nvSpPr>
        <p:spPr>
          <a:xfrm>
            <a:off x="2435290" y="1763486"/>
            <a:ext cx="83975"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376590F4-3228-A25D-EA61-27A96634648B}"/>
              </a:ext>
            </a:extLst>
          </p:cNvPr>
          <p:cNvSpPr txBox="1"/>
          <p:nvPr/>
        </p:nvSpPr>
        <p:spPr>
          <a:xfrm>
            <a:off x="645844" y="1535106"/>
            <a:ext cx="10900307" cy="1815882"/>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To handle the enormous amount of road accidents, a precise analysis is required so that public policy makers can make certain regulations or decisions that could result in reduction of road traffic accidents and fatalities.</a:t>
            </a:r>
          </a:p>
        </p:txBody>
      </p:sp>
    </p:spTree>
    <p:extLst>
      <p:ext uri="{BB962C8B-B14F-4D97-AF65-F5344CB8AC3E}">
        <p14:creationId xmlns:p14="http://schemas.microsoft.com/office/powerpoint/2010/main" val="1719141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315EED-D9BA-4239-BCAC-4AED909C0A38}"/>
              </a:ext>
            </a:extLst>
          </p:cNvPr>
          <p:cNvSpPr txBox="1"/>
          <p:nvPr/>
        </p:nvSpPr>
        <p:spPr>
          <a:xfrm>
            <a:off x="3663198" y="201168"/>
            <a:ext cx="4554708"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Project Proposal</a:t>
            </a:r>
          </a:p>
        </p:txBody>
      </p:sp>
      <p:sp>
        <p:nvSpPr>
          <p:cNvPr id="8" name="TextBox 7">
            <a:extLst>
              <a:ext uri="{FF2B5EF4-FFF2-40B4-BE49-F238E27FC236}">
                <a16:creationId xmlns:a16="http://schemas.microsoft.com/office/drawing/2014/main" id="{79E15DDC-F06C-B63A-7E47-64DAC9DF5CA2}"/>
              </a:ext>
            </a:extLst>
          </p:cNvPr>
          <p:cNvSpPr txBox="1"/>
          <p:nvPr/>
        </p:nvSpPr>
        <p:spPr>
          <a:xfrm>
            <a:off x="821094" y="1431873"/>
            <a:ext cx="10549811" cy="138499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Our project team will create a descriptive analysis to examine trends in car crashes and gain insights to help public policy makers make certain decisions for the road safety.</a:t>
            </a:r>
          </a:p>
        </p:txBody>
      </p:sp>
    </p:spTree>
    <p:extLst>
      <p:ext uri="{BB962C8B-B14F-4D97-AF65-F5344CB8AC3E}">
        <p14:creationId xmlns:p14="http://schemas.microsoft.com/office/powerpoint/2010/main" val="39194372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1599</TotalTime>
  <Words>1801</Words>
  <Application>Microsoft Office PowerPoint</Application>
  <PresentationFormat>Widescreen</PresentationFormat>
  <Paragraphs>210</Paragraphs>
  <Slides>63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-apple-system</vt:lpstr>
      <vt:lpstr>Arial</vt:lpstr>
      <vt:lpstr>Gill Sans MT</vt:lpstr>
      <vt:lpstr>Times New Roman</vt:lpstr>
      <vt:lpstr>Wingdings</vt:lpstr>
      <vt:lpstr>Gallery</vt:lpstr>
      <vt:lpstr>PowerPoint Presentation</vt:lpstr>
      <vt:lpstr>Vidhi Sanjaykumar Patel</vt:lpstr>
      <vt:lpstr>Jay Vinodkumar Modh</vt:lpstr>
      <vt:lpstr>Dhruvkumar Khageshkumar Chauhan</vt:lpstr>
      <vt:lpstr>Raj Balvantbhai Gabani</vt:lpstr>
      <vt:lpstr>Kartik Himanshukumar Thakkar</vt:lpstr>
      <vt:lpstr>PowerPoint Presentation</vt:lpstr>
      <vt:lpstr>PowerPoint Presentation</vt:lpstr>
      <vt:lpstr>PowerPoint Presentation</vt:lpstr>
      <vt:lpstr>PowerPoint Presentation</vt:lpstr>
      <vt:lpstr>Dataset Description</vt:lpstr>
      <vt:lpstr>PowerPoint Presentation</vt:lpstr>
      <vt:lpstr>PowerPoint Presentation</vt:lpstr>
      <vt:lpstr>PowerPoint Presentation</vt:lpstr>
      <vt:lpstr>PowerPoint Presentation</vt:lpstr>
      <vt:lpstr>EDA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changes in the dataset</vt:lpstr>
      <vt:lpstr>PowerPoint Presentation</vt:lpstr>
      <vt:lpstr>Data Cleaning &amp; Transformation</vt:lpstr>
      <vt:lpstr>PowerPoint Presentation</vt:lpstr>
      <vt:lpstr>PowerPoint Presentation</vt:lpstr>
      <vt:lpstr>PowerPoint Presentation</vt:lpstr>
      <vt:lpstr>PowerPoint Presentation</vt:lpstr>
      <vt:lpstr>PowerPoint Presentation</vt:lpstr>
      <vt:lpstr>PowerPoint Presentation</vt:lpstr>
      <vt:lpstr>Data Analysis</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Recommendations</vt:lpstr>
      <vt:lpstr>PowerPoint Presentation</vt:lpstr>
      <vt:lpstr>Jira work Management</vt:lpstr>
      <vt:lpstr>PowerPoint Presentation</vt:lpstr>
      <vt:lpstr>PowerPoint Presentation</vt:lpstr>
      <vt:lpstr>PowerPoint Presentation</vt:lpstr>
      <vt:lpstr>PowerPoint Presentation</vt:lpstr>
      <vt:lpstr>Jira work Management</vt:lpstr>
      <vt:lpstr>PowerPoint Presentation</vt:lpstr>
      <vt:lpstr>PowerPoint Presentation</vt:lpstr>
      <vt:lpstr>Github work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170</cp:revision>
  <dcterms:created xsi:type="dcterms:W3CDTF">2022-11-06T16:15:46Z</dcterms:created>
  <dcterms:modified xsi:type="dcterms:W3CDTF">2022-12-04T22:58:59Z</dcterms:modified>
</cp:coreProperties>
</file>