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4" r:id="rId5"/>
    <p:sldId id="261" r:id="rId6"/>
    <p:sldId id="263" r:id="rId7"/>
    <p:sldId id="262" r:id="rId8"/>
    <p:sldId id="259" r:id="rId9"/>
  </p:sldIdLst>
  <p:sldSz cx="12192000" cy="6858000"/>
  <p:notesSz cx="6858000" cy="9144000"/>
  <p:embeddedFontLst>
    <p:embeddedFont>
      <p:font typeface="Eras Bold ITC" panose="020B0907030504020204" pitchFamily="34" charset="0"/>
      <p:regular r:id="rId11"/>
    </p:embeddedFon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F3C7F-B3D3-478E-861A-1E7BDB35B07B}" v="63" dt="2024-09-01T14:37:17.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9" autoAdjust="0"/>
    <p:restoredTop sz="94660"/>
  </p:normalViewPr>
  <p:slideViewPr>
    <p:cSldViewPr snapToGrid="0">
      <p:cViewPr varScale="1">
        <p:scale>
          <a:sx n="73" d="100"/>
          <a:sy n="73" d="100"/>
        </p:scale>
        <p:origin x="7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UNESAIKIRA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20388" y="3570502"/>
            <a:ext cx="7246189" cy="1046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4400" b="1" i="0" dirty="0">
                <a:solidFill>
                  <a:srgbClr val="000000"/>
                </a:solidFill>
                <a:effectLst/>
                <a:highlight>
                  <a:srgbClr val="F9FBFD"/>
                </a:highlight>
                <a:latin typeface="Times New Roman" panose="02020603050405020304" pitchFamily="18" charset="0"/>
                <a:cs typeface="Times New Roman" panose="02020603050405020304" pitchFamily="18" charset="0"/>
              </a:rPr>
              <a:t>AMCAT Data Analysis</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B0325EC-0B4E-3140-4987-1412A38CE956}"/>
              </a:ext>
            </a:extLst>
          </p:cNvPr>
          <p:cNvSpPr txBox="1"/>
          <p:nvPr/>
        </p:nvSpPr>
        <p:spPr>
          <a:xfrm>
            <a:off x="9202994" y="5496232"/>
            <a:ext cx="1789272" cy="553998"/>
          </a:xfrm>
          <a:prstGeom prst="rect">
            <a:avLst/>
          </a:prstGeom>
          <a:noFill/>
        </p:spPr>
        <p:txBody>
          <a:bodyPr wrap="none" rtlCol="0">
            <a:spAutoFit/>
          </a:bodyPr>
          <a:lstStyle/>
          <a:p>
            <a:r>
              <a:rPr lang="en-IN" dirty="0"/>
              <a:t>By:</a:t>
            </a:r>
          </a:p>
          <a:p>
            <a:r>
              <a:rPr lang="en-IN" sz="1600" b="1" dirty="0">
                <a:latin typeface="Times New Roman" panose="02020603050405020304" pitchFamily="18" charset="0"/>
                <a:cs typeface="Times New Roman" panose="02020603050405020304" pitchFamily="18" charset="0"/>
              </a:rPr>
              <a:t>B.B S R GANESH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C82D4BD0-845A-5F00-173E-EEB09AEFF7E0}"/>
              </a:ext>
            </a:extLst>
          </p:cNvPr>
          <p:cNvSpPr txBox="1"/>
          <p:nvPr/>
        </p:nvSpPr>
        <p:spPr>
          <a:xfrm>
            <a:off x="1288026" y="1445342"/>
            <a:ext cx="3703258" cy="369332"/>
          </a:xfrm>
          <a:prstGeom prst="rect">
            <a:avLst/>
          </a:prstGeom>
          <a:noFill/>
        </p:spPr>
        <p:txBody>
          <a:bodyPr wrap="none" rtlCol="0">
            <a:spAutoFit/>
          </a:bodyPr>
          <a:lstStyle/>
          <a:p>
            <a:r>
              <a:rPr lang="en-IN" sz="1600" b="1" dirty="0"/>
              <a:t>Name: </a:t>
            </a:r>
            <a:r>
              <a:rPr lang="en-IN" sz="1800" b="1" dirty="0" err="1">
                <a:latin typeface="Times New Roman" panose="02020603050405020304" pitchFamily="18" charset="0"/>
                <a:cs typeface="Times New Roman" panose="02020603050405020304" pitchFamily="18" charset="0"/>
              </a:rPr>
              <a:t>B.Bharani</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surya</a:t>
            </a:r>
            <a:r>
              <a:rPr lang="en-IN" sz="1800" b="1" dirty="0">
                <a:latin typeface="Times New Roman" panose="02020603050405020304" pitchFamily="18" charset="0"/>
                <a:cs typeface="Times New Roman" panose="02020603050405020304" pitchFamily="18" charset="0"/>
              </a:rPr>
              <a:t> raja </a:t>
            </a:r>
            <a:r>
              <a:rPr lang="en-IN" sz="1800" b="1" dirty="0" err="1">
                <a:latin typeface="Times New Roman" panose="02020603050405020304" pitchFamily="18" charset="0"/>
                <a:cs typeface="Times New Roman" panose="02020603050405020304" pitchFamily="18" charset="0"/>
              </a:rPr>
              <a:t>ganesh</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818CD9-D51F-0330-05E4-0ACF7A03B8D0}"/>
              </a:ext>
            </a:extLst>
          </p:cNvPr>
          <p:cNvSpPr txBox="1"/>
          <p:nvPr/>
        </p:nvSpPr>
        <p:spPr>
          <a:xfrm>
            <a:off x="1219199" y="2162891"/>
            <a:ext cx="2638864" cy="369332"/>
          </a:xfrm>
          <a:prstGeom prst="rect">
            <a:avLst/>
          </a:prstGeom>
          <a:noFill/>
        </p:spPr>
        <p:txBody>
          <a:bodyPr wrap="none" rtlCol="0">
            <a:spAutoFit/>
          </a:bodyPr>
          <a:lstStyle/>
          <a:p>
            <a:r>
              <a:rPr lang="en-IN" b="1" dirty="0"/>
              <a:t>Qualification: </a:t>
            </a:r>
            <a:r>
              <a:rPr lang="en-IN" sz="1800" b="1" dirty="0">
                <a:latin typeface="Times New Roman" panose="02020603050405020304" pitchFamily="18" charset="0"/>
                <a:cs typeface="Times New Roman" panose="02020603050405020304" pitchFamily="18" charset="0"/>
              </a:rPr>
              <a:t>B.COM(CA)</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48C589-5454-2F04-A317-7E19E26E575E}"/>
              </a:ext>
            </a:extLst>
          </p:cNvPr>
          <p:cNvSpPr txBox="1"/>
          <p:nvPr/>
        </p:nvSpPr>
        <p:spPr>
          <a:xfrm>
            <a:off x="1219199" y="2876598"/>
            <a:ext cx="9451871"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 want to learn Data Science because it allows me to transform raw data into actionable insights, enabling smarter decision-making and driving innovation across industries.</a:t>
            </a: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83BEEF-7937-089F-B8DA-6370413BF01B}"/>
              </a:ext>
            </a:extLst>
          </p:cNvPr>
          <p:cNvSpPr txBox="1"/>
          <p:nvPr/>
        </p:nvSpPr>
        <p:spPr>
          <a:xfrm>
            <a:off x="1219199" y="3805748"/>
            <a:ext cx="7483139" cy="369332"/>
          </a:xfrm>
          <a:prstGeom prst="rect">
            <a:avLst/>
          </a:prstGeom>
          <a:noFill/>
        </p:spPr>
        <p:txBody>
          <a:bodyPr wrap="none" rtlCol="0">
            <a:spAutoFit/>
          </a:bodyPr>
          <a:lstStyle/>
          <a:p>
            <a:r>
              <a:rPr lang="en-IN" b="1" dirty="0"/>
              <a:t>Experience</a:t>
            </a:r>
            <a:r>
              <a:rPr lang="en-IN" sz="1800" b="1" dirty="0">
                <a:latin typeface="Times New Roman" panose="02020603050405020304" pitchFamily="18" charset="0"/>
                <a:cs typeface="Times New Roman" panose="02020603050405020304" pitchFamily="18" charset="0"/>
              </a:rPr>
              <a:t>: Data Science Internship – Innomatics Research Labs</a:t>
            </a:r>
            <a:r>
              <a:rPr lang="en-IN" dirty="0"/>
              <a:t>  -- (</a:t>
            </a:r>
            <a:r>
              <a:rPr lang="en-IN" b="1" dirty="0"/>
              <a:t>August-)</a:t>
            </a:r>
          </a:p>
        </p:txBody>
      </p:sp>
      <p:sp>
        <p:nvSpPr>
          <p:cNvPr id="6" name="TextBox 5">
            <a:extLst>
              <a:ext uri="{FF2B5EF4-FFF2-40B4-BE49-F238E27FC236}">
                <a16:creationId xmlns:a16="http://schemas.microsoft.com/office/drawing/2014/main" id="{BDD88D68-EF6C-3BD7-0E44-32EAEE604A55}"/>
              </a:ext>
            </a:extLst>
          </p:cNvPr>
          <p:cNvSpPr txBox="1"/>
          <p:nvPr/>
        </p:nvSpPr>
        <p:spPr>
          <a:xfrm>
            <a:off x="1219199" y="4843523"/>
            <a:ext cx="1300356" cy="369332"/>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LinkedIn : </a:t>
            </a:r>
          </a:p>
        </p:txBody>
      </p:sp>
      <p:sp>
        <p:nvSpPr>
          <p:cNvPr id="7" name="TextBox 6">
            <a:extLst>
              <a:ext uri="{FF2B5EF4-FFF2-40B4-BE49-F238E27FC236}">
                <a16:creationId xmlns:a16="http://schemas.microsoft.com/office/drawing/2014/main" id="{8B03B298-6460-8FED-658D-7DC60A06675F}"/>
              </a:ext>
            </a:extLst>
          </p:cNvPr>
          <p:cNvSpPr txBox="1"/>
          <p:nvPr/>
        </p:nvSpPr>
        <p:spPr>
          <a:xfrm>
            <a:off x="1219199" y="5559120"/>
            <a:ext cx="1018227" cy="369332"/>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GitHub:</a:t>
            </a:r>
          </a:p>
        </p:txBody>
      </p:sp>
      <p:sp>
        <p:nvSpPr>
          <p:cNvPr id="9" name="TextBox 8">
            <a:extLst>
              <a:ext uri="{FF2B5EF4-FFF2-40B4-BE49-F238E27FC236}">
                <a16:creationId xmlns:a16="http://schemas.microsoft.com/office/drawing/2014/main" id="{D47D9476-4410-8374-E672-75B9093C4417}"/>
              </a:ext>
            </a:extLst>
          </p:cNvPr>
          <p:cNvSpPr txBox="1"/>
          <p:nvPr/>
        </p:nvSpPr>
        <p:spPr>
          <a:xfrm>
            <a:off x="2655548" y="4843523"/>
            <a:ext cx="4990578" cy="400110"/>
          </a:xfrm>
          <a:prstGeom prst="rect">
            <a:avLst/>
          </a:prstGeom>
          <a:noFill/>
        </p:spPr>
        <p:txBody>
          <a:bodyPr wrap="square" rtlCol="0">
            <a:spAutoFit/>
          </a:bodyPr>
          <a:lstStyle/>
          <a:p>
            <a:r>
              <a:rPr lang="en-IN" sz="2000" dirty="0"/>
              <a:t>linkedin.com/in/raj-ganesh-2115462a3</a:t>
            </a:r>
          </a:p>
        </p:txBody>
      </p:sp>
      <p:sp>
        <p:nvSpPr>
          <p:cNvPr id="10" name="TextBox 9">
            <a:extLst>
              <a:ext uri="{FF2B5EF4-FFF2-40B4-BE49-F238E27FC236}">
                <a16:creationId xmlns:a16="http://schemas.microsoft.com/office/drawing/2014/main" id="{BF92806A-1427-032D-F1A0-EA3028BBD4C4}"/>
              </a:ext>
            </a:extLst>
          </p:cNvPr>
          <p:cNvSpPr txBox="1"/>
          <p:nvPr/>
        </p:nvSpPr>
        <p:spPr>
          <a:xfrm>
            <a:off x="2719852" y="5482601"/>
            <a:ext cx="3387466" cy="369332"/>
          </a:xfrm>
          <a:prstGeom prst="rect">
            <a:avLst/>
          </a:prstGeom>
          <a:noFill/>
        </p:spPr>
        <p:txBody>
          <a:bodyPr wrap="none" rtlCol="0">
            <a:spAutoFit/>
          </a:bodyPr>
          <a:lstStyle/>
          <a:p>
            <a:r>
              <a:rPr lang="en-IN" sz="1800" i="0" dirty="0">
                <a:effectLst/>
                <a:highlight>
                  <a:srgbClr val="FFFFFF"/>
                </a:highlight>
                <a:latin typeface="-apple-system"/>
                <a:hlinkClick r:id="rId3"/>
              </a:rPr>
              <a:t>https://github.com/rajganesh444 </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83AD7-DC64-D60F-A661-B5596D4E768D}"/>
              </a:ext>
            </a:extLst>
          </p:cNvPr>
          <p:cNvSpPr txBox="1"/>
          <p:nvPr/>
        </p:nvSpPr>
        <p:spPr>
          <a:xfrm>
            <a:off x="243751" y="1787701"/>
            <a:ext cx="9126389" cy="1908215"/>
          </a:xfrm>
          <a:prstGeom prst="rect">
            <a:avLst/>
          </a:prstGeom>
          <a:noFill/>
        </p:spPr>
        <p:txBody>
          <a:bodyPr wrap="square" rtlCol="0">
            <a:spAutoFit/>
          </a:bodyPr>
          <a:lstStyle/>
          <a:p>
            <a:r>
              <a:rPr lang="en-US" sz="2000" dirty="0">
                <a:solidFill>
                  <a:schemeClr val="accent1"/>
                </a:solidFill>
                <a:latin typeface="Eras Bold ITC" panose="020B0907030504020204" pitchFamily="34" charset="0"/>
              </a:rPr>
              <a:t>Business Problem:  </a:t>
            </a:r>
          </a:p>
          <a:p>
            <a:endParaRPr lang="en-US" sz="1800" dirty="0">
              <a:latin typeface="Eras Bold ITC" panose="020B0907030504020204" pitchFamily="34" charset="0"/>
            </a:endParaRPr>
          </a:p>
          <a:p>
            <a:r>
              <a:rPr lang="en-US" sz="2000" dirty="0">
                <a:latin typeface="Times New Roman" panose="02020603050405020304" pitchFamily="18" charset="0"/>
                <a:cs typeface="Times New Roman" panose="02020603050405020304" pitchFamily="18" charset="0"/>
              </a:rPr>
              <a:t>The goal is to analyze the factors influencing employment outcomes (such as salary, job titles, and job locations) for engineering graduates. By understanding how cognitive, technical, and personality skills impact these outcomes, educational institutions and recruiters can optimize training programs and hiring strategies.</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406360-76C6-4817-8C5A-EC9A56958B60}"/>
              </a:ext>
            </a:extLst>
          </p:cNvPr>
          <p:cNvSpPr txBox="1"/>
          <p:nvPr/>
        </p:nvSpPr>
        <p:spPr>
          <a:xfrm>
            <a:off x="243751" y="4829383"/>
            <a:ext cx="843607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identify and analyze the key factors that influence the employment outcomes of engineering graduates, such as salary, job titles, and job locations, based on their cognitive, technical, and personality skills.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8FAF595-03AC-A4C7-4B0E-D132AB240255}"/>
              </a:ext>
            </a:extLst>
          </p:cNvPr>
          <p:cNvSpPr txBox="1"/>
          <p:nvPr/>
        </p:nvSpPr>
        <p:spPr>
          <a:xfrm>
            <a:off x="243751" y="4070554"/>
            <a:ext cx="3446777" cy="400110"/>
          </a:xfrm>
          <a:prstGeom prst="rect">
            <a:avLst/>
          </a:prstGeom>
          <a:noFill/>
        </p:spPr>
        <p:txBody>
          <a:bodyPr wrap="none" rtlCol="0">
            <a:spAutoFit/>
          </a:bodyPr>
          <a:lstStyle/>
          <a:p>
            <a:r>
              <a:rPr lang="en-IN" sz="2000" b="1" dirty="0">
                <a:solidFill>
                  <a:schemeClr val="accent2"/>
                </a:solidFill>
                <a:latin typeface="Eras Bold ITC" panose="020B0907030504020204" pitchFamily="34" charset="0"/>
              </a:rPr>
              <a:t>Objective of the project : </a:t>
            </a:r>
          </a:p>
        </p:txBody>
      </p:sp>
      <p:sp>
        <p:nvSpPr>
          <p:cNvPr id="7" name="TextBox 6">
            <a:extLst>
              <a:ext uri="{FF2B5EF4-FFF2-40B4-BE49-F238E27FC236}">
                <a16:creationId xmlns:a16="http://schemas.microsoft.com/office/drawing/2014/main" id="{A28DEC39-914D-45D1-AADB-371ED955EB52}"/>
              </a:ext>
            </a:extLst>
          </p:cNvPr>
          <p:cNvSpPr txBox="1"/>
          <p:nvPr/>
        </p:nvSpPr>
        <p:spPr>
          <a:xfrm>
            <a:off x="243751" y="696975"/>
            <a:ext cx="1297150" cy="461665"/>
          </a:xfrm>
          <a:prstGeom prst="rect">
            <a:avLst/>
          </a:prstGeom>
          <a:noFill/>
        </p:spPr>
        <p:txBody>
          <a:bodyPr wrap="non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Agenda: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52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9C6607-0524-E238-62FE-EA3652E33BA3}"/>
              </a:ext>
            </a:extLst>
          </p:cNvPr>
          <p:cNvPicPr>
            <a:picLocks noChangeAspect="1"/>
          </p:cNvPicPr>
          <p:nvPr/>
        </p:nvPicPr>
        <p:blipFill>
          <a:blip r:embed="rId2"/>
          <a:stretch>
            <a:fillRect/>
          </a:stretch>
        </p:blipFill>
        <p:spPr>
          <a:xfrm>
            <a:off x="696494" y="1209368"/>
            <a:ext cx="4553931" cy="5319252"/>
          </a:xfrm>
          <a:prstGeom prst="rect">
            <a:avLst/>
          </a:prstGeom>
        </p:spPr>
      </p:pic>
      <p:pic>
        <p:nvPicPr>
          <p:cNvPr id="8" name="Picture 7">
            <a:extLst>
              <a:ext uri="{FF2B5EF4-FFF2-40B4-BE49-F238E27FC236}">
                <a16:creationId xmlns:a16="http://schemas.microsoft.com/office/drawing/2014/main" id="{50503B01-CDA3-BC20-E025-F0E7AB3DF5EE}"/>
              </a:ext>
            </a:extLst>
          </p:cNvPr>
          <p:cNvPicPr>
            <a:picLocks noChangeAspect="1"/>
          </p:cNvPicPr>
          <p:nvPr/>
        </p:nvPicPr>
        <p:blipFill>
          <a:blip r:embed="rId3"/>
          <a:stretch>
            <a:fillRect/>
          </a:stretch>
        </p:blipFill>
        <p:spPr>
          <a:xfrm>
            <a:off x="5710761" y="2361090"/>
            <a:ext cx="5706271" cy="2686425"/>
          </a:xfrm>
          <a:prstGeom prst="rect">
            <a:avLst/>
          </a:prstGeom>
        </p:spPr>
      </p:pic>
      <p:sp>
        <p:nvSpPr>
          <p:cNvPr id="9" name="TextBox 8">
            <a:extLst>
              <a:ext uri="{FF2B5EF4-FFF2-40B4-BE49-F238E27FC236}">
                <a16:creationId xmlns:a16="http://schemas.microsoft.com/office/drawing/2014/main" id="{BD3A35F1-E2EC-92C0-F994-142844F44D96}"/>
              </a:ext>
            </a:extLst>
          </p:cNvPr>
          <p:cNvSpPr txBox="1"/>
          <p:nvPr/>
        </p:nvSpPr>
        <p:spPr>
          <a:xfrm>
            <a:off x="363792" y="427702"/>
            <a:ext cx="3451586" cy="461665"/>
          </a:xfrm>
          <a:prstGeom prst="rect">
            <a:avLst/>
          </a:prstGeom>
          <a:noFill/>
        </p:spPr>
        <p:txBody>
          <a:bodyPr wrap="none" rtlCol="0">
            <a:spAutoFit/>
          </a:bodyPr>
          <a:lstStyle/>
          <a:p>
            <a:r>
              <a:rPr lang="en-IN" sz="2400" dirty="0">
                <a:solidFill>
                  <a:srgbClr val="FF0000"/>
                </a:solidFill>
                <a:latin typeface="Eras Bold ITC" panose="020B0907030504020204" pitchFamily="34" charset="0"/>
              </a:rPr>
              <a:t>Summary of the Data</a:t>
            </a:r>
          </a:p>
        </p:txBody>
      </p:sp>
    </p:spTree>
    <p:extLst>
      <p:ext uri="{BB962C8B-B14F-4D97-AF65-F5344CB8AC3E}">
        <p14:creationId xmlns:p14="http://schemas.microsoft.com/office/powerpoint/2010/main" val="370035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6A72A-FC22-5100-9C0F-461971231C76}"/>
              </a:ext>
            </a:extLst>
          </p:cNvPr>
          <p:cNvSpPr txBox="1"/>
          <p:nvPr/>
        </p:nvSpPr>
        <p:spPr>
          <a:xfrm>
            <a:off x="108156" y="157315"/>
            <a:ext cx="3220753" cy="461665"/>
          </a:xfrm>
          <a:prstGeom prst="rect">
            <a:avLst/>
          </a:prstGeom>
          <a:noFill/>
        </p:spPr>
        <p:txBody>
          <a:bodyPr wrap="none" rtlCol="0">
            <a:spAutoFit/>
          </a:bodyPr>
          <a:lstStyle/>
          <a:p>
            <a:r>
              <a:rPr lang="en-IN" sz="2400" dirty="0">
                <a:solidFill>
                  <a:srgbClr val="002060"/>
                </a:solidFill>
                <a:latin typeface="Eras Bold ITC" panose="020B0907030504020204" pitchFamily="34" charset="0"/>
              </a:rPr>
              <a:t>Univariate Analysis</a:t>
            </a:r>
          </a:p>
        </p:txBody>
      </p:sp>
      <p:sp>
        <p:nvSpPr>
          <p:cNvPr id="5" name="TextBox 4">
            <a:extLst>
              <a:ext uri="{FF2B5EF4-FFF2-40B4-BE49-F238E27FC236}">
                <a16:creationId xmlns:a16="http://schemas.microsoft.com/office/drawing/2014/main" id="{0898CC6E-AC0E-DB3D-3D21-E7768F0353C8}"/>
              </a:ext>
            </a:extLst>
          </p:cNvPr>
          <p:cNvSpPr txBox="1"/>
          <p:nvPr/>
        </p:nvSpPr>
        <p:spPr>
          <a:xfrm>
            <a:off x="235974" y="751942"/>
            <a:ext cx="11956026" cy="5447645"/>
          </a:xfrm>
          <a:prstGeom prst="rect">
            <a:avLst/>
          </a:prstGeom>
          <a:noFill/>
        </p:spPr>
        <p:txBody>
          <a:bodyPr wrap="square" rtlCol="0">
            <a:spAutoFit/>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Distribution of Continuous Variables:</a:t>
            </a:r>
            <a:endParaRPr lang="en-US" sz="1600" dirty="0"/>
          </a:p>
          <a:p>
            <a:pPr marL="742950" lvl="1" indent="-285750">
              <a:buFont typeface="+mj-lt"/>
              <a:buAutoNum type="arabicPeriod"/>
            </a:pPr>
            <a:r>
              <a:rPr lang="en-US" dirty="0">
                <a:latin typeface="Eras Bold ITC" panose="020B0907030504020204" pitchFamily="34" charset="0"/>
              </a:rPr>
              <a:t>Salary: </a:t>
            </a:r>
            <a:r>
              <a:rPr lang="en-US" sz="1600" dirty="0">
                <a:latin typeface="Times New Roman" panose="02020603050405020304" pitchFamily="18" charset="0"/>
                <a:cs typeface="Times New Roman" panose="02020603050405020304" pitchFamily="18" charset="0"/>
              </a:rPr>
              <a:t>Analyze the distribution of salaries among graduates to identify common salary ranges, outliers, and overall skewness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Eras Bold ITC" panose="020B0907030504020204" pitchFamily="34" charset="0"/>
              </a:rPr>
              <a:t>Standardized Scores: </a:t>
            </a:r>
            <a:r>
              <a:rPr lang="en-US" sz="1600" dirty="0">
                <a:latin typeface="Times New Roman" panose="02020603050405020304" pitchFamily="18" charset="0"/>
                <a:cs typeface="Times New Roman" panose="02020603050405020304" pitchFamily="18" charset="0"/>
              </a:rPr>
              <a:t>Examine the distribution of cognitive, technical, and personality skill scores to assess the general skill levels of the graduates.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Categorical Variables:</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Eras Bold ITC" panose="020B0907030504020204" pitchFamily="34" charset="0"/>
              </a:rPr>
              <a:t>Job Titles: </a:t>
            </a:r>
            <a:r>
              <a:rPr lang="en-US" sz="1600" dirty="0">
                <a:latin typeface="Times New Roman" panose="02020603050405020304" pitchFamily="18" charset="0"/>
                <a:cs typeface="Times New Roman" panose="02020603050405020304" pitchFamily="18" charset="0"/>
              </a:rPr>
              <a:t>Identify the most common job titles among engineering graduates</a:t>
            </a:r>
            <a:r>
              <a:rPr lang="en-US" sz="1600" dirty="0"/>
              <a:t>.</a:t>
            </a:r>
          </a:p>
          <a:p>
            <a:pPr marL="742950" lvl="1" indent="-285750">
              <a:buFont typeface="+mj-lt"/>
              <a:buAutoNum type="arabicPeriod"/>
            </a:pPr>
            <a:r>
              <a:rPr lang="en-US" dirty="0">
                <a:latin typeface="Eras Bold ITC" panose="020B0907030504020204" pitchFamily="34" charset="0"/>
              </a:rPr>
              <a:t>Job Locations</a:t>
            </a:r>
            <a:r>
              <a:rPr lang="en-US" sz="1600" dirty="0">
                <a:latin typeface="Times New Roman" panose="02020603050405020304" pitchFamily="18" charset="0"/>
                <a:cs typeface="Times New Roman" panose="02020603050405020304" pitchFamily="18" charset="0"/>
              </a:rPr>
              <a:t>: Determine the most frequent job locations to understand geographic employment trends.</a:t>
            </a:r>
          </a:p>
          <a:p>
            <a:pPr marL="742950" lvl="1" indent="-285750">
              <a:buFont typeface="+mj-lt"/>
              <a:buAutoNum type="arabicPeriod"/>
            </a:pPr>
            <a:r>
              <a:rPr lang="en-US" dirty="0">
                <a:latin typeface="Eras Bold ITC" panose="020B0907030504020204" pitchFamily="34" charset="0"/>
              </a:rPr>
              <a:t>Demographics: </a:t>
            </a:r>
            <a:r>
              <a:rPr lang="en-US" sz="1600" dirty="0">
                <a:latin typeface="Times New Roman" panose="02020603050405020304" pitchFamily="18" charset="0"/>
                <a:cs typeface="Times New Roman" panose="02020603050405020304" pitchFamily="18" charset="0"/>
              </a:rPr>
              <a:t>Analyze demographic features (such as gender, and region) to observe trends in the dataset, such as gender representation in engineering fields.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Frequency Counts:</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Count the occurrences of each category within categorical variables to identify dominant categories (e.g., most common engineering discipline).</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Central Tendency and Dispersion:</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Calculate measures of central tendency (mean, median) and dispersion (standard deviation) for continuous variables like salary and skill scores.</a:t>
            </a:r>
          </a:p>
          <a:p>
            <a:pPr>
              <a:buFont typeface="+mj-lt"/>
              <a:buAutoNum type="arabicPeriod"/>
            </a:pPr>
            <a:r>
              <a:rPr lang="en-US" sz="1600" b="1" dirty="0">
                <a:latin typeface="Times New Roman" panose="02020603050405020304" pitchFamily="18" charset="0"/>
                <a:cs typeface="Times New Roman" panose="02020603050405020304" pitchFamily="18" charset="0"/>
              </a:rPr>
              <a:t>Outliers Detection:</a:t>
            </a:r>
            <a:endParaRPr lang="en-US" dirty="0"/>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Identify and evaluate outliers in salary and skill scores to understand extreme cases and their potential impact.</a:t>
            </a:r>
          </a:p>
          <a:p>
            <a:pPr marL="742950" lvl="1" indent="-285750">
              <a:buFont typeface="+mj-lt"/>
              <a:buAutoNum type="arabicPeriod"/>
            </a:pPr>
            <a:endParaRPr lang="en-US" dirty="0"/>
          </a:p>
          <a:p>
            <a:pPr>
              <a:buFont typeface="+mj-lt"/>
              <a:buAutoNum type="arabicPeriod"/>
            </a:pPr>
            <a:r>
              <a:rPr lang="en-US" sz="1600" b="1" dirty="0">
                <a:latin typeface="Times New Roman" panose="02020603050405020304" pitchFamily="18" charset="0"/>
                <a:cs typeface="Times New Roman" panose="02020603050405020304" pitchFamily="18" charset="0"/>
              </a:rPr>
              <a:t>Missing Values:</a:t>
            </a:r>
            <a:endParaRPr lang="en-US" dirty="0"/>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Assess the extent of missing data within each variable to determine if imputation or exclusion is necessary.</a:t>
            </a:r>
          </a:p>
          <a:p>
            <a:r>
              <a:rPr lang="en-US" sz="1600" dirty="0">
                <a:latin typeface="Times New Roman" panose="02020603050405020304" pitchFamily="18" charset="0"/>
                <a:cs typeface="Times New Roman" panose="02020603050405020304" pitchFamily="18" charset="0"/>
              </a:rPr>
              <a:t>This univariate analysis helps in understanding the basic characteristics of the dataset and sets the stage for further analysis.</a:t>
            </a:r>
          </a:p>
          <a:p>
            <a:endParaRPr lang="en-IN" dirty="0"/>
          </a:p>
        </p:txBody>
      </p:sp>
    </p:spTree>
    <p:extLst>
      <p:ext uri="{BB962C8B-B14F-4D97-AF65-F5344CB8AC3E}">
        <p14:creationId xmlns:p14="http://schemas.microsoft.com/office/powerpoint/2010/main" val="253847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299B7-FD6C-8CC5-4646-9DA76353C4E6}"/>
              </a:ext>
            </a:extLst>
          </p:cNvPr>
          <p:cNvSpPr txBox="1"/>
          <p:nvPr/>
        </p:nvSpPr>
        <p:spPr>
          <a:xfrm>
            <a:off x="491613" y="481781"/>
            <a:ext cx="3395481" cy="461665"/>
          </a:xfrm>
          <a:prstGeom prst="rect">
            <a:avLst/>
          </a:prstGeom>
          <a:noFill/>
        </p:spPr>
        <p:txBody>
          <a:bodyPr wrap="none" rtlCol="0">
            <a:spAutoFit/>
          </a:bodyPr>
          <a:lstStyle/>
          <a:p>
            <a:r>
              <a:rPr lang="en-IN" sz="2400" dirty="0">
                <a:solidFill>
                  <a:srgbClr val="002060"/>
                </a:solidFill>
                <a:latin typeface="Eras Bold ITC" panose="020B0907030504020204" pitchFamily="34" charset="0"/>
              </a:rPr>
              <a:t>Bi – Variate Analysis</a:t>
            </a:r>
          </a:p>
        </p:txBody>
      </p:sp>
      <p:sp>
        <p:nvSpPr>
          <p:cNvPr id="5" name="TextBox 4">
            <a:extLst>
              <a:ext uri="{FF2B5EF4-FFF2-40B4-BE49-F238E27FC236}">
                <a16:creationId xmlns:a16="http://schemas.microsoft.com/office/drawing/2014/main" id="{794E08AA-4D48-FD17-DFCE-31DBF8A82B7E}"/>
              </a:ext>
            </a:extLst>
          </p:cNvPr>
          <p:cNvSpPr txBox="1"/>
          <p:nvPr/>
        </p:nvSpPr>
        <p:spPr>
          <a:xfrm>
            <a:off x="623263" y="1550563"/>
            <a:ext cx="10392696"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Gender vs. Salary:</a:t>
            </a:r>
            <a:r>
              <a:rPr lang="en-US" sz="1800" dirty="0">
                <a:latin typeface="Times New Roman" panose="02020603050405020304" pitchFamily="18" charset="0"/>
                <a:cs typeface="Times New Roman" panose="02020603050405020304" pitchFamily="18" charset="0"/>
              </a:rPr>
              <a:t> Investigate any gender-based salary disparities to understand the gender wage gap in engineering employment.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33FE7D-7ACD-55DC-14F9-21F603660197}"/>
              </a:ext>
            </a:extLst>
          </p:cNvPr>
          <p:cNvSpPr txBox="1"/>
          <p:nvPr/>
        </p:nvSpPr>
        <p:spPr>
          <a:xfrm>
            <a:off x="623263" y="2533276"/>
            <a:ext cx="11425084" cy="738664"/>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English vs. Quant</a:t>
            </a:r>
            <a:r>
              <a:rPr lang="en-US" sz="24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analysis helps in understanding the relative importance of English and quantitative skills in shaping employment outcomes.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3A90A7-4996-D6D4-0FED-90478D3FD8C0}"/>
              </a:ext>
            </a:extLst>
          </p:cNvPr>
          <p:cNvSpPr txBox="1"/>
          <p:nvPr/>
        </p:nvSpPr>
        <p:spPr>
          <a:xfrm>
            <a:off x="666422" y="3586060"/>
            <a:ext cx="10306378" cy="954107"/>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Gender vs. specialization:  </a:t>
            </a:r>
            <a:r>
              <a:rPr lang="en-US" sz="1800" dirty="0">
                <a:latin typeface="Times New Roman" panose="02020603050405020304" pitchFamily="18" charset="0"/>
                <a:cs typeface="Times New Roman" panose="02020603050405020304" pitchFamily="18" charset="0"/>
              </a:rPr>
              <a:t>Analyze the distribution of specializations (e.g., Computer Science, Mechanical Engineering, Electrical Engineering) among male and female graduates to identify any gender-specific trends in choosing specializations.</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E3BE76-4F43-F251-1730-551087366266}"/>
              </a:ext>
            </a:extLst>
          </p:cNvPr>
          <p:cNvSpPr txBox="1"/>
          <p:nvPr/>
        </p:nvSpPr>
        <p:spPr>
          <a:xfrm>
            <a:off x="623263" y="4962972"/>
            <a:ext cx="10572685" cy="646331"/>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Salary vs. College GPA:</a:t>
            </a:r>
            <a:r>
              <a:rPr lang="en-US" dirty="0"/>
              <a:t> </a:t>
            </a:r>
            <a:r>
              <a:rPr lang="en-US" sz="1800" dirty="0">
                <a:latin typeface="Times New Roman" panose="02020603050405020304" pitchFamily="18" charset="0"/>
                <a:cs typeface="Times New Roman" panose="02020603050405020304" pitchFamily="18" charset="0"/>
              </a:rPr>
              <a:t>Higher college GPA often correlates with better-starting salaries, as it can reflect strong academic performance and skills sought after by employers.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6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A6CA65-7CA8-CE6B-993C-54DC8FF24354}"/>
              </a:ext>
            </a:extLst>
          </p:cNvPr>
          <p:cNvSpPr txBox="1"/>
          <p:nvPr/>
        </p:nvSpPr>
        <p:spPr>
          <a:xfrm>
            <a:off x="541594" y="2045109"/>
            <a:ext cx="9280833" cy="2431435"/>
          </a:xfrm>
          <a:prstGeom prst="rect">
            <a:avLst/>
          </a:prstGeom>
          <a:noFill/>
        </p:spPr>
        <p:txBody>
          <a:bodyPr wrap="square" rtlCol="0">
            <a:spAutoFit/>
          </a:bodyPr>
          <a:lstStyle/>
          <a:p>
            <a:endPar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US" dirty="0">
              <a:highlight>
                <a:srgbClr val="FFFFFF"/>
              </a:highlight>
              <a:latin typeface="Helvetica Neue"/>
            </a:endParaRPr>
          </a:p>
          <a:p>
            <a:r>
              <a:rPr lang="en-IN" sz="1800" dirty="0">
                <a:latin typeface="Eras Bold ITC" panose="020B0907030504020204" pitchFamily="34" charset="0"/>
              </a:rPr>
              <a:t>Designation</a:t>
            </a:r>
            <a:r>
              <a:rPr lang="en-IN" sz="1800" dirty="0"/>
              <a:t>: </a:t>
            </a:r>
            <a:r>
              <a:rPr lang="en-US" sz="1800" dirty="0">
                <a:latin typeface="Times New Roman" panose="02020603050405020304" pitchFamily="18" charset="0"/>
                <a:cs typeface="Times New Roman" panose="02020603050405020304" pitchFamily="18" charset="0"/>
              </a:rPr>
              <a:t>The job title or role often has a significant impact on salary</a:t>
            </a:r>
            <a:endParaRPr lang="en-US" dirty="0">
              <a:latin typeface="Times New Roman" panose="02020603050405020304" pitchFamily="18" charset="0"/>
              <a:cs typeface="Times New Roman" panose="02020603050405020304" pitchFamily="18" charset="0"/>
            </a:endParaRPr>
          </a:p>
          <a:p>
            <a:endParaRPr lang="en-US" dirty="0"/>
          </a:p>
          <a:p>
            <a:r>
              <a:rPr lang="en-IN" sz="2000" dirty="0">
                <a:latin typeface="Eras Bold ITC" panose="020B0907030504020204" pitchFamily="34" charset="0"/>
              </a:rPr>
              <a:t>College Tier</a:t>
            </a:r>
            <a:r>
              <a:rPr lang="en-US" sz="2000" dirty="0">
                <a:latin typeface="Eras Bold ITC" panose="020B0907030504020204" pitchFamily="34" charset="0"/>
              </a:rPr>
              <a:t>: </a:t>
            </a:r>
            <a:r>
              <a:rPr lang="en-US" sz="1800" dirty="0">
                <a:latin typeface="Times New Roman" panose="02020603050405020304" pitchFamily="18" charset="0"/>
                <a:cs typeface="Times New Roman" panose="02020603050405020304" pitchFamily="18" charset="0"/>
              </a:rPr>
              <a:t>The tier of the college can influence the starting salary, with higher-tier colleges often leading to better-paying jobs</a:t>
            </a:r>
            <a:r>
              <a:rPr lang="en-US" dirty="0">
                <a:latin typeface="Times New Roman" panose="02020603050405020304" pitchFamily="18" charset="0"/>
                <a:cs typeface="Times New Roman" panose="02020603050405020304" pitchFamily="18" charset="0"/>
              </a:rPr>
              <a:t>.</a:t>
            </a:r>
          </a:p>
          <a:p>
            <a:endParaRPr lang="en-US" dirty="0"/>
          </a:p>
          <a:p>
            <a:r>
              <a:rPr lang="en-US" sz="1800" dirty="0">
                <a:latin typeface="Eras Bold ITC" panose="020B0907030504020204" pitchFamily="34" charset="0"/>
              </a:rPr>
              <a:t>Quant, Logical, and Computer Programming Skills:  </a:t>
            </a:r>
            <a:r>
              <a:rPr lang="en-US" sz="2000" dirty="0">
                <a:latin typeface="Times New Roman" panose="02020603050405020304" pitchFamily="18" charset="0"/>
                <a:cs typeface="Times New Roman" panose="02020603050405020304" pitchFamily="18" charset="0"/>
              </a:rPr>
              <a:t>Proficiency in these areas is crucial for technical roles and can lead to higher salaries.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5EC3CDE-BF3E-BE21-8990-EABD3E020D7E}"/>
              </a:ext>
            </a:extLst>
          </p:cNvPr>
          <p:cNvSpPr txBox="1"/>
          <p:nvPr/>
        </p:nvSpPr>
        <p:spPr>
          <a:xfrm>
            <a:off x="324465" y="580103"/>
            <a:ext cx="2481770" cy="584775"/>
          </a:xfrm>
          <a:prstGeom prst="rect">
            <a:avLst/>
          </a:prstGeom>
          <a:noFill/>
        </p:spPr>
        <p:txBody>
          <a:bodyPr wrap="none" rtlCol="0">
            <a:spAutoFit/>
          </a:bodyPr>
          <a:lstStyle/>
          <a:p>
            <a:r>
              <a:rPr lang="en-IN" sz="3200" b="1" dirty="0">
                <a:solidFill>
                  <a:srgbClr val="00B050"/>
                </a:solidFill>
                <a:latin typeface="Eras Bold ITC" panose="020B0907030504020204" pitchFamily="34" charset="0"/>
              </a:rPr>
              <a:t>Conclusion</a:t>
            </a:r>
          </a:p>
        </p:txBody>
      </p:sp>
      <p:sp>
        <p:nvSpPr>
          <p:cNvPr id="11" name="TextBox 10">
            <a:extLst>
              <a:ext uri="{FF2B5EF4-FFF2-40B4-BE49-F238E27FC236}">
                <a16:creationId xmlns:a16="http://schemas.microsoft.com/office/drawing/2014/main" id="{9D1D3FB8-CD22-4AA1-FB70-EC569702B4DB}"/>
              </a:ext>
            </a:extLst>
          </p:cNvPr>
          <p:cNvSpPr txBox="1"/>
          <p:nvPr/>
        </p:nvSpPr>
        <p:spPr>
          <a:xfrm>
            <a:off x="472768" y="1597120"/>
            <a:ext cx="6096541" cy="369332"/>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Based on the given features, those likely to affect salary include:</a:t>
            </a:r>
          </a:p>
        </p:txBody>
      </p:sp>
    </p:spTree>
    <p:extLst>
      <p:ext uri="{BB962C8B-B14F-4D97-AF65-F5344CB8AC3E}">
        <p14:creationId xmlns:p14="http://schemas.microsoft.com/office/powerpoint/2010/main" val="30226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613</Words>
  <Application>Microsoft Office PowerPoint</Application>
  <PresentationFormat>Widescreen</PresentationFormat>
  <Paragraphs>52</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Helvetica Neue</vt:lpstr>
      <vt:lpstr>Lato Black</vt:lpstr>
      <vt:lpstr>Arial</vt:lpstr>
      <vt:lpstr>Calibri</vt:lpstr>
      <vt:lpstr>Libre Baskerville</vt:lpstr>
      <vt:lpstr>-apple-system</vt:lpstr>
      <vt:lpstr>Eras Bold ITC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Veera sai datta Bantu</cp:lastModifiedBy>
  <cp:revision>3</cp:revision>
  <dcterms:created xsi:type="dcterms:W3CDTF">2021-02-16T05:19:01Z</dcterms:created>
  <dcterms:modified xsi:type="dcterms:W3CDTF">2024-09-25T18:20:14Z</dcterms:modified>
</cp:coreProperties>
</file>