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96" r:id="rId2"/>
    <p:sldId id="256" r:id="rId3"/>
    <p:sldId id="297" r:id="rId4"/>
    <p:sldId id="300" r:id="rId5"/>
    <p:sldId id="259" r:id="rId6"/>
    <p:sldId id="309" r:id="rId7"/>
    <p:sldId id="311" r:id="rId8"/>
    <p:sldId id="310" r:id="rId9"/>
    <p:sldId id="312" r:id="rId10"/>
    <p:sldId id="315" r:id="rId11"/>
    <p:sldId id="313" r:id="rId12"/>
    <p:sldId id="316" r:id="rId13"/>
    <p:sldId id="317" r:id="rId14"/>
    <p:sldId id="314" r:id="rId15"/>
    <p:sldId id="304" r:id="rId16"/>
    <p:sldId id="289" r:id="rId17"/>
    <p:sldId id="280" r:id="rId18"/>
  </p:sldIdLst>
  <p:sldSz cx="9144000" cy="5143500" type="screen16x9"/>
  <p:notesSz cx="6858000" cy="9144000"/>
  <p:embeddedFontLst>
    <p:embeddedFont>
      <p:font typeface="Lato" panose="020F0502020204030203" pitchFamily="34" charset="0"/>
      <p:regular r:id="rId20"/>
    </p:embeddedFont>
    <p:embeddedFont>
      <p:font typeface="Roboto Slab" panose="020B0604020202020204" charset="0"/>
      <p:regular r:id="rId21"/>
      <p:bold r:id="rId22"/>
    </p:embeddedFont>
    <p:embeddedFont>
      <p:font typeface="Source Sans Pro" panose="020B0503030403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E518644-4C28-4302-A802-CCBCDB56FF4F}">
          <p14:sldIdLst>
            <p14:sldId id="296"/>
            <p14:sldId id="256"/>
            <p14:sldId id="297"/>
            <p14:sldId id="300"/>
            <p14:sldId id="259"/>
            <p14:sldId id="309"/>
            <p14:sldId id="311"/>
            <p14:sldId id="310"/>
            <p14:sldId id="312"/>
            <p14:sldId id="315"/>
            <p14:sldId id="313"/>
            <p14:sldId id="316"/>
            <p14:sldId id="317"/>
            <p14:sldId id="314"/>
            <p14:sldId id="304"/>
            <p14:sldId id="28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DD8EA"/>
    <a:srgbClr val="F3F5F2"/>
    <a:srgbClr val="08B6E6"/>
    <a:srgbClr val="0000FF"/>
    <a:srgbClr val="0581CD"/>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477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763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6778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69466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abf1dbd179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abf1dbd179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4" name="Picture 3">
            <a:extLst>
              <a:ext uri="{FF2B5EF4-FFF2-40B4-BE49-F238E27FC236}">
                <a16:creationId xmlns:a16="http://schemas.microsoft.com/office/drawing/2014/main" id="{FF0E1A85-3A69-04F5-CF77-0E72A5A73D7C}"/>
              </a:ext>
            </a:extLst>
          </p:cNvPr>
          <p:cNvPicPr>
            <a:picLocks noChangeAspect="1"/>
          </p:cNvPicPr>
          <p:nvPr/>
        </p:nvPicPr>
        <p:blipFill rotWithShape="1">
          <a:blip r:embed="rId3"/>
          <a:srcRect l="7794" r="43570"/>
          <a:stretch/>
        </p:blipFill>
        <p:spPr>
          <a:xfrm>
            <a:off x="4685230" y="-18620"/>
            <a:ext cx="4457660" cy="5162120"/>
          </a:xfrm>
          <a:prstGeom prst="rect">
            <a:avLst/>
          </a:prstGeom>
        </p:spPr>
      </p:pic>
      <p:sp>
        <p:nvSpPr>
          <p:cNvPr id="7" name="Rectangle 6">
            <a:extLst>
              <a:ext uri="{FF2B5EF4-FFF2-40B4-BE49-F238E27FC236}">
                <a16:creationId xmlns:a16="http://schemas.microsoft.com/office/drawing/2014/main" id="{CA28054E-691E-2E36-84DD-AE6B7531A891}"/>
              </a:ext>
            </a:extLst>
          </p:cNvPr>
          <p:cNvSpPr/>
          <p:nvPr/>
        </p:nvSpPr>
        <p:spPr>
          <a:xfrm>
            <a:off x="5873858" y="350830"/>
            <a:ext cx="790413" cy="369450"/>
          </a:xfrm>
          <a:prstGeom prst="rect">
            <a:avLst/>
          </a:prstGeom>
          <a:solidFill>
            <a:srgbClr val="F3F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0FC552B-1BE4-5D6B-C887-828F156985B9}"/>
              </a:ext>
            </a:extLst>
          </p:cNvPr>
          <p:cNvSpPr/>
          <p:nvPr/>
        </p:nvSpPr>
        <p:spPr>
          <a:xfrm>
            <a:off x="5478651" y="976393"/>
            <a:ext cx="3665349" cy="1325105"/>
          </a:xfrm>
          <a:prstGeom prst="rect">
            <a:avLst/>
          </a:prstGeom>
          <a:solidFill>
            <a:srgbClr val="F3F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FEEF3DC1-FC9F-AB68-A73A-54421C3093B0}"/>
              </a:ext>
            </a:extLst>
          </p:cNvPr>
          <p:cNvSpPr/>
          <p:nvPr/>
        </p:nvSpPr>
        <p:spPr>
          <a:xfrm>
            <a:off x="0" y="-4655"/>
            <a:ext cx="6192300" cy="5148155"/>
          </a:xfrm>
          <a:custGeom>
            <a:avLst/>
            <a:gdLst>
              <a:gd name="connsiteX0" fmla="*/ 0 w 6269064"/>
              <a:gd name="connsiteY0" fmla="*/ 0 h 5143500"/>
              <a:gd name="connsiteX1" fmla="*/ 6269064 w 6269064"/>
              <a:gd name="connsiteY1" fmla="*/ 0 h 5143500"/>
              <a:gd name="connsiteX2" fmla="*/ 6269064 w 6269064"/>
              <a:gd name="connsiteY2" fmla="*/ 5143500 h 5143500"/>
              <a:gd name="connsiteX3" fmla="*/ 0 w 6269064"/>
              <a:gd name="connsiteY3" fmla="*/ 5143500 h 5143500"/>
              <a:gd name="connsiteX4" fmla="*/ 0 w 6269064"/>
              <a:gd name="connsiteY4" fmla="*/ 0 h 5143500"/>
              <a:gd name="connsiteX0" fmla="*/ 0 w 6269064"/>
              <a:gd name="connsiteY0" fmla="*/ 0 h 5143500"/>
              <a:gd name="connsiteX1" fmla="*/ 6269064 w 6269064"/>
              <a:gd name="connsiteY1" fmla="*/ 0 h 5143500"/>
              <a:gd name="connsiteX2" fmla="*/ 5339166 w 6269064"/>
              <a:gd name="connsiteY2" fmla="*/ 5143500 h 5143500"/>
              <a:gd name="connsiteX3" fmla="*/ 0 w 6269064"/>
              <a:gd name="connsiteY3" fmla="*/ 5143500 h 5143500"/>
              <a:gd name="connsiteX4" fmla="*/ 0 w 6269064"/>
              <a:gd name="connsiteY4" fmla="*/ 0 h 5143500"/>
              <a:gd name="connsiteX0" fmla="*/ 0 w 6269064"/>
              <a:gd name="connsiteY0" fmla="*/ 0 h 5158998"/>
              <a:gd name="connsiteX1" fmla="*/ 6269064 w 6269064"/>
              <a:gd name="connsiteY1" fmla="*/ 0 h 5158998"/>
              <a:gd name="connsiteX2" fmla="*/ 4858719 w 6269064"/>
              <a:gd name="connsiteY2" fmla="*/ 5158998 h 5158998"/>
              <a:gd name="connsiteX3" fmla="*/ 0 w 6269064"/>
              <a:gd name="connsiteY3" fmla="*/ 5143500 h 5158998"/>
              <a:gd name="connsiteX4" fmla="*/ 0 w 6269064"/>
              <a:gd name="connsiteY4" fmla="*/ 0 h 5158998"/>
              <a:gd name="connsiteX0" fmla="*/ 0 w 6269064"/>
              <a:gd name="connsiteY0" fmla="*/ 0 h 5151249"/>
              <a:gd name="connsiteX1" fmla="*/ 6269064 w 6269064"/>
              <a:gd name="connsiteY1" fmla="*/ 0 h 5151249"/>
              <a:gd name="connsiteX2" fmla="*/ 5300420 w 6269064"/>
              <a:gd name="connsiteY2" fmla="*/ 5151249 h 5151249"/>
              <a:gd name="connsiteX3" fmla="*/ 0 w 6269064"/>
              <a:gd name="connsiteY3" fmla="*/ 5143500 h 5151249"/>
              <a:gd name="connsiteX4" fmla="*/ 0 w 6269064"/>
              <a:gd name="connsiteY4" fmla="*/ 0 h 5151249"/>
              <a:gd name="connsiteX0" fmla="*/ 0 w 6269064"/>
              <a:gd name="connsiteY0" fmla="*/ 0 h 5151249"/>
              <a:gd name="connsiteX1" fmla="*/ 6269064 w 6269064"/>
              <a:gd name="connsiteY1" fmla="*/ 0 h 5151249"/>
              <a:gd name="connsiteX2" fmla="*/ 5300420 w 6269064"/>
              <a:gd name="connsiteY2" fmla="*/ 5151249 h 5151249"/>
              <a:gd name="connsiteX3" fmla="*/ 0 w 6269064"/>
              <a:gd name="connsiteY3" fmla="*/ 5143500 h 5151249"/>
              <a:gd name="connsiteX4" fmla="*/ 0 w 6269064"/>
              <a:gd name="connsiteY4" fmla="*/ 0 h 5151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9064" h="5151249">
                <a:moveTo>
                  <a:pt x="0" y="0"/>
                </a:moveTo>
                <a:lnTo>
                  <a:pt x="6269064" y="0"/>
                </a:lnTo>
                <a:lnTo>
                  <a:pt x="5300420" y="5151249"/>
                </a:lnTo>
                <a:lnTo>
                  <a:pt x="0" y="51435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Google Shape;338;p1">
            <a:extLst>
              <a:ext uri="{FF2B5EF4-FFF2-40B4-BE49-F238E27FC236}">
                <a16:creationId xmlns:a16="http://schemas.microsoft.com/office/drawing/2014/main" id="{7464BA92-5568-8841-D8DE-A6257438D5D1}"/>
              </a:ext>
            </a:extLst>
          </p:cNvPr>
          <p:cNvSpPr txBox="1">
            <a:spLocks/>
          </p:cNvSpPr>
          <p:nvPr/>
        </p:nvSpPr>
        <p:spPr>
          <a:xfrm>
            <a:off x="113230" y="1371312"/>
            <a:ext cx="91440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buSzPts val="2800"/>
            </a:pPr>
            <a:r>
              <a:rPr lang="en-IN" sz="2900" u="sng" dirty="0">
                <a:solidFill>
                  <a:schemeClr val="lt1"/>
                </a:solidFill>
                <a:latin typeface="Times New Roman" panose="02020603050405020304" pitchFamily="18" charset="0"/>
                <a:ea typeface="Trebuchet MS"/>
                <a:cs typeface="Times New Roman" panose="02020603050405020304" pitchFamily="18" charset="0"/>
                <a:sym typeface="Trebuchet MS"/>
              </a:rPr>
              <a:t>Bank of Baroda Hackathon - 2022                       </a:t>
            </a:r>
          </a:p>
        </p:txBody>
      </p:sp>
      <p:sp>
        <p:nvSpPr>
          <p:cNvPr id="340" name="Google Shape;340;p1"/>
          <p:cNvSpPr txBox="1"/>
          <p:nvPr/>
        </p:nvSpPr>
        <p:spPr>
          <a:xfrm>
            <a:off x="191291" y="3196189"/>
            <a:ext cx="4559100" cy="1179091"/>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imes New Roman" panose="02020603050405020304" pitchFamily="18" charset="0"/>
                <a:ea typeface="Trebuchet MS"/>
                <a:cs typeface="Times New Roman" panose="02020603050405020304" pitchFamily="18" charset="0"/>
                <a:sym typeface="Trebuchet MS"/>
              </a:rPr>
              <a:t>WE EMINENCE ARE TECH FANATIC.WE LOVE EXPLORING AND LEARNING NEW THINGS.</a:t>
            </a:r>
            <a:endParaRPr sz="1700" i="0" u="none" strike="noStrike" cap="none" dirty="0">
              <a:solidFill>
                <a:schemeClr val="lt1"/>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imes New Roman" panose="02020603050405020304" pitchFamily="18" charset="0"/>
                <a:ea typeface="Trebuchet MS"/>
                <a:cs typeface="Times New Roman" panose="02020603050405020304" pitchFamily="18" charset="0"/>
                <a:sym typeface="Trebuchet MS"/>
              </a:rPr>
              <a:t>Date :</a:t>
            </a:r>
            <a:r>
              <a:rPr lang="en" sz="1200" dirty="0">
                <a:solidFill>
                  <a:schemeClr val="lt1"/>
                </a:solidFill>
                <a:latin typeface="Times New Roman" panose="02020603050405020304" pitchFamily="18" charset="0"/>
                <a:ea typeface="Trebuchet MS"/>
                <a:cs typeface="Times New Roman" panose="02020603050405020304" pitchFamily="18" charset="0"/>
                <a:sym typeface="Trebuchet MS"/>
              </a:rPr>
              <a:t>20</a:t>
            </a:r>
            <a:r>
              <a:rPr lang="en" sz="1200" i="0" u="none" strike="noStrike" cap="none" baseline="30000" dirty="0">
                <a:solidFill>
                  <a:schemeClr val="lt1"/>
                </a:solidFill>
                <a:latin typeface="Times New Roman" panose="02020603050405020304" pitchFamily="18" charset="0"/>
                <a:ea typeface="Trebuchet MS"/>
                <a:cs typeface="Times New Roman" panose="02020603050405020304" pitchFamily="18" charset="0"/>
                <a:sym typeface="Trebuchet MS"/>
              </a:rPr>
              <a:t>TH</a:t>
            </a:r>
            <a:r>
              <a:rPr lang="en" sz="1200" i="0" u="none" strike="noStrike" cap="none" dirty="0">
                <a:solidFill>
                  <a:schemeClr val="lt1"/>
                </a:solidFill>
                <a:latin typeface="Times New Roman" panose="02020603050405020304" pitchFamily="18" charset="0"/>
                <a:ea typeface="Trebuchet MS"/>
                <a:cs typeface="Times New Roman" panose="02020603050405020304" pitchFamily="18" charset="0"/>
                <a:sym typeface="Trebuchet MS"/>
              </a:rPr>
              <a:t> SEP 2022</a:t>
            </a:r>
            <a:endParaRPr sz="1200" i="0" u="none" strike="noStrike" cap="none" dirty="0">
              <a:solidFill>
                <a:schemeClr val="lt1"/>
              </a:solidFill>
              <a:latin typeface="Times New Roman" panose="02020603050405020304" pitchFamily="18" charset="0"/>
              <a:ea typeface="Trebuchet MS"/>
              <a:cs typeface="Times New Roman" panose="02020603050405020304" pitchFamily="18" charset="0"/>
              <a:sym typeface="Trebuchet MS"/>
            </a:endParaRPr>
          </a:p>
        </p:txBody>
      </p:sp>
      <p:sp>
        <p:nvSpPr>
          <p:cNvPr id="25" name="Google Shape;339;p1">
            <a:extLst>
              <a:ext uri="{FF2B5EF4-FFF2-40B4-BE49-F238E27FC236}">
                <a16:creationId xmlns:a16="http://schemas.microsoft.com/office/drawing/2014/main" id="{3269E9C7-065D-9768-709A-F3775874D117}"/>
              </a:ext>
            </a:extLst>
          </p:cNvPr>
          <p:cNvSpPr txBox="1"/>
          <p:nvPr/>
        </p:nvSpPr>
        <p:spPr>
          <a:xfrm>
            <a:off x="772138" y="1986042"/>
            <a:ext cx="3891244" cy="6309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IN" sz="2900" b="1" i="0" u="none" strike="noStrike" cap="none" dirty="0">
                <a:solidFill>
                  <a:schemeClr val="lt1"/>
                </a:solidFill>
                <a:latin typeface="Times New Roman" panose="02020603050405020304" pitchFamily="18" charset="0"/>
                <a:ea typeface="Trebuchet MS"/>
                <a:cs typeface="Times New Roman" panose="02020603050405020304" pitchFamily="18" charset="0"/>
                <a:sym typeface="Trebuchet MS"/>
              </a:rPr>
              <a:t>TEAM EMINENCE </a:t>
            </a:r>
          </a:p>
        </p:txBody>
      </p:sp>
      <p:pic>
        <p:nvPicPr>
          <p:cNvPr id="341" name="Google Shape;341;p1"/>
          <p:cNvPicPr preferRelativeResize="0"/>
          <p:nvPr/>
        </p:nvPicPr>
        <p:blipFill>
          <a:blip r:embed="rId4">
            <a:alphaModFix/>
          </a:blip>
          <a:stretch>
            <a:fillRect/>
          </a:stretch>
        </p:blipFill>
        <p:spPr>
          <a:xfrm>
            <a:off x="6908772" y="-18620"/>
            <a:ext cx="2235228" cy="738900"/>
          </a:xfrm>
          <a:prstGeom prst="rect">
            <a:avLst/>
          </a:prstGeom>
          <a:noFill/>
          <a:ln>
            <a:noFill/>
          </a:ln>
        </p:spPr>
      </p:pic>
      <p:pic>
        <p:nvPicPr>
          <p:cNvPr id="9" name="Picture 8">
            <a:extLst>
              <a:ext uri="{FF2B5EF4-FFF2-40B4-BE49-F238E27FC236}">
                <a16:creationId xmlns:a16="http://schemas.microsoft.com/office/drawing/2014/main" id="{CB92910E-B38D-4738-57C5-83532BE2988E}"/>
              </a:ext>
            </a:extLst>
          </p:cNvPr>
          <p:cNvPicPr>
            <a:picLocks noChangeAspect="1"/>
          </p:cNvPicPr>
          <p:nvPr/>
        </p:nvPicPr>
        <p:blipFill>
          <a:blip r:embed="rId5"/>
          <a:stretch>
            <a:fillRect/>
          </a:stretch>
        </p:blipFill>
        <p:spPr>
          <a:xfrm>
            <a:off x="473728" y="413700"/>
            <a:ext cx="2622422" cy="6575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396194-9FDE-6BC9-C6B0-0465C22E19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4" name="Picture 3">
            <a:extLst>
              <a:ext uri="{FF2B5EF4-FFF2-40B4-BE49-F238E27FC236}">
                <a16:creationId xmlns:a16="http://schemas.microsoft.com/office/drawing/2014/main" id="{A6C87A47-CC7A-E51F-4697-A349C68289E2}"/>
              </a:ext>
            </a:extLst>
          </p:cNvPr>
          <p:cNvPicPr>
            <a:picLocks noChangeAspect="1"/>
          </p:cNvPicPr>
          <p:nvPr/>
        </p:nvPicPr>
        <p:blipFill rotWithShape="1">
          <a:blip r:embed="rId2"/>
          <a:srcRect t="9677"/>
          <a:stretch/>
        </p:blipFill>
        <p:spPr>
          <a:xfrm>
            <a:off x="557105" y="248719"/>
            <a:ext cx="8029789" cy="4079686"/>
          </a:xfrm>
          <a:prstGeom prst="rect">
            <a:avLst/>
          </a:prstGeom>
        </p:spPr>
      </p:pic>
      <p:sp>
        <p:nvSpPr>
          <p:cNvPr id="5" name="Rectangle 4">
            <a:extLst>
              <a:ext uri="{FF2B5EF4-FFF2-40B4-BE49-F238E27FC236}">
                <a16:creationId xmlns:a16="http://schemas.microsoft.com/office/drawing/2014/main" id="{7F51BB3C-47CA-A866-6E63-E48F87CEC4DD}"/>
              </a:ext>
            </a:extLst>
          </p:cNvPr>
          <p:cNvSpPr/>
          <p:nvPr/>
        </p:nvSpPr>
        <p:spPr>
          <a:xfrm>
            <a:off x="442686" y="3077029"/>
            <a:ext cx="493485" cy="1313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64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892C-0441-4B9D-DC78-05DBFB114E5B}"/>
              </a:ext>
            </a:extLst>
          </p:cNvPr>
          <p:cNvSpPr>
            <a:spLocks noGrp="1"/>
          </p:cNvSpPr>
          <p:nvPr>
            <p:ph type="title"/>
          </p:nvPr>
        </p:nvSpPr>
        <p:spPr/>
        <p:txBody>
          <a:bodyPr/>
          <a:lstStyle/>
          <a:p>
            <a:r>
              <a:rPr lang="en-IN" dirty="0"/>
              <a:t>Automated cheque processing using Deep learning</a:t>
            </a:r>
          </a:p>
        </p:txBody>
      </p:sp>
      <p:sp>
        <p:nvSpPr>
          <p:cNvPr id="3" name="Slide Number Placeholder 2">
            <a:extLst>
              <a:ext uri="{FF2B5EF4-FFF2-40B4-BE49-F238E27FC236}">
                <a16:creationId xmlns:a16="http://schemas.microsoft.com/office/drawing/2014/main" id="{C1643BD0-BD21-EEA1-918E-FAC3470EC4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4" name="TextBox 3">
            <a:extLst>
              <a:ext uri="{FF2B5EF4-FFF2-40B4-BE49-F238E27FC236}">
                <a16:creationId xmlns:a16="http://schemas.microsoft.com/office/drawing/2014/main" id="{70456E40-80EE-F5BB-2EBB-41FAD583B6AC}"/>
              </a:ext>
            </a:extLst>
          </p:cNvPr>
          <p:cNvSpPr txBox="1"/>
          <p:nvPr/>
        </p:nvSpPr>
        <p:spPr>
          <a:xfrm>
            <a:off x="1107033" y="1125200"/>
            <a:ext cx="7571701" cy="2893100"/>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basic aim of any machine learning-based offline signature verification system to distinguish the genuine offline signature from the forged one automatically.</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offline signature’s inherited dynamic information is collected with a sequence of time intervals.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goal is to learn from a large population of genuine and forged signature samples. The focus is on differentiating between genuine-genuine differences and genuine-forgery differences.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Using Scott and </a:t>
            </a:r>
            <a:r>
              <a:rPr lang="en-US" dirty="0" err="1">
                <a:latin typeface="Times New Roman" panose="02020603050405020304" pitchFamily="18" charset="0"/>
                <a:cs typeface="Times New Roman" panose="02020603050405020304" pitchFamily="18" charset="0"/>
              </a:rPr>
              <a:t>Longuet</a:t>
            </a:r>
            <a:r>
              <a:rPr lang="en-US" dirty="0">
                <a:latin typeface="Times New Roman" panose="02020603050405020304" pitchFamily="18" charset="0"/>
                <a:cs typeface="Times New Roman" panose="02020603050405020304" pitchFamily="18" charset="0"/>
              </a:rPr>
              <a:t>-Higgins algorithm point-to-point matching can be constructed between two point sets while ignoring some bad matches.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562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862A4D-C04D-D473-43C8-F76BA3837C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4" name="Picture 3">
            <a:extLst>
              <a:ext uri="{FF2B5EF4-FFF2-40B4-BE49-F238E27FC236}">
                <a16:creationId xmlns:a16="http://schemas.microsoft.com/office/drawing/2014/main" id="{F78917D3-0F45-57E8-3434-F463E1F7F129}"/>
              </a:ext>
            </a:extLst>
          </p:cNvPr>
          <p:cNvPicPr>
            <a:picLocks noChangeAspect="1"/>
          </p:cNvPicPr>
          <p:nvPr/>
        </p:nvPicPr>
        <p:blipFill rotWithShape="1">
          <a:blip r:embed="rId2"/>
          <a:srcRect l="34206" t="31746" r="34445" b="38059"/>
          <a:stretch/>
        </p:blipFill>
        <p:spPr>
          <a:xfrm>
            <a:off x="2329543" y="2264229"/>
            <a:ext cx="3984171" cy="2158513"/>
          </a:xfrm>
          <a:prstGeom prst="rect">
            <a:avLst/>
          </a:prstGeom>
        </p:spPr>
      </p:pic>
      <p:sp>
        <p:nvSpPr>
          <p:cNvPr id="5" name="TextBox 4">
            <a:extLst>
              <a:ext uri="{FF2B5EF4-FFF2-40B4-BE49-F238E27FC236}">
                <a16:creationId xmlns:a16="http://schemas.microsoft.com/office/drawing/2014/main" id="{DF189518-B12A-D23B-6FFC-01F42A45F5AB}"/>
              </a:ext>
            </a:extLst>
          </p:cNvPr>
          <p:cNvSpPr txBox="1"/>
          <p:nvPr/>
        </p:nvSpPr>
        <p:spPr>
          <a:xfrm>
            <a:off x="740229" y="1756229"/>
            <a:ext cx="6088743" cy="73866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verification task is performed by comparing the questioned signature against each known signature. </a:t>
            </a:r>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6CEBCFB8-966D-723E-AAFE-2401923BC65D}"/>
              </a:ext>
            </a:extLst>
          </p:cNvPr>
          <p:cNvPicPr>
            <a:picLocks noChangeAspect="1"/>
          </p:cNvPicPr>
          <p:nvPr/>
        </p:nvPicPr>
        <p:blipFill rotWithShape="1">
          <a:blip r:embed="rId3"/>
          <a:srcRect l="33889" t="27372" r="20476" b="52874"/>
          <a:stretch/>
        </p:blipFill>
        <p:spPr>
          <a:xfrm>
            <a:off x="1284514" y="196006"/>
            <a:ext cx="6408058" cy="1560223"/>
          </a:xfrm>
          <a:prstGeom prst="rect">
            <a:avLst/>
          </a:prstGeom>
        </p:spPr>
      </p:pic>
    </p:spTree>
    <p:extLst>
      <p:ext uri="{BB962C8B-B14F-4D97-AF65-F5344CB8AC3E}">
        <p14:creationId xmlns:p14="http://schemas.microsoft.com/office/powerpoint/2010/main" val="1470524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A0AE-DDAE-0106-D8C6-E2530CC4A920}"/>
              </a:ext>
            </a:extLst>
          </p:cNvPr>
          <p:cNvSpPr>
            <a:spLocks noGrp="1"/>
          </p:cNvSpPr>
          <p:nvPr>
            <p:ph type="title"/>
          </p:nvPr>
        </p:nvSpPr>
        <p:spPr/>
        <p:txBody>
          <a:bodyPr/>
          <a:lstStyle/>
          <a:p>
            <a:r>
              <a:rPr lang="en-IN" dirty="0"/>
              <a:t>Automated cheque processing using Open cv</a:t>
            </a:r>
          </a:p>
        </p:txBody>
      </p:sp>
      <p:sp>
        <p:nvSpPr>
          <p:cNvPr id="3" name="Slide Number Placeholder 2">
            <a:extLst>
              <a:ext uri="{FF2B5EF4-FFF2-40B4-BE49-F238E27FC236}">
                <a16:creationId xmlns:a16="http://schemas.microsoft.com/office/drawing/2014/main" id="{DB982145-B607-8126-211E-93A6F003E8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4" name="TextBox 3">
            <a:extLst>
              <a:ext uri="{FF2B5EF4-FFF2-40B4-BE49-F238E27FC236}">
                <a16:creationId xmlns:a16="http://schemas.microsoft.com/office/drawing/2014/main" id="{CBA9FDB8-FDAA-6C15-24F0-E063BA7AF696}"/>
              </a:ext>
            </a:extLst>
          </p:cNvPr>
          <p:cNvSpPr txBox="1"/>
          <p:nvPr/>
        </p:nvSpPr>
        <p:spPr>
          <a:xfrm>
            <a:off x="1204684" y="1305493"/>
            <a:ext cx="5820229" cy="2246769"/>
          </a:xfrm>
          <a:prstGeom prst="rect">
            <a:avLst/>
          </a:prstGeom>
          <a:noFill/>
        </p:spPr>
        <p:txBody>
          <a:bodyPr wrap="square" rtlCol="0">
            <a:spAutoFit/>
          </a:bodyPr>
          <a:lstStyle/>
          <a:p>
            <a:pPr marL="285750" indent="-285750">
              <a:buFont typeface="Arial" panose="020B0604020202020204" pitchFamily="34" charset="0"/>
              <a:buChar char="•"/>
            </a:pPr>
            <a:r>
              <a:rPr lang="en-US" dirty="0"/>
              <a:t>Through this method the manual task of verifying data is minimized.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Scanned data is passed to OpenCV which returned the various parts of the cheque which were then passed to Google Vision API to convert them into text, but MICR code was passed to tesseract OCR.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Optical Character Recognition (OCR) will be performed on this Region of Interest and data will be read from cheque. According to the results of the OCR further transactions will be executed.</a:t>
            </a:r>
            <a:endParaRPr lang="en-IN" dirty="0"/>
          </a:p>
        </p:txBody>
      </p:sp>
    </p:spTree>
    <p:extLst>
      <p:ext uri="{BB962C8B-B14F-4D97-AF65-F5344CB8AC3E}">
        <p14:creationId xmlns:p14="http://schemas.microsoft.com/office/powerpoint/2010/main" val="1266039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DB592F-375B-AEE6-3C74-D87F3AAB6C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5" name="Title 1">
            <a:extLst>
              <a:ext uri="{FF2B5EF4-FFF2-40B4-BE49-F238E27FC236}">
                <a16:creationId xmlns:a16="http://schemas.microsoft.com/office/drawing/2014/main" id="{4E504F8A-B5E4-A6E6-FF20-B44497F3B489}"/>
              </a:ext>
            </a:extLst>
          </p:cNvPr>
          <p:cNvSpPr txBox="1">
            <a:spLocks/>
          </p:cNvSpPr>
          <p:nvPr/>
        </p:nvSpPr>
        <p:spPr>
          <a:xfrm>
            <a:off x="786150" y="313930"/>
            <a:ext cx="7571700"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IN" dirty="0"/>
              <a:t>Automated cheque processing using Image processing</a:t>
            </a:r>
          </a:p>
        </p:txBody>
      </p:sp>
    </p:spTree>
    <p:extLst>
      <p:ext uri="{BB962C8B-B14F-4D97-AF65-F5344CB8AC3E}">
        <p14:creationId xmlns:p14="http://schemas.microsoft.com/office/powerpoint/2010/main" val="1275244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209973" y="77587"/>
            <a:ext cx="3020907" cy="50122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dirty="0">
                <a:solidFill>
                  <a:schemeClr val="accent1"/>
                </a:solidFill>
                <a:highlight>
                  <a:srgbClr val="FFFFFF"/>
                </a:highlight>
                <a:latin typeface="Times New Roman" panose="02020603050405020304" pitchFamily="18" charset="0"/>
                <a:ea typeface="Lato"/>
                <a:cs typeface="Times New Roman" panose="02020603050405020304" pitchFamily="18" charset="0"/>
                <a:sym typeface="Lato"/>
              </a:rPr>
              <a:t>S</a:t>
            </a:r>
            <a:r>
              <a:rPr lang="en" sz="2000" b="1" i="0" u="none" strike="noStrike" cap="none" dirty="0">
                <a:solidFill>
                  <a:schemeClr val="accent1"/>
                </a:solidFill>
                <a:highlight>
                  <a:srgbClr val="FFFFFF"/>
                </a:highlight>
                <a:latin typeface="Times New Roman" panose="02020603050405020304" pitchFamily="18" charset="0"/>
                <a:ea typeface="Lato"/>
                <a:cs typeface="Times New Roman" panose="02020603050405020304" pitchFamily="18" charset="0"/>
                <a:sym typeface="Lato"/>
              </a:rPr>
              <a:t>upporting diagrams</a:t>
            </a:r>
            <a:endParaRPr sz="2000" b="1" i="0" u="none" strike="noStrike" cap="none" dirty="0">
              <a:solidFill>
                <a:schemeClr val="accent1"/>
              </a:solidFill>
              <a:latin typeface="Times New Roman" panose="02020603050405020304" pitchFamily="18" charset="0"/>
              <a:ea typeface="Lato"/>
              <a:cs typeface="Times New Roman" panose="02020603050405020304" pitchFamily="18" charset="0"/>
              <a:sym typeface="Lato"/>
            </a:endParaRPr>
          </a:p>
        </p:txBody>
      </p:sp>
      <p:pic>
        <p:nvPicPr>
          <p:cNvPr id="3" name="Picture 2">
            <a:extLst>
              <a:ext uri="{FF2B5EF4-FFF2-40B4-BE49-F238E27FC236}">
                <a16:creationId xmlns:a16="http://schemas.microsoft.com/office/drawing/2014/main" id="{6D483149-916A-44B9-D0D5-8511A161FB51}"/>
              </a:ext>
            </a:extLst>
          </p:cNvPr>
          <p:cNvPicPr>
            <a:picLocks noChangeAspect="1"/>
          </p:cNvPicPr>
          <p:nvPr/>
        </p:nvPicPr>
        <p:blipFill>
          <a:blip r:embed="rId3"/>
          <a:stretch>
            <a:fillRect/>
          </a:stretch>
        </p:blipFill>
        <p:spPr>
          <a:xfrm>
            <a:off x="873760" y="674936"/>
            <a:ext cx="6956213" cy="390200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pic>
        <p:nvPicPr>
          <p:cNvPr id="2" name="Picture 1">
            <a:extLst>
              <a:ext uri="{FF2B5EF4-FFF2-40B4-BE49-F238E27FC236}">
                <a16:creationId xmlns:a16="http://schemas.microsoft.com/office/drawing/2014/main" id="{E0C0213C-D8CD-DBE0-AE65-9CA3031B96A5}"/>
              </a:ext>
            </a:extLst>
          </p:cNvPr>
          <p:cNvPicPr>
            <a:picLocks noChangeAspect="1"/>
          </p:cNvPicPr>
          <p:nvPr/>
        </p:nvPicPr>
        <p:blipFill rotWithShape="1">
          <a:blip r:embed="rId3"/>
          <a:srcRect l="-1" t="15680" r="34907" b="52381"/>
          <a:stretch/>
        </p:blipFill>
        <p:spPr>
          <a:xfrm>
            <a:off x="862686" y="1438485"/>
            <a:ext cx="1484477" cy="1489201"/>
          </a:xfrm>
          <a:prstGeom prst="ellipse">
            <a:avLst/>
          </a:prstGeom>
        </p:spPr>
      </p:pic>
      <p:pic>
        <p:nvPicPr>
          <p:cNvPr id="9" name="Picture 8">
            <a:extLst>
              <a:ext uri="{FF2B5EF4-FFF2-40B4-BE49-F238E27FC236}">
                <a16:creationId xmlns:a16="http://schemas.microsoft.com/office/drawing/2014/main" id="{9EA35729-57B5-A021-3FA2-9A4C93E53F47}"/>
              </a:ext>
            </a:extLst>
          </p:cNvPr>
          <p:cNvPicPr>
            <a:picLocks noChangeAspect="1"/>
          </p:cNvPicPr>
          <p:nvPr/>
        </p:nvPicPr>
        <p:blipFill rotWithShape="1">
          <a:blip r:embed="rId4"/>
          <a:srcRect l="100" t="7654" r="-100" b="42346"/>
          <a:stretch/>
        </p:blipFill>
        <p:spPr>
          <a:xfrm>
            <a:off x="4819776" y="1438485"/>
            <a:ext cx="1489199" cy="1524940"/>
          </a:xfrm>
          <a:prstGeom prst="ellipse">
            <a:avLst/>
          </a:prstGeom>
        </p:spPr>
      </p:pic>
      <p:pic>
        <p:nvPicPr>
          <p:cNvPr id="7" name="Picture 6">
            <a:extLst>
              <a:ext uri="{FF2B5EF4-FFF2-40B4-BE49-F238E27FC236}">
                <a16:creationId xmlns:a16="http://schemas.microsoft.com/office/drawing/2014/main" id="{3B552AA4-0F00-D0EE-74A8-FB8F11BB98AE}"/>
              </a:ext>
            </a:extLst>
          </p:cNvPr>
          <p:cNvPicPr>
            <a:picLocks noChangeAspect="1"/>
          </p:cNvPicPr>
          <p:nvPr/>
        </p:nvPicPr>
        <p:blipFill rotWithShape="1">
          <a:blip r:embed="rId5"/>
          <a:srcRect l="9451" t="4612" b="28757"/>
          <a:stretch/>
        </p:blipFill>
        <p:spPr>
          <a:xfrm>
            <a:off x="6794475" y="1474225"/>
            <a:ext cx="1489200" cy="1489200"/>
          </a:xfrm>
          <a:prstGeom prst="ellipse">
            <a:avLst/>
          </a:prstGeom>
        </p:spPr>
      </p:pic>
      <p:pic>
        <p:nvPicPr>
          <p:cNvPr id="3" name="Picture 2">
            <a:extLst>
              <a:ext uri="{FF2B5EF4-FFF2-40B4-BE49-F238E27FC236}">
                <a16:creationId xmlns:a16="http://schemas.microsoft.com/office/drawing/2014/main" id="{8C38186B-E759-C0FE-095A-987A72DE0F5E}"/>
              </a:ext>
            </a:extLst>
          </p:cNvPr>
          <p:cNvPicPr>
            <a:picLocks noChangeAspect="1"/>
          </p:cNvPicPr>
          <p:nvPr/>
        </p:nvPicPr>
        <p:blipFill>
          <a:blip r:embed="rId6"/>
          <a:stretch>
            <a:fillRect/>
          </a:stretch>
        </p:blipFill>
        <p:spPr>
          <a:xfrm>
            <a:off x="2835025" y="1455175"/>
            <a:ext cx="1489200" cy="1489200"/>
          </a:xfrm>
          <a:prstGeom prst="ellipse">
            <a:avLst/>
          </a:prstGeom>
        </p:spPr>
      </p:pic>
      <p:sp>
        <p:nvSpPr>
          <p:cNvPr id="599" name="Google Shape;599;p4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TEAM EMINENCE </a:t>
            </a:r>
            <a:endParaRPr dirty="0"/>
          </a:p>
        </p:txBody>
      </p:sp>
      <p:sp>
        <p:nvSpPr>
          <p:cNvPr id="600" name="Google Shape;600;p4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602" name="Google Shape;602;p45"/>
          <p:cNvSpPr txBox="1"/>
          <p:nvPr/>
        </p:nvSpPr>
        <p:spPr>
          <a:xfrm>
            <a:off x="860325" y="30742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RAJ GAURAV</a:t>
            </a:r>
            <a:br>
              <a:rPr lang="en" dirty="0">
                <a:latin typeface="Source Sans Pro"/>
                <a:ea typeface="Source Sans Pro"/>
                <a:cs typeface="Source Sans Pro"/>
                <a:sym typeface="Source Sans Pro"/>
              </a:rPr>
            </a:br>
            <a:endParaRPr dirty="0">
              <a:latin typeface="Source Sans Pro"/>
              <a:ea typeface="Source Sans Pro"/>
              <a:cs typeface="Source Sans Pro"/>
              <a:sym typeface="Source Sans Pro"/>
            </a:endParaRPr>
          </a:p>
        </p:txBody>
      </p:sp>
      <p:sp>
        <p:nvSpPr>
          <p:cNvPr id="604" name="Google Shape;604;p45"/>
          <p:cNvSpPr txBox="1"/>
          <p:nvPr/>
        </p:nvSpPr>
        <p:spPr>
          <a:xfrm>
            <a:off x="2840050" y="30742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TRIPTI SINGH</a:t>
            </a:r>
            <a:br>
              <a:rPr lang="en" dirty="0">
                <a:latin typeface="Source Sans Pro"/>
                <a:ea typeface="Source Sans Pro"/>
                <a:cs typeface="Source Sans Pro"/>
                <a:sym typeface="Source Sans Pro"/>
              </a:rPr>
            </a:br>
            <a:endParaRPr sz="800" dirty="0">
              <a:solidFill>
                <a:schemeClr val="dk2"/>
              </a:solidFill>
              <a:latin typeface="Source Sans Pro"/>
              <a:ea typeface="Source Sans Pro"/>
              <a:cs typeface="Source Sans Pro"/>
              <a:sym typeface="Source Sans Pro"/>
            </a:endParaRPr>
          </a:p>
        </p:txBody>
      </p:sp>
      <p:sp>
        <p:nvSpPr>
          <p:cNvPr id="606" name="Google Shape;606;p45"/>
          <p:cNvSpPr txBox="1"/>
          <p:nvPr/>
        </p:nvSpPr>
        <p:spPr>
          <a:xfrm>
            <a:off x="4819775" y="30742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T</a:t>
            </a:r>
            <a:r>
              <a:rPr lang="en-IN" sz="1200" b="1" dirty="0">
                <a:solidFill>
                  <a:schemeClr val="dk1"/>
                </a:solidFill>
                <a:latin typeface="Source Sans Pro"/>
                <a:ea typeface="Source Sans Pro"/>
                <a:cs typeface="Source Sans Pro"/>
                <a:sym typeface="Source Sans Pro"/>
              </a:rPr>
              <a:t>ITHI </a:t>
            </a:r>
            <a:r>
              <a:rPr lang="en" sz="1200" b="1" dirty="0">
                <a:solidFill>
                  <a:schemeClr val="dk1"/>
                </a:solidFill>
                <a:latin typeface="Source Sans Pro"/>
                <a:ea typeface="Source Sans Pro"/>
                <a:cs typeface="Source Sans Pro"/>
                <a:sym typeface="Source Sans Pro"/>
              </a:rPr>
              <a:t>SINGH </a:t>
            </a:r>
            <a:endParaRPr dirty="0">
              <a:latin typeface="Source Sans Pro"/>
              <a:ea typeface="Source Sans Pro"/>
              <a:cs typeface="Source Sans Pro"/>
              <a:sym typeface="Source Sans Pro"/>
            </a:endParaRPr>
          </a:p>
        </p:txBody>
      </p:sp>
      <p:sp>
        <p:nvSpPr>
          <p:cNvPr id="608" name="Google Shape;608;p45"/>
          <p:cNvSpPr txBox="1"/>
          <p:nvPr/>
        </p:nvSpPr>
        <p:spPr>
          <a:xfrm>
            <a:off x="6666150" y="3074200"/>
            <a:ext cx="18873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SHIBASISH PRIYABRAT</a:t>
            </a:r>
            <a:br>
              <a:rPr lang="en" dirty="0">
                <a:latin typeface="Source Sans Pro"/>
                <a:ea typeface="Source Sans Pro"/>
                <a:cs typeface="Source Sans Pro"/>
                <a:sym typeface="Source Sans Pro"/>
              </a:rPr>
            </a:br>
            <a:endParaRPr dirty="0">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a:t>Thanks!</a:t>
            </a:r>
            <a:endParaRPr sz="6000" b="1"/>
          </a:p>
        </p:txBody>
      </p:sp>
      <p:sp>
        <p:nvSpPr>
          <p:cNvPr id="404" name="Google Shape;404;p36"/>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sz="3600" b="1" dirty="0"/>
          </a:p>
        </p:txBody>
      </p:sp>
      <p:sp>
        <p:nvSpPr>
          <p:cNvPr id="405" name="Google Shape;405;p36"/>
          <p:cNvSpPr txBox="1">
            <a:spLocks noGrp="1"/>
          </p:cNvSpPr>
          <p:nvPr>
            <p:ph type="body" idx="4294967295"/>
          </p:nvPr>
        </p:nvSpPr>
        <p:spPr>
          <a:xfrm>
            <a:off x="685800" y="2464406"/>
            <a:ext cx="48639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You can find me at:</a:t>
            </a:r>
            <a:endParaRPr dirty="0"/>
          </a:p>
          <a:p>
            <a:pPr marL="0" lvl="0" indent="0" algn="l" rtl="0">
              <a:spcBef>
                <a:spcPts val="600"/>
              </a:spcBef>
              <a:spcAft>
                <a:spcPts val="0"/>
              </a:spcAft>
              <a:buNone/>
            </a:pPr>
            <a:r>
              <a:rPr lang="en" dirty="0"/>
              <a:t>rajgaurav2k21@gmail.com</a:t>
            </a:r>
            <a:endParaRPr dirty="0"/>
          </a:p>
        </p:txBody>
      </p:sp>
      <p:sp>
        <p:nvSpPr>
          <p:cNvPr id="406" name="Google Shape;406;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4" y="1991850"/>
            <a:ext cx="7296581"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latin typeface="Times New Roman" panose="02020603050405020304" pitchFamily="18" charset="0"/>
                <a:cs typeface="Times New Roman" panose="02020603050405020304" pitchFamily="18" charset="0"/>
              </a:rPr>
              <a:t>Automated Cheque</a:t>
            </a:r>
            <a:br>
              <a:rPr lang="en" sz="4800" dirty="0">
                <a:latin typeface="Times New Roman" panose="02020603050405020304" pitchFamily="18" charset="0"/>
                <a:cs typeface="Times New Roman" panose="02020603050405020304" pitchFamily="18" charset="0"/>
              </a:rPr>
            </a:br>
            <a:r>
              <a:rPr lang="en" sz="4800" dirty="0">
                <a:latin typeface="Times New Roman" panose="02020603050405020304" pitchFamily="18" charset="0"/>
                <a:cs typeface="Times New Roman" panose="02020603050405020304" pitchFamily="18" charset="0"/>
              </a:rPr>
              <a:t>   Processing </a:t>
            </a:r>
            <a:endParaRPr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a:spLocks noGrp="1"/>
          </p:cNvSpPr>
          <p:nvPr>
            <p:ph type="title"/>
          </p:nvPr>
        </p:nvSpPr>
        <p:spPr>
          <a:xfrm>
            <a:off x="584672" y="625233"/>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Problem Statement ? </a:t>
            </a:r>
            <a:endParaRPr dirty="0">
              <a:latin typeface="Times New Roman" panose="02020603050405020304" pitchFamily="18" charset="0"/>
              <a:cs typeface="Times New Roman" panose="02020603050405020304" pitchFamily="18" charset="0"/>
            </a:endParaRPr>
          </a:p>
        </p:txBody>
      </p:sp>
      <p:sp>
        <p:nvSpPr>
          <p:cNvPr id="255" name="Google Shape;255;p28"/>
          <p:cNvSpPr txBox="1">
            <a:spLocks noGrp="1"/>
          </p:cNvSpPr>
          <p:nvPr>
            <p:ph type="body" idx="1"/>
          </p:nvPr>
        </p:nvSpPr>
        <p:spPr>
          <a:xfrm>
            <a:off x="792688" y="1459568"/>
            <a:ext cx="6241943" cy="2664600"/>
          </a:xfrm>
          <a:prstGeom prst="rect">
            <a:avLst/>
          </a:prstGeom>
        </p:spPr>
        <p:txBody>
          <a:bodyPr spcFirstLastPara="1" wrap="square" lIns="91425" tIns="91425" rIns="91425" bIns="91425" anchor="t" anchorCtr="0">
            <a:noAutofit/>
          </a:bodyPr>
          <a:lstStyle/>
          <a:p>
            <a:pPr marL="285750" indent="-285750">
              <a:spcBef>
                <a:spcPts val="0"/>
              </a:spcBef>
              <a:buFont typeface="Arial" panose="020B0604020202020204" pitchFamily="34" charset="0"/>
              <a:buChar char="•"/>
            </a:pPr>
            <a:r>
              <a:rPr lang="en" sz="1400" dirty="0">
                <a:latin typeface="Times New Roman" panose="02020603050405020304" pitchFamily="18" charset="0"/>
                <a:cs typeface="Times New Roman" panose="02020603050405020304" pitchFamily="18" charset="0"/>
              </a:rPr>
              <a:t>Encashing these cheques involves manual cheque verification and processing which consumes time and even misleads sometimes. </a:t>
            </a:r>
          </a:p>
          <a:p>
            <a:pPr marL="285750" indent="-285750">
              <a:spcBef>
                <a:spcPts val="0"/>
              </a:spcBef>
              <a:buFont typeface="Arial" panose="020B0604020202020204" pitchFamily="34" charset="0"/>
              <a:buChar char="•"/>
            </a:pPr>
            <a:endParaRPr lang="en" sz="14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Arial" panose="020B0604020202020204" pitchFamily="34" charset="0"/>
              <a:buChar char="•"/>
            </a:pPr>
            <a:r>
              <a:rPr lang="en" sz="1400" dirty="0">
                <a:latin typeface="Times New Roman" panose="02020603050405020304" pitchFamily="18" charset="0"/>
                <a:cs typeface="Times New Roman" panose="02020603050405020304" pitchFamily="18" charset="0"/>
              </a:rPr>
              <a:t>To reduce manual mediation and develop a effective,flexible and versatile system that can accepts cheques as input and classifies it into genuine or forged,protecting Bank and Customer both from fraudulent cheques.</a:t>
            </a:r>
          </a:p>
          <a:p>
            <a:pPr marL="285750" lvl="0" indent="-285750" algn="l" rtl="0">
              <a:spcBef>
                <a:spcPts val="0"/>
              </a:spcBef>
              <a:spcAft>
                <a:spcPts val="0"/>
              </a:spcAft>
              <a:buFont typeface="Arial" panose="020B0604020202020204" pitchFamily="34" charset="0"/>
              <a:buChar char="•"/>
            </a:pPr>
            <a:endParaRPr lang="en" sz="14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Arial" panose="020B0604020202020204" pitchFamily="34" charset="0"/>
              <a:buChar char="•"/>
            </a:pPr>
            <a:r>
              <a:rPr lang="en" sz="1400" dirty="0">
                <a:latin typeface="Times New Roman" panose="02020603050405020304" pitchFamily="18" charset="0"/>
                <a:cs typeface="Times New Roman" panose="02020603050405020304" pitchFamily="18" charset="0"/>
              </a:rPr>
              <a:t>After </a:t>
            </a:r>
            <a:r>
              <a:rPr lang="en-IN" sz="1400" dirty="0">
                <a:latin typeface="Times New Roman" panose="02020603050405020304" pitchFamily="18" charset="0"/>
                <a:cs typeface="Times New Roman" panose="02020603050405020304" pitchFamily="18" charset="0"/>
              </a:rPr>
              <a:t>synchronizing</a:t>
            </a:r>
            <a:r>
              <a:rPr lang="en" sz="1400" dirty="0">
                <a:latin typeface="Times New Roman" panose="02020603050405020304" pitchFamily="18" charset="0"/>
                <a:cs typeface="Times New Roman" panose="02020603050405020304" pitchFamily="18" charset="0"/>
              </a:rPr>
              <a:t> our product with the Bank of baroda application ie BOB World,Bank will able to verify cheques with maximum accuracy and in minimum time </a:t>
            </a:r>
            <a:r>
              <a:rPr lang="en-IN" sz="1400" dirty="0">
                <a:latin typeface="Times New Roman" panose="02020603050405020304" pitchFamily="18" charset="0"/>
                <a:cs typeface="Times New Roman" panose="02020603050405020304" pitchFamily="18" charset="0"/>
              </a:rPr>
              <a:t>using less human resources,</a:t>
            </a:r>
            <a:r>
              <a:rPr lang="en" sz="1400" dirty="0">
                <a:latin typeface="Times New Roman" panose="02020603050405020304" pitchFamily="18" charset="0"/>
                <a:cs typeface="Times New Roman" panose="02020603050405020304" pitchFamily="18" charset="0"/>
              </a:rPr>
              <a:t>making cheque processing system swift and safe both for bank and customer.</a:t>
            </a:r>
          </a:p>
          <a:p>
            <a:pPr marL="0" lvl="0" indent="0" algn="l" rtl="0">
              <a:spcBef>
                <a:spcPts val="0"/>
              </a:spcBef>
              <a:spcAft>
                <a:spcPts val="0"/>
              </a:spcAft>
              <a:buNone/>
            </a:pPr>
            <a:endParaRPr lang="en" sz="1400" dirty="0"/>
          </a:p>
        </p:txBody>
      </p:sp>
      <p:sp>
        <p:nvSpPr>
          <p:cNvPr id="257" name="Google Shape;257;p2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135814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a:spLocks noGrp="1"/>
          </p:cNvSpPr>
          <p:nvPr>
            <p:ph type="title"/>
          </p:nvPr>
        </p:nvSpPr>
        <p:spPr>
          <a:xfrm>
            <a:off x="584672" y="625233"/>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User </a:t>
            </a:r>
            <a:r>
              <a:rPr lang="en" dirty="0">
                <a:latin typeface="Times New Roman" panose="02020603050405020304" pitchFamily="18" charset="0"/>
                <a:cs typeface="Times New Roman" panose="02020603050405020304" pitchFamily="18" charset="0"/>
              </a:rPr>
              <a:t>Segment and Pain Points</a:t>
            </a:r>
            <a:endParaRPr dirty="0">
              <a:latin typeface="Times New Roman" panose="02020603050405020304" pitchFamily="18" charset="0"/>
              <a:cs typeface="Times New Roman" panose="02020603050405020304" pitchFamily="18" charset="0"/>
            </a:endParaRPr>
          </a:p>
        </p:txBody>
      </p:sp>
      <p:sp>
        <p:nvSpPr>
          <p:cNvPr id="255" name="Google Shape;255;p28"/>
          <p:cNvSpPr txBox="1">
            <a:spLocks noGrp="1"/>
          </p:cNvSpPr>
          <p:nvPr>
            <p:ph type="body" idx="1"/>
          </p:nvPr>
        </p:nvSpPr>
        <p:spPr>
          <a:xfrm>
            <a:off x="1249550" y="1506703"/>
            <a:ext cx="6241943" cy="2664600"/>
          </a:xfrm>
          <a:prstGeom prst="rect">
            <a:avLst/>
          </a:prstGeom>
        </p:spPr>
        <p:txBody>
          <a:bodyPr spcFirstLastPara="1" wrap="square" lIns="91425" tIns="91425" rIns="91425" bIns="91425" anchor="t" anchorCtr="0">
            <a:noAutofit/>
          </a:bodyPr>
          <a:lstStyle/>
          <a:p>
            <a:pPr marL="0" indent="0">
              <a:spcBef>
                <a:spcPts val="0"/>
              </a:spcBef>
              <a:buNone/>
            </a:pPr>
            <a:endParaRPr lang="en-US" sz="1400" dirty="0"/>
          </a:p>
          <a:p>
            <a:pPr marL="285750" indent="-285750">
              <a:spcBef>
                <a:spcPts val="0"/>
              </a:spcBef>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Automatated</a:t>
            </a:r>
            <a:r>
              <a:rPr lang="en-US" sz="1400" dirty="0">
                <a:latin typeface="Times New Roman" panose="02020603050405020304" pitchFamily="18" charset="0"/>
                <a:cs typeface="Times New Roman" panose="02020603050405020304" pitchFamily="18" charset="0"/>
              </a:rPr>
              <a:t> verification  system is available to user 24 x 7, manual cheque depositing process is  constrained by working hours of bank.</a:t>
            </a:r>
          </a:p>
          <a:p>
            <a:pPr marL="0" indent="0">
              <a:spcBef>
                <a:spcPts val="0"/>
              </a:spcBef>
              <a:buNone/>
            </a:pPr>
            <a:endParaRPr lang="en-US" sz="1400" dirty="0">
              <a:latin typeface="Times New Roman" panose="02020603050405020304" pitchFamily="18" charset="0"/>
              <a:cs typeface="Times New Roman" panose="02020603050405020304" pitchFamily="18" charset="0"/>
            </a:endParaRPr>
          </a:p>
          <a:p>
            <a:pPr marL="285750" indent="-285750">
              <a:spcBef>
                <a:spcPts val="0"/>
              </a:spcBef>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Cheque read incorrect is difficult to deal with in terms of cost and time.</a:t>
            </a:r>
          </a:p>
          <a:p>
            <a:pPr marL="285750" indent="-285750">
              <a:spcBef>
                <a:spcPts val="0"/>
              </a:spcBef>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spcBef>
                <a:spcPts val="0"/>
              </a:spcBef>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Many banks automatically process cheques under a certain </a:t>
            </a:r>
            <a:r>
              <a:rPr lang="en-US" sz="1400" dirty="0" err="1">
                <a:latin typeface="Times New Roman" panose="02020603050405020304" pitchFamily="18" charset="0"/>
                <a:cs typeface="Times New Roman" panose="02020603050405020304" pitchFamily="18" charset="0"/>
              </a:rPr>
              <a:t>value,putting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tham</a:t>
            </a:r>
            <a:r>
              <a:rPr lang="en-US" sz="1400" dirty="0">
                <a:latin typeface="Times New Roman" panose="02020603050405020304" pitchFamily="18" charset="0"/>
                <a:cs typeface="Times New Roman" panose="02020603050405020304" pitchFamily="18" charset="0"/>
              </a:rPr>
              <a:t> a risk of accepting forged cheques.</a:t>
            </a:r>
          </a:p>
          <a:p>
            <a:pPr marL="0" indent="0">
              <a:spcBef>
                <a:spcPts val="0"/>
              </a:spcBef>
              <a:buNone/>
            </a:pPr>
            <a:endParaRPr lang="en" sz="1800" dirty="0"/>
          </a:p>
        </p:txBody>
      </p:sp>
      <p:sp>
        <p:nvSpPr>
          <p:cNvPr id="257" name="Google Shape;257;p2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456693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871379" y="1499650"/>
            <a:ext cx="794135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r>
              <a:rPr lang="en" sz="1400" b="0"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There is no such alternatives as of now,Most of the banks still follow the manual cheque clearing process.</a:t>
            </a: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r>
              <a:rPr lang="e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Manual cheque requires </a:t>
            </a:r>
            <a:r>
              <a:rPr lang="en-US" dirty="0">
                <a:latin typeface="Times New Roman" panose="02020603050405020304" pitchFamily="18" charset="0"/>
                <a:cs typeface="Times New Roman" panose="02020603050405020304" pitchFamily="18" charset="0"/>
              </a:rPr>
              <a:t>user written information including date, signature, legal and courtesy amounts present on cheque to be visually verified by intermediaries.</a:t>
            </a: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r>
              <a:rPr lang="en-I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Unlike automated </a:t>
            </a:r>
            <a:r>
              <a:rPr lang="en-IN" dirty="0" err="1">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verification,this</a:t>
            </a:r>
            <a:r>
              <a:rPr lang="en-I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 process is cumbersome and takes couple for actual transfer of money</a:t>
            </a:r>
            <a:endParaRPr lang="en" sz="1400" b="0"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 sz="1400" b="0" i="0" u="none" strike="noStrike" cap="none" dirty="0">
              <a:solidFill>
                <a:srgbClr val="222222"/>
              </a:solidFill>
              <a:highlight>
                <a:srgbClr val="FFFFFF"/>
              </a:highlight>
              <a:latin typeface="Lato"/>
              <a:ea typeface="Lato"/>
              <a:cs typeface="Lato"/>
              <a:sym typeface="Lato"/>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432000" y="8010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a:spLocks noGrp="1"/>
          </p:cNvSpPr>
          <p:nvPr>
            <p:ph type="title"/>
          </p:nvPr>
        </p:nvSpPr>
        <p:spPr>
          <a:xfrm>
            <a:off x="584672" y="625233"/>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Azure tools or resources.</a:t>
            </a:r>
            <a:endParaRPr dirty="0"/>
          </a:p>
        </p:txBody>
      </p:sp>
      <p:sp>
        <p:nvSpPr>
          <p:cNvPr id="255" name="Google Shape;255;p28"/>
          <p:cNvSpPr txBox="1">
            <a:spLocks noGrp="1"/>
          </p:cNvSpPr>
          <p:nvPr>
            <p:ph type="body" idx="1"/>
          </p:nvPr>
        </p:nvSpPr>
        <p:spPr>
          <a:xfrm>
            <a:off x="1249550" y="1506703"/>
            <a:ext cx="6241943" cy="2664600"/>
          </a:xfrm>
          <a:prstGeom prst="rect">
            <a:avLst/>
          </a:prstGeom>
        </p:spPr>
        <p:txBody>
          <a:bodyPr spcFirstLastPara="1" wrap="square" lIns="91425" tIns="91425" rIns="91425" bIns="91425" anchor="t" anchorCtr="0">
            <a:noAutofit/>
          </a:bodyPr>
          <a:lstStyle/>
          <a:p>
            <a:pPr marL="285750" indent="-285750">
              <a:spcBef>
                <a:spcPts val="0"/>
              </a:spcBef>
              <a:buFont typeface="Arial" panose="020B0604020202020204" pitchFamily="34" charset="0"/>
              <a:buChar char="•"/>
            </a:pPr>
            <a:r>
              <a:rPr lang="en-US" sz="1400" dirty="0"/>
              <a:t>Azure Cloud will be used to store Customer ICMR code, cheque numbers and signatures.</a:t>
            </a:r>
          </a:p>
          <a:p>
            <a:pPr marL="285750" indent="-285750">
              <a:spcBef>
                <a:spcPts val="0"/>
              </a:spcBef>
              <a:buFont typeface="Arial" panose="020B0604020202020204" pitchFamily="34" charset="0"/>
              <a:buChar char="•"/>
            </a:pPr>
            <a:endParaRPr lang="en-US" sz="1400" dirty="0"/>
          </a:p>
          <a:p>
            <a:pPr marL="285750" indent="-285750">
              <a:spcBef>
                <a:spcPts val="0"/>
              </a:spcBef>
              <a:buFont typeface="Arial" panose="020B0604020202020204" pitchFamily="34" charset="0"/>
              <a:buChar char="•"/>
            </a:pPr>
            <a:r>
              <a:rPr lang="en-US" sz="1400" dirty="0"/>
              <a:t>Azure SQL database will be used to retrieve the above data for automation verification process.</a:t>
            </a:r>
          </a:p>
          <a:p>
            <a:pPr marL="0" indent="0">
              <a:spcBef>
                <a:spcPts val="0"/>
              </a:spcBef>
              <a:buNone/>
            </a:pPr>
            <a:endParaRPr lang="en-US" sz="1400" dirty="0"/>
          </a:p>
          <a:p>
            <a:pPr marL="285750" indent="-285750">
              <a:spcBef>
                <a:spcPts val="0"/>
              </a:spcBef>
              <a:buFont typeface="Arial" panose="020B0604020202020204" pitchFamily="34" charset="0"/>
              <a:buChar char="•"/>
            </a:pPr>
            <a:r>
              <a:rPr lang="en-US" sz="1400" dirty="0"/>
              <a:t>Azure Customer stories will be used for the research work and better product optimization.</a:t>
            </a:r>
          </a:p>
          <a:p>
            <a:pPr marL="285750" indent="-285750">
              <a:spcBef>
                <a:spcPts val="0"/>
              </a:spcBef>
              <a:buFont typeface="Arial" panose="020B0604020202020204" pitchFamily="34" charset="0"/>
              <a:buChar char="•"/>
            </a:pPr>
            <a:endParaRPr lang="en-US" sz="1400" dirty="0"/>
          </a:p>
        </p:txBody>
      </p:sp>
      <p:sp>
        <p:nvSpPr>
          <p:cNvPr id="257" name="Google Shape;257;p2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43172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8E2A3B5-5F4D-74D2-41F0-151B299E6E68}"/>
              </a:ext>
            </a:extLst>
          </p:cNvPr>
          <p:cNvPicPr>
            <a:picLocks noChangeAspect="1"/>
          </p:cNvPicPr>
          <p:nvPr/>
        </p:nvPicPr>
        <p:blipFill>
          <a:blip r:embed="rId2"/>
          <a:stretch>
            <a:fillRect/>
          </a:stretch>
        </p:blipFill>
        <p:spPr>
          <a:xfrm>
            <a:off x="3923300" y="1362414"/>
            <a:ext cx="5029784" cy="2229871"/>
          </a:xfrm>
          <a:prstGeom prst="rect">
            <a:avLst/>
          </a:prstGeom>
          <a:effectLst>
            <a:outerShdw blurRad="50800" dist="38100" dir="10800000" algn="r" rotWithShape="0">
              <a:prstClr val="black">
                <a:alpha val="40000"/>
              </a:prstClr>
            </a:outerShdw>
            <a:softEdge rad="0"/>
          </a:effectLst>
        </p:spPr>
      </p:pic>
      <p:sp>
        <p:nvSpPr>
          <p:cNvPr id="2" name="Title 1">
            <a:extLst>
              <a:ext uri="{FF2B5EF4-FFF2-40B4-BE49-F238E27FC236}">
                <a16:creationId xmlns:a16="http://schemas.microsoft.com/office/drawing/2014/main" id="{78B91686-EA6D-A19C-6A6B-8C0012A33D72}"/>
              </a:ext>
            </a:extLst>
          </p:cNvPr>
          <p:cNvSpPr>
            <a:spLocks noGrp="1"/>
          </p:cNvSpPr>
          <p:nvPr>
            <p:ph type="title"/>
          </p:nvPr>
        </p:nvSpPr>
        <p:spPr>
          <a:xfrm>
            <a:off x="234607" y="393357"/>
            <a:ext cx="7571700" cy="702600"/>
          </a:xfrm>
        </p:spPr>
        <p:txBody>
          <a:bodyPr/>
          <a:lstStyle/>
          <a:p>
            <a:r>
              <a:rPr lang="en-IN" dirty="0">
                <a:latin typeface="Times New Roman" panose="02020603050405020304" pitchFamily="18" charset="0"/>
                <a:cs typeface="Times New Roman" panose="02020603050405020304" pitchFamily="18" charset="0"/>
              </a:rPr>
              <a:t>How a bank verifies a cheque Manually </a:t>
            </a:r>
          </a:p>
        </p:txBody>
      </p:sp>
      <p:sp>
        <p:nvSpPr>
          <p:cNvPr id="3" name="Slide Number Placeholder 2">
            <a:extLst>
              <a:ext uri="{FF2B5EF4-FFF2-40B4-BE49-F238E27FC236}">
                <a16:creationId xmlns:a16="http://schemas.microsoft.com/office/drawing/2014/main" id="{31FDDAF5-2D8A-5E5C-F68E-DA5BDAD4AA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4" name="TextBox 3">
            <a:extLst>
              <a:ext uri="{FF2B5EF4-FFF2-40B4-BE49-F238E27FC236}">
                <a16:creationId xmlns:a16="http://schemas.microsoft.com/office/drawing/2014/main" id="{BB7B4FA6-F2B1-9812-40E8-0A5DD5D0F3F4}"/>
              </a:ext>
            </a:extLst>
          </p:cNvPr>
          <p:cNvSpPr txBox="1"/>
          <p:nvPr/>
        </p:nvSpPr>
        <p:spPr>
          <a:xfrm>
            <a:off x="786147" y="1295172"/>
            <a:ext cx="4925224" cy="3323987"/>
          </a:xfrm>
          <a:prstGeom prst="rect">
            <a:avLst/>
          </a:prstGeom>
          <a:noFill/>
        </p:spPr>
        <p:txBody>
          <a:bodyPr wrap="square" rtlCol="0">
            <a:spAutoFit/>
          </a:bodyPr>
          <a:lstStyle/>
          <a:p>
            <a:pPr marL="285750" indent="-285750">
              <a:buFont typeface="Wingdings" panose="05000000000000000000" pitchFamily="2" charset="2"/>
              <a:buChar char="ü"/>
            </a:pPr>
            <a:r>
              <a:rPr lang="en-IN" b="1" dirty="0">
                <a:latin typeface="Times New Roman" panose="02020603050405020304" pitchFamily="18" charset="0"/>
                <a:cs typeface="Times New Roman" panose="02020603050405020304" pitchFamily="18" charset="0"/>
              </a:rPr>
              <a:t>MICR Code- </a:t>
            </a:r>
            <a:r>
              <a:rPr lang="en-US" b="0" i="0" dirty="0">
                <a:solidFill>
                  <a:schemeClr val="tx1"/>
                </a:solidFill>
                <a:effectLst/>
                <a:latin typeface="Times New Roman" panose="02020603050405020304" pitchFamily="18" charset="0"/>
                <a:cs typeface="Times New Roman" panose="02020603050405020304" pitchFamily="18" charset="0"/>
              </a:rPr>
              <a:t>9-digit code that </a:t>
            </a:r>
          </a:p>
          <a:p>
            <a:r>
              <a:rPr lang="en-US" b="0" i="0" dirty="0">
                <a:solidFill>
                  <a:schemeClr val="tx1"/>
                </a:solidFill>
                <a:effectLst/>
                <a:latin typeface="Times New Roman" panose="02020603050405020304" pitchFamily="18" charset="0"/>
                <a:cs typeface="Times New Roman" panose="02020603050405020304" pitchFamily="18" charset="0"/>
              </a:rPr>
              <a:t>       uniquely identifies the bank and </a:t>
            </a:r>
          </a:p>
          <a:p>
            <a:r>
              <a:rPr lang="en-US" b="0" i="0" dirty="0">
                <a:solidFill>
                  <a:schemeClr val="tx1"/>
                </a:solidFill>
                <a:effectLst/>
                <a:latin typeface="Times New Roman" panose="02020603050405020304" pitchFamily="18" charset="0"/>
                <a:cs typeface="Times New Roman" panose="02020603050405020304" pitchFamily="18" charset="0"/>
              </a:rPr>
              <a:t>        branch.</a:t>
            </a:r>
          </a:p>
          <a:p>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b="1" dirty="0">
                <a:solidFill>
                  <a:schemeClr val="tx1"/>
                </a:solidFill>
                <a:latin typeface="Times New Roman" panose="02020603050405020304" pitchFamily="18" charset="0"/>
                <a:cs typeface="Times New Roman" panose="02020603050405020304" pitchFamily="18" charset="0"/>
              </a:rPr>
              <a:t>Cheque Number- </a:t>
            </a:r>
            <a:r>
              <a:rPr lang="en-US" i="0" dirty="0">
                <a:solidFill>
                  <a:schemeClr val="tx1"/>
                </a:solidFill>
                <a:effectLst/>
                <a:latin typeface="Times New Roman" panose="02020603050405020304" pitchFamily="18" charset="0"/>
                <a:cs typeface="Times New Roman" panose="02020603050405020304" pitchFamily="18" charset="0"/>
              </a:rPr>
              <a:t>6-digit</a:t>
            </a:r>
            <a:r>
              <a:rPr lang="en-US" b="0" i="0" dirty="0">
                <a:solidFill>
                  <a:schemeClr val="tx1"/>
                </a:solidFill>
                <a:effectLst/>
                <a:latin typeface="Times New Roman" panose="02020603050405020304" pitchFamily="18" charset="0"/>
                <a:cs typeface="Times New Roman" panose="02020603050405020304" pitchFamily="18" charset="0"/>
              </a:rPr>
              <a:t> number </a:t>
            </a:r>
          </a:p>
          <a:p>
            <a:r>
              <a:rPr lang="en-US" b="0" i="0" dirty="0">
                <a:solidFill>
                  <a:schemeClr val="tx1"/>
                </a:solidFill>
                <a:effectLst/>
                <a:latin typeface="Times New Roman" panose="02020603050405020304" pitchFamily="18" charset="0"/>
                <a:cs typeface="Times New Roman" panose="02020603050405020304" pitchFamily="18" charset="0"/>
              </a:rPr>
              <a:t>         uniquely assigned to each cheque </a:t>
            </a:r>
          </a:p>
          <a:p>
            <a:r>
              <a:rPr lang="en-US" dirty="0">
                <a:solidFill>
                  <a:schemeClr val="tx1"/>
                </a:solidFill>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leaf.</a:t>
            </a:r>
            <a:endParaRPr lang="en-IN" dirty="0">
              <a:solidFill>
                <a:schemeClr val="tx1"/>
              </a:solidFill>
              <a:latin typeface="Times New Roman" panose="02020603050405020304" pitchFamily="18" charset="0"/>
              <a:cs typeface="Times New Roman" panose="02020603050405020304" pitchFamily="18" charset="0"/>
            </a:endParaRPr>
          </a:p>
          <a:p>
            <a:endParaRPr lang="en-IN" b="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b="1" dirty="0">
                <a:latin typeface="Times New Roman" panose="02020603050405020304" pitchFamily="18" charset="0"/>
                <a:cs typeface="Times New Roman" panose="02020603050405020304" pitchFamily="18" charset="0"/>
              </a:rPr>
              <a:t>Cheque Signature-</a:t>
            </a:r>
            <a:r>
              <a:rPr lang="en-US" dirty="0">
                <a:solidFill>
                  <a:schemeClr val="tx1"/>
                </a:solidFill>
                <a:latin typeface="Times New Roman" panose="02020603050405020304" pitchFamily="18" charset="0"/>
                <a:cs typeface="Times New Roman" panose="02020603050405020304" pitchFamily="18" charset="0"/>
              </a:rPr>
              <a:t>Signature of the </a:t>
            </a:r>
          </a:p>
          <a:p>
            <a:r>
              <a:rPr lang="en-US" dirty="0">
                <a:solidFill>
                  <a:schemeClr val="tx1"/>
                </a:solidFill>
                <a:latin typeface="Times New Roman" panose="02020603050405020304" pitchFamily="18" charset="0"/>
                <a:cs typeface="Times New Roman" panose="02020603050405020304" pitchFamily="18" charset="0"/>
              </a:rPr>
              <a:t>         cheque holder.</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b="1" dirty="0">
                <a:latin typeface="Times New Roman" panose="02020603050405020304" pitchFamily="18" charset="0"/>
                <a:cs typeface="Times New Roman" panose="02020603050405020304" pitchFamily="18" charset="0"/>
              </a:rPr>
              <a:t>Manual Verification- </a:t>
            </a:r>
            <a:r>
              <a:rPr lang="en-IN" dirty="0">
                <a:latin typeface="Times New Roman" panose="02020603050405020304" pitchFamily="18" charset="0"/>
                <a:cs typeface="Times New Roman" panose="02020603050405020304" pitchFamily="18" charset="0"/>
              </a:rPr>
              <a:t>Bank verifies </a:t>
            </a:r>
          </a:p>
          <a:p>
            <a:r>
              <a:rPr lang="en-IN" dirty="0">
                <a:latin typeface="Times New Roman" panose="02020603050405020304" pitchFamily="18" charset="0"/>
                <a:cs typeface="Times New Roman" panose="02020603050405020304" pitchFamily="18" charset="0"/>
              </a:rPr>
              <a:t>        manually by calling to the drawee if the amount is big.</a:t>
            </a:r>
          </a:p>
          <a:p>
            <a:r>
              <a:rPr lang="en-IN" dirty="0">
                <a:latin typeface="Times New Roman" panose="02020603050405020304" pitchFamily="18" charset="0"/>
                <a:cs typeface="Times New Roman" panose="02020603050405020304" pitchFamily="18" charset="0"/>
              </a:rPr>
              <a:t>        Bank even verifies the drawer by verifying its documents.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472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680879" y="864600"/>
            <a:ext cx="794135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r>
              <a:rPr lang="en-IN" dirty="0">
                <a:latin typeface="Times New Roman" panose="02020603050405020304" pitchFamily="18" charset="0"/>
                <a:ea typeface="Lato"/>
                <a:cs typeface="Times New Roman" panose="02020603050405020304" pitchFamily="18" charset="0"/>
                <a:sym typeface="Lato"/>
              </a:rPr>
              <a:t>Many</a:t>
            </a:r>
            <a:r>
              <a:rPr lang="en-IN" sz="1400" b="0" i="0" u="none" strike="noStrike" cap="none" dirty="0">
                <a:solidFill>
                  <a:srgbClr val="000000"/>
                </a:solidFill>
                <a:latin typeface="Times New Roman" panose="02020603050405020304" pitchFamily="18" charset="0"/>
                <a:ea typeface="Lato"/>
                <a:cs typeface="Times New Roman" panose="02020603050405020304" pitchFamily="18" charset="0"/>
                <a:sym typeface="Lato"/>
              </a:rPr>
              <a:t> banks automatically process cheques under a certain value, putting them at risk of accepting forged cheques.</a:t>
            </a: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r>
              <a:rPr lang="en-IN" dirty="0">
                <a:latin typeface="Times New Roman" panose="02020603050405020304" pitchFamily="18" charset="0"/>
                <a:ea typeface="Lato"/>
                <a:cs typeface="Times New Roman" panose="02020603050405020304" pitchFamily="18" charset="0"/>
                <a:sym typeface="Lato"/>
              </a:rPr>
              <a:t>Automated verification system authenticates cheques with high precision protecting both bank and customers from potential fraud.</a:t>
            </a: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M</a:t>
            </a:r>
            <a:r>
              <a:rPr lang="en-US" b="0" i="0" dirty="0">
                <a:solidFill>
                  <a:srgbClr val="333333"/>
                </a:solidFill>
                <a:effectLst/>
                <a:latin typeface="Times New Roman" panose="02020603050405020304" pitchFamily="18" charset="0"/>
                <a:cs typeface="Times New Roman" panose="02020603050405020304" pitchFamily="18" charset="0"/>
              </a:rPr>
              <a:t>anually perform spot checks and look at checks over certain values, a process which ultimately wastes both time and money.</a:t>
            </a: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Automated signature verification gives affordable and virtually effortless way to verify the signatures on checks, regardless of their face value.</a:t>
            </a: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IN" dirty="0">
              <a:latin typeface="Times New Roman" panose="02020603050405020304" pitchFamily="18" charset="0"/>
              <a:ea typeface="Lato"/>
              <a:cs typeface="Times New Roman" panose="02020603050405020304" pitchFamily="18" charset="0"/>
              <a:sym typeface="Lato"/>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IN" sz="1400" b="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sz="1400" b="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p:txBody>
      </p:sp>
      <p:sp>
        <p:nvSpPr>
          <p:cNvPr id="360" name="Google Shape;360;p4"/>
          <p:cNvSpPr txBox="1">
            <a:spLocks noGrp="1"/>
          </p:cNvSpPr>
          <p:nvPr>
            <p:ph type="title"/>
          </p:nvPr>
        </p:nvSpPr>
        <p:spPr>
          <a:xfrm>
            <a:off x="342229" y="214051"/>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Key differentiators and Adoption plan</a:t>
            </a:r>
            <a:endParaRPr sz="2000" dirty="0"/>
          </a:p>
        </p:txBody>
      </p:sp>
    </p:spTree>
    <p:extLst>
      <p:ext uri="{BB962C8B-B14F-4D97-AF65-F5344CB8AC3E}">
        <p14:creationId xmlns:p14="http://schemas.microsoft.com/office/powerpoint/2010/main" val="2943931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6CCBB3-EF8F-8D9C-FD19-803A0BFD20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TextBox 5">
            <a:extLst>
              <a:ext uri="{FF2B5EF4-FFF2-40B4-BE49-F238E27FC236}">
                <a16:creationId xmlns:a16="http://schemas.microsoft.com/office/drawing/2014/main" id="{6A4C0694-C46D-973A-E5F5-8FCA28654159}"/>
              </a:ext>
            </a:extLst>
          </p:cNvPr>
          <p:cNvSpPr txBox="1"/>
          <p:nvPr/>
        </p:nvSpPr>
        <p:spPr>
          <a:xfrm>
            <a:off x="537028" y="631371"/>
            <a:ext cx="5979886" cy="400110"/>
          </a:xfrm>
          <a:prstGeom prst="rect">
            <a:avLst/>
          </a:prstGeom>
          <a:noFill/>
        </p:spPr>
        <p:txBody>
          <a:bodyPr wrap="square" rtlCol="0">
            <a:spAutoFit/>
          </a:bodyPr>
          <a:lstStyle/>
          <a:p>
            <a:r>
              <a:rPr lang="en-IN" sz="2000" b="1" dirty="0">
                <a:solidFill>
                  <a:schemeClr val="accent1"/>
                </a:solidFill>
                <a:latin typeface="Times New Roman" panose="02020603050405020304" pitchFamily="18" charset="0"/>
                <a:cs typeface="Times New Roman" panose="02020603050405020304" pitchFamily="18" charset="0"/>
              </a:rPr>
              <a:t>AUTOMATED CHEQUE PROCESSING SYSTEM</a:t>
            </a:r>
          </a:p>
        </p:txBody>
      </p:sp>
      <p:sp>
        <p:nvSpPr>
          <p:cNvPr id="8" name="TextBox 7">
            <a:extLst>
              <a:ext uri="{FF2B5EF4-FFF2-40B4-BE49-F238E27FC236}">
                <a16:creationId xmlns:a16="http://schemas.microsoft.com/office/drawing/2014/main" id="{BA9C9E72-8C6E-0E72-DA06-AB9482559BCC}"/>
              </a:ext>
            </a:extLst>
          </p:cNvPr>
          <p:cNvSpPr txBox="1"/>
          <p:nvPr/>
        </p:nvSpPr>
        <p:spPr>
          <a:xfrm>
            <a:off x="870857" y="1335315"/>
            <a:ext cx="6792686" cy="3108543"/>
          </a:xfrm>
          <a:prstGeom prst="rect">
            <a:avLst/>
          </a:prstGeom>
          <a:noFill/>
        </p:spPr>
        <p:txBody>
          <a:bodyPr wrap="square" rtlCol="0">
            <a:spAutoFit/>
          </a:bodyPr>
          <a:lstStyle/>
          <a:p>
            <a:pPr marL="285750" indent="-285750">
              <a:buClr>
                <a:schemeClr val="tx2"/>
              </a:buClr>
              <a:buFont typeface="Arial" panose="020B0604020202020204" pitchFamily="34" charset="0"/>
              <a:buChar char="•"/>
            </a:pPr>
            <a:r>
              <a:rPr lang="en-US" b="0" i="0" dirty="0">
                <a:solidFill>
                  <a:srgbClr val="10233A"/>
                </a:solidFill>
                <a:effectLst/>
                <a:latin typeface="Times New Roman" panose="02020603050405020304" pitchFamily="18" charset="0"/>
                <a:cs typeface="Times New Roman" panose="02020603050405020304" pitchFamily="18" charset="0"/>
              </a:rPr>
              <a:t>Automated check processing will follow the same working principle as physical check </a:t>
            </a:r>
            <a:r>
              <a:rPr lang="en-US" b="0" i="0" dirty="0" err="1">
                <a:solidFill>
                  <a:srgbClr val="10233A"/>
                </a:solidFill>
                <a:effectLst/>
                <a:latin typeface="Times New Roman" panose="02020603050405020304" pitchFamily="18" charset="0"/>
                <a:cs typeface="Times New Roman" panose="02020603050405020304" pitchFamily="18" charset="0"/>
              </a:rPr>
              <a:t>clearing.The</a:t>
            </a:r>
            <a:r>
              <a:rPr lang="en-US" b="0" i="0" dirty="0">
                <a:solidFill>
                  <a:srgbClr val="10233A"/>
                </a:solidFill>
                <a:effectLst/>
                <a:latin typeface="Times New Roman" panose="02020603050405020304" pitchFamily="18" charset="0"/>
                <a:cs typeface="Times New Roman" panose="02020603050405020304" pitchFamily="18" charset="0"/>
              </a:rPr>
              <a:t> only difference is that the process is automated.</a:t>
            </a:r>
          </a:p>
          <a:p>
            <a:pPr marL="285750" indent="-285750">
              <a:buClr>
                <a:schemeClr val="tx2"/>
              </a:buClr>
              <a:buFont typeface="Arial" panose="020B0604020202020204" pitchFamily="34" charset="0"/>
              <a:buChar char="•"/>
            </a:pPr>
            <a:endParaRPr lang="en-US" b="0" i="0" dirty="0">
              <a:solidFill>
                <a:srgbClr val="10233A"/>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there is a huge number of bank cheques are needed to be verified </a:t>
            </a:r>
            <a:r>
              <a:rPr lang="en-US" dirty="0" err="1">
                <a:latin typeface="Times New Roman" panose="02020603050405020304" pitchFamily="18" charset="0"/>
                <a:cs typeface="Times New Roman" panose="02020603050405020304" pitchFamily="18" charset="0"/>
              </a:rPr>
              <a:t>manually.This</a:t>
            </a:r>
            <a:r>
              <a:rPr lang="en-US" dirty="0">
                <a:latin typeface="Times New Roman" panose="02020603050405020304" pitchFamily="18" charset="0"/>
                <a:cs typeface="Times New Roman" panose="02020603050405020304" pitchFamily="18" charset="0"/>
              </a:rPr>
              <a:t> challenging task leads to the dire need of a robust automated computerized verification system for offline signatures, which is capable of distinguishing among the genuine and forged offline signatures with accuracy and speed automatically.</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Manual offline signature verification of a large number of documents is time-consuming and depends on human vigilance, experience and expertise to detect a signature forgery.</a:t>
            </a:r>
          </a:p>
          <a:p>
            <a:pPr marL="285750" indent="-285750">
              <a:buClr>
                <a:schemeClr val="tx2"/>
              </a:buClr>
              <a:buFont typeface="Arial" panose="020B0604020202020204" pitchFamily="34" charset="0"/>
              <a:buChar char="•"/>
            </a:pPr>
            <a:endParaRPr lang="en-US" b="0" i="0" dirty="0">
              <a:solidFill>
                <a:srgbClr val="10233A"/>
              </a:solidFill>
              <a:effectLst/>
              <a:latin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endParaRPr lang="en-US" b="0" i="0" dirty="0">
              <a:solidFill>
                <a:srgbClr val="10233A"/>
              </a:solidFill>
              <a:effectLst/>
              <a:latin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endParaRPr lang="en-US" b="0" i="0" dirty="0">
              <a:solidFill>
                <a:srgbClr val="10233A"/>
              </a:solidFill>
              <a:effectLst/>
              <a:latin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0DF76B7-2963-7134-C7EB-8558095D6ABD}"/>
              </a:ext>
            </a:extLst>
          </p:cNvPr>
          <p:cNvSpPr/>
          <p:nvPr/>
        </p:nvSpPr>
        <p:spPr>
          <a:xfrm>
            <a:off x="1240972" y="3705013"/>
            <a:ext cx="215295" cy="69376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90035333"/>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3188</TotalTime>
  <Words>822</Words>
  <Application>Microsoft Office PowerPoint</Application>
  <PresentationFormat>On-screen Show (16:9)</PresentationFormat>
  <Paragraphs>106</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Roboto Slab</vt:lpstr>
      <vt:lpstr>Source Sans Pro</vt:lpstr>
      <vt:lpstr>Lato</vt:lpstr>
      <vt:lpstr>Wingdings</vt:lpstr>
      <vt:lpstr>Arial</vt:lpstr>
      <vt:lpstr>Times New Roman</vt:lpstr>
      <vt:lpstr>Cordelia template</vt:lpstr>
      <vt:lpstr>PowerPoint Presentation</vt:lpstr>
      <vt:lpstr>Automated Cheque    Processing </vt:lpstr>
      <vt:lpstr>Problem Statement ? </vt:lpstr>
      <vt:lpstr>User Segment and Pain Points</vt:lpstr>
      <vt:lpstr>Pre-Requisite</vt:lpstr>
      <vt:lpstr>Azure tools or resources.</vt:lpstr>
      <vt:lpstr>How a bank verifies a cheque Manually </vt:lpstr>
      <vt:lpstr>Key differentiators and Adoption plan</vt:lpstr>
      <vt:lpstr>PowerPoint Presentation</vt:lpstr>
      <vt:lpstr>PowerPoint Presentation</vt:lpstr>
      <vt:lpstr>Automated cheque processing using Deep learning</vt:lpstr>
      <vt:lpstr>PowerPoint Presentation</vt:lpstr>
      <vt:lpstr>Automated cheque processing using Open cv</vt:lpstr>
      <vt:lpstr>PowerPoint Presentation</vt:lpstr>
      <vt:lpstr>PowerPoint Presentation</vt:lpstr>
      <vt:lpstr>TEAM EMINENCE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Raj Gaurav</cp:lastModifiedBy>
  <cp:revision>17</cp:revision>
  <dcterms:modified xsi:type="dcterms:W3CDTF">2022-09-20T15:58:17Z</dcterms:modified>
</cp:coreProperties>
</file>