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2"/>
  </p:notesMasterIdLst>
  <p:sldIdLst>
    <p:sldId id="256" r:id="rId2"/>
    <p:sldId id="276" r:id="rId3"/>
    <p:sldId id="282" r:id="rId4"/>
    <p:sldId id="259" r:id="rId5"/>
    <p:sldId id="317" r:id="rId6"/>
    <p:sldId id="312" r:id="rId7"/>
    <p:sldId id="288" r:id="rId8"/>
    <p:sldId id="310" r:id="rId9"/>
    <p:sldId id="289" r:id="rId10"/>
    <p:sldId id="297" r:id="rId11"/>
    <p:sldId id="308" r:id="rId12"/>
    <p:sldId id="287" r:id="rId13"/>
    <p:sldId id="320" r:id="rId14"/>
    <p:sldId id="298" r:id="rId15"/>
    <p:sldId id="304" r:id="rId16"/>
    <p:sldId id="322" r:id="rId17"/>
    <p:sldId id="300" r:id="rId18"/>
    <p:sldId id="284" r:id="rId19"/>
    <p:sldId id="301" r:id="rId20"/>
    <p:sldId id="305" r:id="rId21"/>
    <p:sldId id="303" r:id="rId22"/>
    <p:sldId id="306" r:id="rId23"/>
    <p:sldId id="293" r:id="rId24"/>
    <p:sldId id="314" r:id="rId25"/>
    <p:sldId id="321" r:id="rId26"/>
    <p:sldId id="319" r:id="rId27"/>
    <p:sldId id="315" r:id="rId28"/>
    <p:sldId id="296" r:id="rId29"/>
    <p:sldId id="311" r:id="rId30"/>
    <p:sldId id="295" r:id="rId31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3" autoAdjust="0"/>
  </p:normalViewPr>
  <p:slideViewPr>
    <p:cSldViewPr>
      <p:cViewPr>
        <p:scale>
          <a:sx n="100" d="100"/>
          <a:sy n="100" d="100"/>
        </p:scale>
        <p:origin x="-384" y="-348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0F4D3-EB5E-4BDC-BE27-23090BECF8CD}" type="doc">
      <dgm:prSet loTypeId="urn:microsoft.com/office/officeart/2005/8/layout/arrow2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AU"/>
        </a:p>
      </dgm:t>
    </dgm:pt>
    <dgm:pt modelId="{628BD1FB-7F94-41BF-BD93-8F907C46FCB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MVVM (Model-View-</a:t>
          </a:r>
          <a:r>
            <a:rPr lang="en-US" sz="2800" dirty="0" err="1" smtClean="0">
              <a:solidFill>
                <a:schemeClr val="bg1"/>
              </a:solidFill>
            </a:rPr>
            <a:t>ViewModel</a:t>
          </a:r>
          <a:r>
            <a:rPr lang="en-US" sz="2800" dirty="0" smtClean="0">
              <a:solidFill>
                <a:schemeClr val="bg1"/>
              </a:solidFill>
            </a:rPr>
            <a:t>)</a:t>
          </a:r>
          <a:endParaRPr lang="en-AU" sz="2800" dirty="0">
            <a:solidFill>
              <a:schemeClr val="bg1"/>
            </a:solidFill>
          </a:endParaRPr>
        </a:p>
      </dgm:t>
    </dgm:pt>
    <dgm:pt modelId="{59CF5706-2A19-4941-A351-C46CDCB520F1}" type="parTrans" cxnId="{B1B93C31-258B-4241-9C45-80C4337E3E50}">
      <dgm:prSet/>
      <dgm:spPr/>
      <dgm:t>
        <a:bodyPr/>
        <a:lstStyle/>
        <a:p>
          <a:endParaRPr lang="en-AU"/>
        </a:p>
      </dgm:t>
    </dgm:pt>
    <dgm:pt modelId="{C5179337-5B2D-4BF8-9FA8-1A46E9D18F42}" type="sibTrans" cxnId="{B1B93C31-258B-4241-9C45-80C4337E3E50}">
      <dgm:prSet/>
      <dgm:spPr/>
      <dgm:t>
        <a:bodyPr/>
        <a:lstStyle/>
        <a:p>
          <a:endParaRPr lang="en-AU"/>
        </a:p>
      </dgm:t>
    </dgm:pt>
    <dgm:pt modelId="{9C3C2D4D-50EA-4F5C-AD3A-DB6EDB5EA305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Asynchronous Testing</a:t>
          </a:r>
          <a:endParaRPr lang="en-AU" sz="28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41E3D5B-6524-4139-8DB9-347B41B4392E}" type="parTrans" cxnId="{0E541F39-75F2-482F-B6C0-5A8E737EBADC}">
      <dgm:prSet/>
      <dgm:spPr/>
      <dgm:t>
        <a:bodyPr/>
        <a:lstStyle/>
        <a:p>
          <a:endParaRPr lang="en-AU"/>
        </a:p>
      </dgm:t>
    </dgm:pt>
    <dgm:pt modelId="{9C1BEFDC-646D-49AA-A204-CDAC6FF13421}" type="sibTrans" cxnId="{0E541F39-75F2-482F-B6C0-5A8E737EBADC}">
      <dgm:prSet/>
      <dgm:spPr/>
      <dgm:t>
        <a:bodyPr/>
        <a:lstStyle/>
        <a:p>
          <a:endParaRPr lang="en-AU"/>
        </a:p>
      </dgm:t>
    </dgm:pt>
    <dgm:pt modelId="{E37A27B8-BB8D-4C2A-9BE0-91CB549F88EA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Isolating </a:t>
          </a:r>
          <a:r>
            <a:rPr lang="en-US" sz="28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Dependencies/MoqRT</a:t>
          </a:r>
          <a:endParaRPr lang="en-AU" sz="28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596A3A9-ECA6-4351-B195-48A9B9189CD4}" type="parTrans" cxnId="{CA300465-1536-472D-AA04-A6103E2AC3BC}">
      <dgm:prSet/>
      <dgm:spPr/>
      <dgm:t>
        <a:bodyPr/>
        <a:lstStyle/>
        <a:p>
          <a:endParaRPr lang="en-AU"/>
        </a:p>
      </dgm:t>
    </dgm:pt>
    <dgm:pt modelId="{52CA80AE-B724-490E-8347-E6D65FC01CFB}" type="sibTrans" cxnId="{CA300465-1536-472D-AA04-A6103E2AC3BC}">
      <dgm:prSet/>
      <dgm:spPr/>
      <dgm:t>
        <a:bodyPr/>
        <a:lstStyle/>
        <a:p>
          <a:endParaRPr lang="en-AU"/>
        </a:p>
      </dgm:t>
    </dgm:pt>
    <dgm:pt modelId="{C3F1D4AF-E877-4636-A7D1-68D9770AB04C}" type="pres">
      <dgm:prSet presAssocID="{2140F4D3-EB5E-4BDC-BE27-23090BECF8CD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513614C-955E-4EC1-9ED9-7E191BFB0CF2}" type="pres">
      <dgm:prSet presAssocID="{2140F4D3-EB5E-4BDC-BE27-23090BECF8CD}" presName="arrow" presStyleLbl="bgShp" presStyleIdx="0" presStyleCnt="1" custScaleY="84592" custLinFactNeighborX="3168" custLinFactNeighborY="-82"/>
      <dgm:spPr/>
    </dgm:pt>
    <dgm:pt modelId="{C4C70311-4856-4D3A-9312-D7B599C04DEC}" type="pres">
      <dgm:prSet presAssocID="{2140F4D3-EB5E-4BDC-BE27-23090BECF8CD}" presName="arrowDiagram3" presStyleCnt="0"/>
      <dgm:spPr/>
    </dgm:pt>
    <dgm:pt modelId="{0382EFC5-4C0C-493C-A4EF-8C2021F309AA}" type="pres">
      <dgm:prSet presAssocID="{628BD1FB-7F94-41BF-BD93-8F907C46FCB9}" presName="bullet3a" presStyleLbl="node1" presStyleIdx="0" presStyleCnt="3" custLinFactNeighborY="-70497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217EECAB-500D-4D19-932D-C07DE075D830}" type="pres">
      <dgm:prSet presAssocID="{628BD1FB-7F94-41BF-BD93-8F907C46FCB9}" presName="textBox3a" presStyleLbl="revTx" presStyleIdx="0" presStyleCnt="3" custScaleX="324136" custLinFactNeighborX="83868" custLinFactNeighborY="205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C3FC133-A0D8-4A79-B5D5-A6CB1AF5F25A}" type="pres">
      <dgm:prSet presAssocID="{9C3C2D4D-50EA-4F5C-AD3A-DB6EDB5EA305}" presName="bullet3b" presStyleLbl="node1" presStyleIdx="1" presStyleCnt="3" custLinFactNeighborX="25468" custLinFactNeighborY="-2969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E9E20F0E-2E66-4DEA-8B4A-0192EC2E78CA}" type="pres">
      <dgm:prSet presAssocID="{9C3C2D4D-50EA-4F5C-AD3A-DB6EDB5EA305}" presName="textBox3b" presStyleLbl="revTx" presStyleIdx="1" presStyleCnt="3" custScaleX="244730" custLinFactNeighborX="78063" custLinFactNeighborY="13439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C989193-BACB-4624-82F6-B6B4EBD36EED}" type="pres">
      <dgm:prSet presAssocID="{E37A27B8-BB8D-4C2A-9BE0-91CB549F88EA}" presName="bullet3c" presStyleLbl="node1" presStyleIdx="2" presStyleCnt="3" custLinFactX="36696" custLinFactNeighborX="100000" custLinFactNeighborY="259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AU"/>
        </a:p>
      </dgm:t>
    </dgm:pt>
    <dgm:pt modelId="{0D01056D-5A90-4C12-A7AB-9E962EEE3247}" type="pres">
      <dgm:prSet presAssocID="{E37A27B8-BB8D-4C2A-9BE0-91CB549F88EA}" presName="textBox3c" presStyleLbl="revTx" presStyleIdx="2" presStyleCnt="3" custScaleX="266666" custLinFactNeighborX="-81005" custLinFactNeighborY="-435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A5DA165-E710-488D-88BF-AD763D71345C}" type="presOf" srcId="{628BD1FB-7F94-41BF-BD93-8F907C46FCB9}" destId="{217EECAB-500D-4D19-932D-C07DE075D830}" srcOrd="0" destOrd="0" presId="urn:microsoft.com/office/officeart/2005/8/layout/arrow2"/>
    <dgm:cxn modelId="{D0AB66CA-E07B-47E7-BA5E-6DD729A3E353}" type="presOf" srcId="{9C3C2D4D-50EA-4F5C-AD3A-DB6EDB5EA305}" destId="{E9E20F0E-2E66-4DEA-8B4A-0192EC2E78CA}" srcOrd="0" destOrd="0" presId="urn:microsoft.com/office/officeart/2005/8/layout/arrow2"/>
    <dgm:cxn modelId="{CA300465-1536-472D-AA04-A6103E2AC3BC}" srcId="{2140F4D3-EB5E-4BDC-BE27-23090BECF8CD}" destId="{E37A27B8-BB8D-4C2A-9BE0-91CB549F88EA}" srcOrd="2" destOrd="0" parTransId="{7596A3A9-ECA6-4351-B195-48A9B9189CD4}" sibTransId="{52CA80AE-B724-490E-8347-E6D65FC01CFB}"/>
    <dgm:cxn modelId="{C57E9F29-F127-4939-87EB-3D3091468EEA}" type="presOf" srcId="{E37A27B8-BB8D-4C2A-9BE0-91CB549F88EA}" destId="{0D01056D-5A90-4C12-A7AB-9E962EEE3247}" srcOrd="0" destOrd="0" presId="urn:microsoft.com/office/officeart/2005/8/layout/arrow2"/>
    <dgm:cxn modelId="{5237CB2D-4AB1-41CF-BF34-F599B435F42D}" type="presOf" srcId="{2140F4D3-EB5E-4BDC-BE27-23090BECF8CD}" destId="{C3F1D4AF-E877-4636-A7D1-68D9770AB04C}" srcOrd="0" destOrd="0" presId="urn:microsoft.com/office/officeart/2005/8/layout/arrow2"/>
    <dgm:cxn modelId="{0E541F39-75F2-482F-B6C0-5A8E737EBADC}" srcId="{2140F4D3-EB5E-4BDC-BE27-23090BECF8CD}" destId="{9C3C2D4D-50EA-4F5C-AD3A-DB6EDB5EA305}" srcOrd="1" destOrd="0" parTransId="{641E3D5B-6524-4139-8DB9-347B41B4392E}" sibTransId="{9C1BEFDC-646D-49AA-A204-CDAC6FF13421}"/>
    <dgm:cxn modelId="{B1B93C31-258B-4241-9C45-80C4337E3E50}" srcId="{2140F4D3-EB5E-4BDC-BE27-23090BECF8CD}" destId="{628BD1FB-7F94-41BF-BD93-8F907C46FCB9}" srcOrd="0" destOrd="0" parTransId="{59CF5706-2A19-4941-A351-C46CDCB520F1}" sibTransId="{C5179337-5B2D-4BF8-9FA8-1A46E9D18F42}"/>
    <dgm:cxn modelId="{780C49F9-A051-49FF-A09A-2E331072B03C}" type="presParOf" srcId="{C3F1D4AF-E877-4636-A7D1-68D9770AB04C}" destId="{7513614C-955E-4EC1-9ED9-7E191BFB0CF2}" srcOrd="0" destOrd="0" presId="urn:microsoft.com/office/officeart/2005/8/layout/arrow2"/>
    <dgm:cxn modelId="{F42005FC-CC60-4FB3-91A4-E39F77D058AE}" type="presParOf" srcId="{C3F1D4AF-E877-4636-A7D1-68D9770AB04C}" destId="{C4C70311-4856-4D3A-9312-D7B599C04DEC}" srcOrd="1" destOrd="0" presId="urn:microsoft.com/office/officeart/2005/8/layout/arrow2"/>
    <dgm:cxn modelId="{943D6002-9C59-4589-9367-ED8959E0B41F}" type="presParOf" srcId="{C4C70311-4856-4D3A-9312-D7B599C04DEC}" destId="{0382EFC5-4C0C-493C-A4EF-8C2021F309AA}" srcOrd="0" destOrd="0" presId="urn:microsoft.com/office/officeart/2005/8/layout/arrow2"/>
    <dgm:cxn modelId="{427E48CF-D7A2-4C02-9EA4-6415E5DC9348}" type="presParOf" srcId="{C4C70311-4856-4D3A-9312-D7B599C04DEC}" destId="{217EECAB-500D-4D19-932D-C07DE075D830}" srcOrd="1" destOrd="0" presId="urn:microsoft.com/office/officeart/2005/8/layout/arrow2"/>
    <dgm:cxn modelId="{DD11193A-D741-4654-80CA-57EB89F22A17}" type="presParOf" srcId="{C4C70311-4856-4D3A-9312-D7B599C04DEC}" destId="{0C3FC133-A0D8-4A79-B5D5-A6CB1AF5F25A}" srcOrd="2" destOrd="0" presId="urn:microsoft.com/office/officeart/2005/8/layout/arrow2"/>
    <dgm:cxn modelId="{13736FF6-BBB0-4B13-AC89-467920EBC571}" type="presParOf" srcId="{C4C70311-4856-4D3A-9312-D7B599C04DEC}" destId="{E9E20F0E-2E66-4DEA-8B4A-0192EC2E78CA}" srcOrd="3" destOrd="0" presId="urn:microsoft.com/office/officeart/2005/8/layout/arrow2"/>
    <dgm:cxn modelId="{E6FE99EE-4520-47F0-9EBB-ADFE2695B7FA}" type="presParOf" srcId="{C4C70311-4856-4D3A-9312-D7B599C04DEC}" destId="{8C989193-BACB-4624-82F6-B6B4EBD36EED}" srcOrd="4" destOrd="0" presId="urn:microsoft.com/office/officeart/2005/8/layout/arrow2"/>
    <dgm:cxn modelId="{1680521D-AE70-4E86-B756-554AC3F6B1AC}" type="presParOf" srcId="{C4C70311-4856-4D3A-9312-D7B599C04DEC}" destId="{0D01056D-5A90-4C12-A7AB-9E962EEE324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3614C-955E-4EC1-9ED9-7E191BFB0CF2}">
      <dsp:nvSpPr>
        <dsp:cNvPr id="0" name=""/>
        <dsp:cNvSpPr/>
      </dsp:nvSpPr>
      <dsp:spPr>
        <a:xfrm>
          <a:off x="49330" y="571766"/>
          <a:ext cx="6120680" cy="323600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2EFC5-4C0C-493C-A4EF-8C2021F309AA}">
      <dsp:nvSpPr>
        <dsp:cNvPr id="0" name=""/>
        <dsp:cNvSpPr/>
      </dsp:nvSpPr>
      <dsp:spPr>
        <a:xfrm>
          <a:off x="826656" y="2808313"/>
          <a:ext cx="159137" cy="159137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217EECAB-500D-4D19-932D-C07DE075D830}">
      <dsp:nvSpPr>
        <dsp:cNvPr id="0" name=""/>
        <dsp:cNvSpPr/>
      </dsp:nvSpPr>
      <dsp:spPr>
        <a:xfrm>
          <a:off x="504060" y="3227646"/>
          <a:ext cx="4622563" cy="11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4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MVVM (Model-View-</a:t>
          </a:r>
          <a:r>
            <a:rPr lang="en-US" sz="2800" kern="1200" dirty="0" err="1" smtClean="0">
              <a:solidFill>
                <a:schemeClr val="bg1"/>
              </a:solidFill>
            </a:rPr>
            <a:t>ViewModel</a:t>
          </a:r>
          <a:r>
            <a:rPr lang="en-US" sz="2800" kern="1200" dirty="0" smtClean="0">
              <a:solidFill>
                <a:schemeClr val="bg1"/>
              </a:solidFill>
            </a:rPr>
            <a:t>)</a:t>
          </a:r>
          <a:endParaRPr lang="en-AU" sz="2800" kern="1200" dirty="0">
            <a:solidFill>
              <a:schemeClr val="bg1"/>
            </a:solidFill>
          </a:endParaRPr>
        </a:p>
      </dsp:txBody>
      <dsp:txXfrm>
        <a:off x="504060" y="3227646"/>
        <a:ext cx="4622563" cy="1105547"/>
      </dsp:txXfrm>
    </dsp:sp>
    <dsp:sp modelId="{0C3FC133-A0D8-4A79-B5D5-A6CB1AF5F25A}">
      <dsp:nvSpPr>
        <dsp:cNvPr id="0" name=""/>
        <dsp:cNvSpPr/>
      </dsp:nvSpPr>
      <dsp:spPr>
        <a:xfrm>
          <a:off x="2304617" y="1872208"/>
          <a:ext cx="287671" cy="287671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E9E20F0E-2E66-4DEA-8B4A-0192EC2E78CA}">
      <dsp:nvSpPr>
        <dsp:cNvPr id="0" name=""/>
        <dsp:cNvSpPr/>
      </dsp:nvSpPr>
      <dsp:spPr>
        <a:xfrm>
          <a:off x="2458890" y="2304255"/>
          <a:ext cx="3594993" cy="2081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3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Asynchronous Testing</a:t>
          </a:r>
          <a:endParaRPr lang="en-AU" sz="28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2458890" y="2304255"/>
        <a:ext cx="3594993" cy="2081031"/>
      </dsp:txXfrm>
    </dsp:sp>
    <dsp:sp modelId="{8C989193-BACB-4624-82F6-B6B4EBD36EED}">
      <dsp:nvSpPr>
        <dsp:cNvPr id="0" name=""/>
        <dsp:cNvSpPr/>
      </dsp:nvSpPr>
      <dsp:spPr>
        <a:xfrm>
          <a:off x="4464497" y="1258340"/>
          <a:ext cx="397844" cy="39784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0D01056D-5A90-4C12-A7AB-9E962EEE3247}">
      <dsp:nvSpPr>
        <dsp:cNvPr id="0" name=""/>
        <dsp:cNvSpPr/>
      </dsp:nvSpPr>
      <dsp:spPr>
        <a:xfrm>
          <a:off x="1705517" y="288032"/>
          <a:ext cx="3917225" cy="265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809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Isolating </a:t>
          </a: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Dependencies/MoqRT</a:t>
          </a:r>
          <a:endParaRPr lang="en-AU" sz="28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1705517" y="288032"/>
        <a:ext cx="3917225" cy="265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3E6D-2FCA-44EE-B116-A24D01B465F7}" type="datetimeFigureOut">
              <a:rPr lang="en-AU" smtClean="0"/>
              <a:t>30/06/2012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F8E57-8144-49DD-8DD6-D775CE096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98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F71A-615F-4BE7-AE72-828E7F594486}" type="datetimeFigureOut">
              <a:rPr lang="en-AU" smtClean="0"/>
              <a:t>30/06/2012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17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6" y="2130436"/>
            <a:ext cx="104050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4" y="3886200"/>
            <a:ext cx="856885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F71A-615F-4BE7-AE72-828E7F594486}" type="datetimeFigureOut">
              <a:rPr lang="en-AU" smtClean="0"/>
              <a:t>30/06/2012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6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75000"/>
              </a:schemeClr>
            </a:gs>
            <a:gs pos="88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6" y="274638"/>
            <a:ext cx="110170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6" y="1600206"/>
            <a:ext cx="110170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6" y="6356361"/>
            <a:ext cx="285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F71A-615F-4BE7-AE72-828E7F594486}" type="datetimeFigureOut">
              <a:rPr lang="en-AU" smtClean="0"/>
              <a:t>30/06/2012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9" y="6356361"/>
            <a:ext cx="3876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5" y="6356361"/>
            <a:ext cx="285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2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edcopsey.com/2010/03/15/parallelism-in-net-part-13-introducing-the-task-class/" TargetMode="External"/><Relationship Id="rId7" Type="http://schemas.openxmlformats.org/officeDocument/2006/relationships/hyperlink" Target="http://msdn.microsoft.com/en-us/library/ms228969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dd537609.aspx" TargetMode="External"/><Relationship Id="rId5" Type="http://schemas.openxmlformats.org/officeDocument/2006/relationships/hyperlink" Target="http://msdn.microsoft.com/en-us/library/dd321424.aspx" TargetMode="External"/><Relationship Id="rId4" Type="http://schemas.openxmlformats.org/officeDocument/2006/relationships/hyperlink" Target="http://msdn.microsoft.com/en-us/library/system.threading.tasks.task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60648"/>
            <a:ext cx="10405030" cy="2535213"/>
          </a:xfrm>
        </p:spPr>
        <p:txBody>
          <a:bodyPr>
            <a:noAutofit/>
          </a:bodyPr>
          <a:lstStyle/>
          <a:p>
            <a:pPr algn="l"/>
            <a:r>
              <a:rPr lang="en-AU" sz="6000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Unit Testing an Existing Metro Style Apps (XAML/C#) with Visual Studio 2012</a:t>
            </a:r>
            <a:endParaRPr lang="en-AU" sz="6000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7958" y="4509120"/>
            <a:ext cx="8568851" cy="18722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Raj Aththanayake</a:t>
            </a:r>
          </a:p>
          <a:p>
            <a:pPr algn="l"/>
            <a:endParaRPr lang="en-AU" sz="2600" dirty="0" smtClean="0">
              <a:solidFill>
                <a:schemeClr val="accent3">
                  <a:lumMod val="60000"/>
                  <a:lumOff val="4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.NET Consultant - QuantumIT</a:t>
            </a: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http://blog.rajsoftware.com</a:t>
            </a: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@raj_kba</a:t>
            </a:r>
            <a:endParaRPr lang="en-AU" sz="2600" dirty="0">
              <a:solidFill>
                <a:schemeClr val="accent3">
                  <a:lumMod val="60000"/>
                  <a:lumOff val="4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3982" y="1677326"/>
            <a:ext cx="1040503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412776"/>
            <a:ext cx="11760582" cy="5328592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Testing metro style API</a:t>
            </a:r>
            <a:endParaRPr lang="en-AU" sz="40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 quick demo on the new Unit Test Explorer,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and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metro style Unit Testing.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9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062" y="1556792"/>
            <a:ext cx="10405030" cy="1008101"/>
          </a:xfrm>
        </p:spPr>
        <p:txBody>
          <a:bodyPr>
            <a:normAutofit fontScale="90000"/>
          </a:bodyPr>
          <a:lstStyle/>
          <a:p>
            <a:pPr marL="457200" indent="-457200" algn="l"/>
            <a:r>
              <a:rPr lang="en-AU" sz="6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an existing xaml based (C#) metro style app</a:t>
            </a:r>
            <a:endParaRPr lang="en-AU" sz="60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33"/>
            <a:ext cx="10405030" cy="1152128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Metro Style Apps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412776"/>
            <a:ext cx="11760582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Windows 8 experience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 		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WinRT API available via HTML5, 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CSS3,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JavaScript,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</a:t>
            </a:r>
            <a:r>
              <a:rPr lang="en-AU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XAML, C# 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etc.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</p:txBody>
      </p:sp>
      <p:pic>
        <p:nvPicPr>
          <p:cNvPr id="1028" name="Picture 4" descr="C:\Users\Raj\Desktop\ToUSBFlashDrive\PresentationUnitTests\Unit Testing Metro Style Apps and Async\Slides\images\MetroStyle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14" y="2564904"/>
            <a:ext cx="6974450" cy="4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412776"/>
            <a:ext cx="11760582" cy="5328592"/>
          </a:xfrm>
        </p:spPr>
        <p:txBody>
          <a:bodyPr>
            <a:normAutofit/>
          </a:bodyPr>
          <a:lstStyle/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</p:txBody>
      </p:sp>
      <p:pic>
        <p:nvPicPr>
          <p:cNvPr id="4098" name="Picture 2" descr="C:\Git\Repositories\WindowsMetroAppDemo\Slides\images\2626.Win8 WinRT 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20" y="250597"/>
            <a:ext cx="9001000" cy="63568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9" name="Rectangle 18"/>
          <p:cNvSpPr/>
          <p:nvPr/>
        </p:nvSpPr>
        <p:spPr>
          <a:xfrm>
            <a:off x="4320406" y="1124744"/>
            <a:ext cx="1152128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616550" y="2204864"/>
            <a:ext cx="984275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824462" y="3284984"/>
            <a:ext cx="2520280" cy="504056"/>
          </a:xfrm>
          <a:prstGeom prst="rect">
            <a:avLst/>
          </a:prstGeom>
          <a:noFill/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520206" y="3933056"/>
            <a:ext cx="2520280" cy="792088"/>
          </a:xfrm>
          <a:prstGeom prst="rect">
            <a:avLst/>
          </a:prstGeom>
          <a:noFill/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90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450396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>File Access metro style app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</a:b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/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ea typeface="Segoe UI Symbol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</a:rPr>
              <a:t>			</a:t>
            </a:r>
            <a:endParaRPr lang="en-AU" dirty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4162" y="2121512"/>
            <a:ext cx="4406890" cy="1966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C# Code Behind</a:t>
            </a:r>
          </a:p>
          <a:p>
            <a:pPr algn="ctr"/>
            <a:r>
              <a:rPr lang="en-AU" sz="2400" b="1" dirty="0" smtClean="0"/>
              <a:t>Access File System</a:t>
            </a:r>
          </a:p>
          <a:p>
            <a:pPr algn="ctr"/>
            <a:r>
              <a:rPr lang="en-AU" sz="2400" b="1" dirty="0" smtClean="0"/>
              <a:t>(WinRT</a:t>
            </a:r>
            <a:r>
              <a:rPr lang="en-AU" sz="2400" b="1" dirty="0"/>
              <a:t>)</a:t>
            </a:r>
          </a:p>
          <a:p>
            <a:pPr algn="ctr"/>
            <a:endParaRPr lang="en-A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152054" y="2121512"/>
            <a:ext cx="972108" cy="19669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XAML</a:t>
            </a:r>
          </a:p>
          <a:p>
            <a:pPr algn="ctr"/>
            <a:r>
              <a:rPr lang="en-US" sz="2400" b="1" dirty="0" smtClean="0"/>
              <a:t>(UI)</a:t>
            </a:r>
            <a:endParaRPr lang="en-AU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9000926" y="908721"/>
            <a:ext cx="2520280" cy="5093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Unit Tests</a:t>
            </a:r>
          </a:p>
          <a:p>
            <a:pPr algn="ctr"/>
            <a:r>
              <a:rPr lang="en-US" sz="2400" b="1" dirty="0" smtClean="0"/>
              <a:t>&amp;</a:t>
            </a:r>
            <a:endParaRPr lang="en-AU" sz="2400" b="1" dirty="0" smtClean="0"/>
          </a:p>
          <a:p>
            <a:pPr algn="ctr"/>
            <a:r>
              <a:rPr lang="en-US" sz="2400" b="1" dirty="0" smtClean="0"/>
              <a:t>Integration Tests</a:t>
            </a:r>
            <a:endParaRPr lang="en-AU" sz="2400" b="1" dirty="0"/>
          </a:p>
        </p:txBody>
      </p:sp>
      <p:sp>
        <p:nvSpPr>
          <p:cNvPr id="18" name="Down Arrow 17"/>
          <p:cNvSpPr/>
          <p:nvPr/>
        </p:nvSpPr>
        <p:spPr>
          <a:xfrm rot="5400000">
            <a:off x="6979639" y="1900289"/>
            <a:ext cx="1572695" cy="2469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Multidocument 20"/>
          <p:cNvSpPr/>
          <p:nvPr/>
        </p:nvSpPr>
        <p:spPr>
          <a:xfrm>
            <a:off x="2592214" y="5086214"/>
            <a:ext cx="3110746" cy="91612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File System</a:t>
            </a:r>
            <a:endParaRPr lang="en-AU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72334" y="3999511"/>
            <a:ext cx="17723" cy="104819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36830" y="908720"/>
            <a:ext cx="0" cy="5472608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Challenges facing when Unit Testing </a:t>
            </a:r>
          </a:p>
          <a:p>
            <a:pPr algn="l"/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an existing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XAML/C#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based </a:t>
            </a: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etro </a:t>
            </a: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tyle app</a:t>
            </a: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		</a:t>
            </a:r>
            <a:endParaRPr lang="en-AU" sz="24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Challenges of Unit Testing metro apps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General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Design issues: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Business Logic in Code Behind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Harder to maintain, harder to test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Metro: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Run in an AppContainer Sandbox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Require a special Unit Test project (integration type tests)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Limited access to many .NET API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Your favorite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Isolation/Mock object </a:t>
            </a:r>
            <a:r>
              <a:rPr lang="en-US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Framework won’t work!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Asynchronous API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Making your metro app testable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Resolving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Design Issues: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Decouple the dependencies using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MVVM (Model-View-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ViewModel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)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Test in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isolation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Resolving Metro specific issues: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metro style Unit testing Test template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Test frameworks that support for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Asynchronous Testing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MoqRT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for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isolating dependencies in metro style apps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58" y="71142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Designing your metro app for Testability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</a:rPr>
              <a:t>			</a:t>
            </a:r>
            <a:endParaRPr lang="en-AU" dirty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958" y="4149080"/>
            <a:ext cx="2917271" cy="2088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Existing </a:t>
            </a:r>
            <a:endParaRPr lang="en-AU" sz="2800" dirty="0" smtClean="0"/>
          </a:p>
          <a:p>
            <a:pPr algn="ctr"/>
            <a:r>
              <a:rPr lang="en-AU" sz="2800" dirty="0" smtClean="0"/>
              <a:t>Harder to Test</a:t>
            </a:r>
            <a:endParaRPr lang="en-AU" sz="2800" dirty="0" smtClean="0"/>
          </a:p>
          <a:p>
            <a:pPr algn="ctr"/>
            <a:r>
              <a:rPr lang="en-AU" sz="2800" dirty="0" smtClean="0"/>
              <a:t>metro </a:t>
            </a:r>
            <a:r>
              <a:rPr lang="en-AU" sz="2800" dirty="0" smtClean="0"/>
              <a:t>style App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9000926" y="1484784"/>
            <a:ext cx="2579240" cy="15841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Testable </a:t>
            </a:r>
            <a:r>
              <a:rPr lang="en-AU" sz="2800" dirty="0" smtClean="0"/>
              <a:t>metro style </a:t>
            </a:r>
            <a:r>
              <a:rPr lang="en-AU" sz="2800" dirty="0" smtClean="0"/>
              <a:t>App</a:t>
            </a:r>
            <a:endParaRPr lang="en-AU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97340799"/>
              </p:ext>
            </p:extLst>
          </p:nvPr>
        </p:nvGraphicFramePr>
        <p:xfrm>
          <a:off x="3096270" y="1412776"/>
          <a:ext cx="612068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10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</a:b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409858" y="1412776"/>
            <a:ext cx="114713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Making your XAML based metro style app testable </a:t>
            </a:r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using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MVVM (Model-View-View Model)</a:t>
            </a: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		</a:t>
            </a: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/>
          <a:lstStyle/>
          <a:p>
            <a:pPr marL="457200" indent="-457200" algn="l"/>
            <a:r>
              <a:rPr lang="en-AU" b="1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About</a:t>
            </a:r>
            <a:r>
              <a:rPr lang="en-AU" b="1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Me</a:t>
            </a:r>
            <a:endParaRPr lang="en-AU" b="1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96752"/>
            <a:ext cx="11471388" cy="504056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Unit Testing/TDD Junkie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Open Source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Presenter / Blogger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X-Box Games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AFL / Tennis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Air Crafts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Metro &amp; Asynchrony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 is becoming a common programming model for future apps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AU" sz="16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Responsive and scalable </a:t>
            </a:r>
            <a:r>
              <a:rPr lang="en-AU" sz="16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apps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Supported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.NET 4.5 (beta) two new key words async/await</a:t>
            </a:r>
          </a:p>
          <a:p>
            <a:pPr algn="l"/>
            <a:r>
              <a:rPr lang="en-AU" sz="1600" dirty="0" smtClean="0"/>
              <a:t>First is the </a:t>
            </a:r>
            <a:r>
              <a:rPr lang="en-AU" sz="1600" u="sng" dirty="0" smtClean="0">
                <a:hlinkClick r:id="rId3"/>
              </a:rPr>
              <a:t>Task functionality</a:t>
            </a:r>
            <a:r>
              <a:rPr lang="en-AU" sz="1600" dirty="0" smtClean="0"/>
              <a:t> in .NET 4, and based on </a:t>
            </a:r>
            <a:r>
              <a:rPr lang="en-AU" sz="1600" u="sng" dirty="0" smtClean="0">
                <a:hlinkClick r:id="rId4"/>
              </a:rPr>
              <a:t>Task</a:t>
            </a:r>
            <a:r>
              <a:rPr lang="en-AU" sz="1600" dirty="0" smtClean="0"/>
              <a:t> and </a:t>
            </a:r>
            <a:r>
              <a:rPr lang="en-AU" sz="1600" u="sng" dirty="0" smtClean="0">
                <a:hlinkClick r:id="rId5"/>
              </a:rPr>
              <a:t>Task&lt;</a:t>
            </a:r>
            <a:r>
              <a:rPr lang="en-AU" sz="1600" u="sng" dirty="0" err="1" smtClean="0">
                <a:hlinkClick r:id="rId5"/>
              </a:rPr>
              <a:t>TResult</a:t>
            </a:r>
            <a:r>
              <a:rPr lang="en-AU" sz="1600" u="sng" dirty="0" smtClean="0">
                <a:hlinkClick r:id="rId5"/>
              </a:rPr>
              <a:t>&gt;</a:t>
            </a:r>
            <a:r>
              <a:rPr lang="en-AU" sz="1600" dirty="0" smtClean="0"/>
              <a:t>.  While Task was intended to be the </a:t>
            </a:r>
            <a:r>
              <a:rPr lang="en-AU" sz="1600" u="sng" dirty="0" smtClean="0">
                <a:hlinkClick r:id="rId6"/>
              </a:rPr>
              <a:t>primary means of asynchronous </a:t>
            </a:r>
            <a:r>
              <a:rPr lang="en-AU" sz="1600" u="sng" dirty="0" err="1" smtClean="0">
                <a:hlinkClick r:id="rId6"/>
              </a:rPr>
              <a:t>programming</a:t>
            </a:r>
            <a:r>
              <a:rPr lang="en-AU" sz="1600" dirty="0" err="1" smtClean="0"/>
              <a:t>with</a:t>
            </a:r>
            <a:r>
              <a:rPr lang="en-AU" sz="1600" dirty="0" smtClean="0"/>
              <a:t> .NET 4, the .NET Framework was still based mainly on the </a:t>
            </a:r>
            <a:r>
              <a:rPr lang="en-AU" sz="1600" u="sng" dirty="0" smtClean="0">
                <a:hlinkClick r:id="rId7"/>
              </a:rPr>
              <a:t>Asynchronous Pattern and the Event-based Asynchronous Pattern</a:t>
            </a:r>
            <a:r>
              <a:rPr lang="en-AU" sz="1600" dirty="0" smtClean="0"/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Metro style apps: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In WinRT API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any thing takes longer than 50ms are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80% &gt; metro API asynchronous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Async Unit Testing is </a:t>
            </a: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challenging/complicated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8" y="2157189"/>
            <a:ext cx="53244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23" y="3573016"/>
            <a:ext cx="45529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625700">
            <a:off x="4546109" y="1449137"/>
            <a:ext cx="864096" cy="14161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 rot="947245">
            <a:off x="9821693" y="2864962"/>
            <a:ext cx="864096" cy="14161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575990" y="1988840"/>
            <a:ext cx="11017224" cy="3816424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6520579">
            <a:off x="4752697" y="3940837"/>
            <a:ext cx="864096" cy="17952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336715" y="1412776"/>
            <a:ext cx="1137499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asynchronous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metro API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4" y="260648"/>
            <a:ext cx="11616539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Isolating/faking Dependencies in metro apps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In metro, your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standard Mock Object Framework/Isolation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Framework won’t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work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The new Visual Studio Fakes / Moles won’t work.</a:t>
            </a:r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     WinRT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has no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support for Dynamic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Code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Generation</a:t>
            </a:r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				</a:t>
            </a:r>
            <a:endParaRPr lang="en-AU" sz="48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58" y="188640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MoqRT</a:t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(</a:t>
            </a: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Open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Source – Mathew Baxter)</a:t>
            </a:r>
            <a:endParaRPr lang="en-AU" sz="24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Baking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6" name="Picture 2" descr="C:\Git\Repositories\WindowsMetroAppDemo\Slides\images\oven-cornflake-cook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70" y="1628800"/>
            <a:ext cx="635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MoqRT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Baking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5" name="Picture 3" descr="C:\Git\Repositories\WindowsMetroAppDemo\Slides\images\160931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2" y="270973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1974" y="219764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SUT Lib</a:t>
            </a:r>
            <a:endParaRPr lang="en-AU" sz="3600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3132274" y="3248980"/>
            <a:ext cx="1800200" cy="2304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3" descr="C:\Git\Repositories\WindowsMetroAppDemo\Slides\images\160931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2" y="867296"/>
            <a:ext cx="3792935" cy="34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784902" y="332656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Unit Tests Lib</a:t>
            </a:r>
            <a:endParaRPr lang="en-AU" sz="3600" dirty="0"/>
          </a:p>
        </p:txBody>
      </p:sp>
      <p:pic>
        <p:nvPicPr>
          <p:cNvPr id="7" name="Picture 3" descr="C:\Git\Repositories\WindowsMetroAppDemo\Slides\images\160931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22" y="270892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12494" y="220486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Proxy Lib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195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 -0.02175 L 0.04968 0.04399 C 0.06835 0.05926 0.09429 0.06204 0.1201 0.05325 C 0.14968 0.04306 0.17198 0.02362 0.18599 -0.00277 L 0.25525 -0.12268 " pathEditMode="relative" rAng="-651720" ptsTypes="FffFF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6" y="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 -0.02176 L 0.04968 0.04398 C 0.06836 0.05926 0.0943 0.06203 0.12011 0.05324 C 0.14968 0.04305 0.17199 0.02361 0.186 -0.00278 L 0.25526 -0.12269 " pathEditMode="relative" rAng="-651720" ptsTypes="FffFF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6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240317" y="1412776"/>
            <a:ext cx="114713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Unit Testing/TDD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with MoqRT</a:t>
            </a:r>
          </a:p>
          <a:p>
            <a:pPr marL="457200" indent="-457200" algn="l">
              <a:buFontTx/>
              <a:buChar char="-"/>
            </a:pPr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What we have </a:t>
            </a: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covered?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Some of the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new VS2012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features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How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to make your existing XAML based metro 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style app testable  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(Refactoring / MVVM, and TDD)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Usage of App Container manifest file for Integration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testing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 Unit Testing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(async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/await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) support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How to use MoqRT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for Isolating Dependencies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7" name="Picture 2" descr="C:\Git\Repositories\WindowsMetroAppDemo\Slides\images\trop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80" y="3789040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188642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References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http://blog.rajsoftware.com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Slides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Source code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References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US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0006" y="1844824"/>
            <a:ext cx="10405030" cy="1470025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Segoe UI Symbol" pitchFamily="34" charset="0"/>
                <a:ea typeface="Segoe UI Symbol" pitchFamily="34" charset="0"/>
              </a:rPr>
              <a:t>Questions</a:t>
            </a:r>
            <a:endParaRPr lang="en-AU" dirty="0">
              <a:solidFill>
                <a:schemeClr val="bg1">
                  <a:lumMod val="9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88640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Disclaimer</a:t>
            </a:r>
            <a:endParaRPr lang="en-AU" b="1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sz="28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“The content of this presentation is entirely my personal work and does not represent neither the </a:t>
            </a:r>
            <a:r>
              <a:rPr lang="en-AU" sz="2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 Semilight" pitchFamily="34" charset="0"/>
              </a:rPr>
              <a:t>QuantumIT </a:t>
            </a:r>
            <a:r>
              <a:rPr lang="en-AU" sz="28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nor any of its materials.”</a:t>
            </a: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0006" y="1772816"/>
            <a:ext cx="10405030" cy="1470025"/>
          </a:xfrm>
        </p:spPr>
        <p:txBody>
          <a:bodyPr>
            <a:normAutofit/>
          </a:bodyPr>
          <a:lstStyle/>
          <a:p>
            <a:r>
              <a:rPr lang="en-AU" sz="6000" dirty="0" smtClean="0">
                <a:solidFill>
                  <a:schemeClr val="bg1">
                    <a:lumMod val="9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Thank You</a:t>
            </a:r>
            <a:endParaRPr lang="en-AU" sz="6000" dirty="0">
              <a:solidFill>
                <a:schemeClr val="bg1">
                  <a:lumMod val="9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936093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Agenda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052736"/>
            <a:ext cx="11471388" cy="5184576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VS2012 Unit Testing capabilities and metro style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app development 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Improving the testability of an existing metro app using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MVVM &amp; TDD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Challenges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of Unit Testing metro style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apps (Async, MoqRT)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Summary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Questions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856979" cy="936093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Things you will know after this talk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36716" y="1196752"/>
            <a:ext cx="11471388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Unit Testing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capabilities in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Visual Studio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2012 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(Across the board &amp; specific to metro apps) 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How to refactor an existing metro app for higher testability using MVVM (Model-View-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ViewModel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) pattern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Challenges of Unit Testing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metro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apps, and how to overcome those challenges. 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i.e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Asynchrony,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Isolating Dependencies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(MoqRT)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  <p:pic>
        <p:nvPicPr>
          <p:cNvPr id="3074" name="Picture 2" descr="C:\Git\Repositories\WindowsMetroAppDemo\Slides\images\trop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14" y="188640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What I defined as Unit Testing…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24744"/>
            <a:ext cx="11471388" cy="5112568"/>
          </a:xfrm>
        </p:spPr>
        <p:txBody>
          <a:bodyPr>
            <a:normAutofit/>
          </a:bodyPr>
          <a:lstStyle/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“Unit Testing is a software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development process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performed by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developers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, which verifies the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behaviour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of a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smallest </a:t>
            </a:r>
            <a:r>
              <a:rPr lang="en-AU" i="1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unit of work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whether it fits for the purpose.”</a:t>
            </a: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374989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Other types of testing…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7958" y="1340768"/>
            <a:ext cx="11471388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Integration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Functional Testing/System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Exploratory Testing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Performance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Etc.</a:t>
            </a: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2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374989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Visual Studio Unit Testing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24744"/>
            <a:ext cx="11471388" cy="5112568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Visual Studio Test Tools and MS-Test framework so far..</a:t>
            </a:r>
          </a:p>
        </p:txBody>
      </p:sp>
    </p:spTree>
    <p:extLst>
      <p:ext uri="{BB962C8B-B14F-4D97-AF65-F5344CB8AC3E}">
        <p14:creationId xmlns:p14="http://schemas.microsoft.com/office/powerpoint/2010/main" val="1158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VS2012 Unit Testing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052736"/>
            <a:ext cx="11760582" cy="56886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Unit Test Explorer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Seamless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Fast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Extensible </a:t>
            </a: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42" y="50105"/>
            <a:ext cx="42484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Raj\Desktop\ToUSBFlashDrive\PresentationUnitTests\Unit Testing Metro Style Apps and Async\Slides\images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60" y="4493406"/>
            <a:ext cx="169592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\Desktop\ToUSBFlashDrive\PresentationUnitTests\Unit Testing Metro Style Apps and Async\Slides\images\xuni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7" y="3430986"/>
            <a:ext cx="3266163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j\Desktop\ToUSBFlashDrive\PresentationUnitTests\Unit Testing Metro Style Apps and Async\Slides\images\mbUn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" y="4539444"/>
            <a:ext cx="3661737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Raj\Desktop\ToUSBFlashDrive\PresentationUnitTests\Unit Testing Metro Style Apps\Slides\images\jsTestRunn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1" y="5301208"/>
            <a:ext cx="5181601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aj\Desktop\ToUSBFlashDrive\PresentationUnitTests\Unit Testing Metro Style Apps\Slides\images\VSMSTes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68" y="3418219"/>
            <a:ext cx="2261685" cy="8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-D_cyclical_sha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3-D_cyclical_shapes</Template>
  <TotalTime>46508</TotalTime>
  <Words>577</Words>
  <Application>Microsoft Office PowerPoint</Application>
  <PresentationFormat>Custom</PresentationFormat>
  <Paragraphs>199</Paragraphs>
  <Slides>30</Slides>
  <Notes>30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3-D_cyclical_shapes</vt:lpstr>
      <vt:lpstr>Unit Testing an Existing Metro Style Apps (XAML/C#) with Visual Studio 2012</vt:lpstr>
      <vt:lpstr>About Me</vt:lpstr>
      <vt:lpstr>PowerPoint Presentation</vt:lpstr>
      <vt:lpstr>Agenda</vt:lpstr>
      <vt:lpstr>Things you will know after this talk</vt:lpstr>
      <vt:lpstr>What I defined as Unit Testing…</vt:lpstr>
      <vt:lpstr>Other types of testing…</vt:lpstr>
      <vt:lpstr>Visual Studio Unit Testing</vt:lpstr>
      <vt:lpstr>VS2012 Unit Testing</vt:lpstr>
      <vt:lpstr>demo</vt:lpstr>
      <vt:lpstr>Unit Testing an existing xaml based (C#) metro style app</vt:lpstr>
      <vt:lpstr>Metro Style Apps</vt:lpstr>
      <vt:lpstr>PowerPoint Presentation</vt:lpstr>
      <vt:lpstr>File Access metro style app  </vt:lpstr>
      <vt:lpstr>demo </vt:lpstr>
      <vt:lpstr>Challenges of Unit Testing metro apps</vt:lpstr>
      <vt:lpstr>Making your metro app testable</vt:lpstr>
      <vt:lpstr>Designing your metro app for Testability</vt:lpstr>
      <vt:lpstr>PowerPoint Presentation</vt:lpstr>
      <vt:lpstr>Metro &amp; Asynchrony</vt:lpstr>
      <vt:lpstr>Async Unit Testing is challenging/complicated</vt:lpstr>
      <vt:lpstr>PowerPoint Presentation</vt:lpstr>
      <vt:lpstr>Isolating/faking Dependencies in metro apps </vt:lpstr>
      <vt:lpstr>MoqRT (Open Source – Mathew Baxter)</vt:lpstr>
      <vt:lpstr>MoqRT </vt:lpstr>
      <vt:lpstr>PowerPoint Presentation</vt:lpstr>
      <vt:lpstr>What we have covered? </vt:lpstr>
      <vt:lpstr>References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 Aththanayake</cp:lastModifiedBy>
  <cp:revision>1059</cp:revision>
  <dcterms:created xsi:type="dcterms:W3CDTF">2011-06-12T05:32:24Z</dcterms:created>
  <dcterms:modified xsi:type="dcterms:W3CDTF">2012-06-30T09:17:09Z</dcterms:modified>
</cp:coreProperties>
</file>