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1"/>
  </p:notesMasterIdLst>
  <p:sldIdLst>
    <p:sldId id="256" r:id="rId2"/>
    <p:sldId id="276" r:id="rId3"/>
    <p:sldId id="282" r:id="rId4"/>
    <p:sldId id="259" r:id="rId5"/>
    <p:sldId id="317" r:id="rId6"/>
    <p:sldId id="312" r:id="rId7"/>
    <p:sldId id="288" r:id="rId8"/>
    <p:sldId id="310" r:id="rId9"/>
    <p:sldId id="289" r:id="rId10"/>
    <p:sldId id="297" r:id="rId11"/>
    <p:sldId id="308" r:id="rId12"/>
    <p:sldId id="287" r:id="rId13"/>
    <p:sldId id="298" r:id="rId14"/>
    <p:sldId id="304" r:id="rId15"/>
    <p:sldId id="291" r:id="rId16"/>
    <p:sldId id="300" r:id="rId17"/>
    <p:sldId id="284" r:id="rId18"/>
    <p:sldId id="301" r:id="rId19"/>
    <p:sldId id="305" r:id="rId20"/>
    <p:sldId id="303" r:id="rId21"/>
    <p:sldId id="306" r:id="rId22"/>
    <p:sldId id="293" r:id="rId23"/>
    <p:sldId id="314" r:id="rId24"/>
    <p:sldId id="316" r:id="rId25"/>
    <p:sldId id="315" r:id="rId26"/>
    <p:sldId id="296" r:id="rId27"/>
    <p:sldId id="294" r:id="rId28"/>
    <p:sldId id="311" r:id="rId29"/>
    <p:sldId id="295" r:id="rId30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3" autoAdjust="0"/>
  </p:normalViewPr>
  <p:slideViewPr>
    <p:cSldViewPr>
      <p:cViewPr>
        <p:scale>
          <a:sx n="100" d="100"/>
          <a:sy n="100" d="100"/>
        </p:scale>
        <p:origin x="-942" y="-348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0F4D3-EB5E-4BDC-BE27-23090BECF8C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AU"/>
        </a:p>
      </dgm:t>
    </dgm:pt>
    <dgm:pt modelId="{628BD1FB-7F94-41BF-BD93-8F907C46FCB9}">
      <dgm:prSet phldrT="[Text]"/>
      <dgm:spPr/>
      <dgm:t>
        <a:bodyPr/>
        <a:lstStyle/>
        <a:p>
          <a:r>
            <a:rPr lang="en-US" dirty="0" smtClean="0"/>
            <a:t>MVVM</a:t>
          </a:r>
          <a:endParaRPr lang="en-AU" dirty="0"/>
        </a:p>
      </dgm:t>
    </dgm:pt>
    <dgm:pt modelId="{59CF5706-2A19-4941-A351-C46CDCB520F1}" type="parTrans" cxnId="{B1B93C31-258B-4241-9C45-80C4337E3E50}">
      <dgm:prSet/>
      <dgm:spPr/>
      <dgm:t>
        <a:bodyPr/>
        <a:lstStyle/>
        <a:p>
          <a:endParaRPr lang="en-AU"/>
        </a:p>
      </dgm:t>
    </dgm:pt>
    <dgm:pt modelId="{C5179337-5B2D-4BF8-9FA8-1A46E9D18F42}" type="sibTrans" cxnId="{B1B93C31-258B-4241-9C45-80C4337E3E50}">
      <dgm:prSet/>
      <dgm:spPr/>
      <dgm:t>
        <a:bodyPr/>
        <a:lstStyle/>
        <a:p>
          <a:endParaRPr lang="en-AU"/>
        </a:p>
      </dgm:t>
    </dgm:pt>
    <dgm:pt modelId="{9C3C2D4D-50EA-4F5C-AD3A-DB6EDB5EA305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Handling Asynchrony</a:t>
          </a:r>
          <a:endParaRPr lang="en-AU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41E3D5B-6524-4139-8DB9-347B41B4392E}" type="parTrans" cxnId="{0E541F39-75F2-482F-B6C0-5A8E737EBADC}">
      <dgm:prSet/>
      <dgm:spPr/>
      <dgm:t>
        <a:bodyPr/>
        <a:lstStyle/>
        <a:p>
          <a:endParaRPr lang="en-AU"/>
        </a:p>
      </dgm:t>
    </dgm:pt>
    <dgm:pt modelId="{9C1BEFDC-646D-49AA-A204-CDAC6FF13421}" type="sibTrans" cxnId="{0E541F39-75F2-482F-B6C0-5A8E737EBADC}">
      <dgm:prSet/>
      <dgm:spPr/>
      <dgm:t>
        <a:bodyPr/>
        <a:lstStyle/>
        <a:p>
          <a:endParaRPr lang="en-AU"/>
        </a:p>
      </dgm:t>
    </dgm:pt>
    <dgm:pt modelId="{E37A27B8-BB8D-4C2A-9BE0-91CB549F88EA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Isolating Dependencies/Mocking</a:t>
          </a:r>
          <a:endParaRPr lang="en-AU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596A3A9-ECA6-4351-B195-48A9B9189CD4}" type="parTrans" cxnId="{CA300465-1536-472D-AA04-A6103E2AC3BC}">
      <dgm:prSet/>
      <dgm:spPr/>
      <dgm:t>
        <a:bodyPr/>
        <a:lstStyle/>
        <a:p>
          <a:endParaRPr lang="en-AU"/>
        </a:p>
      </dgm:t>
    </dgm:pt>
    <dgm:pt modelId="{52CA80AE-B724-490E-8347-E6D65FC01CFB}" type="sibTrans" cxnId="{CA300465-1536-472D-AA04-A6103E2AC3BC}">
      <dgm:prSet/>
      <dgm:spPr/>
      <dgm:t>
        <a:bodyPr/>
        <a:lstStyle/>
        <a:p>
          <a:endParaRPr lang="en-AU"/>
        </a:p>
      </dgm:t>
    </dgm:pt>
    <dgm:pt modelId="{D4776C78-B5DD-4B61-9CAB-037CF7E68CC3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MVVM</a:t>
          </a:r>
          <a:endParaRPr lang="en-AU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5E6DA22-34A0-4069-9949-0579165966B1}" type="parTrans" cxnId="{EA68FC25-82CB-4711-9077-456071CE365D}">
      <dgm:prSet/>
      <dgm:spPr/>
      <dgm:t>
        <a:bodyPr/>
        <a:lstStyle/>
        <a:p>
          <a:endParaRPr lang="en-AU"/>
        </a:p>
      </dgm:t>
    </dgm:pt>
    <dgm:pt modelId="{3A62E9E1-ED58-4590-B1F1-DF508A3AAC2F}" type="sibTrans" cxnId="{EA68FC25-82CB-4711-9077-456071CE365D}">
      <dgm:prSet/>
      <dgm:spPr/>
      <dgm:t>
        <a:bodyPr/>
        <a:lstStyle/>
        <a:p>
          <a:endParaRPr lang="en-AU"/>
        </a:p>
      </dgm:t>
    </dgm:pt>
    <dgm:pt modelId="{9EBDA4C2-19D1-4188-AC68-110EDBBDA220}">
      <dgm:prSet/>
      <dgm:spPr/>
      <dgm:t>
        <a:bodyPr/>
        <a:lstStyle/>
        <a:p>
          <a:endParaRPr lang="en-AU"/>
        </a:p>
      </dgm:t>
    </dgm:pt>
    <dgm:pt modelId="{1307FEAB-8CA6-4FD1-9A84-1909600296B3}" type="parTrans" cxnId="{E3CC38DD-7A14-4A09-AF58-A03AF1A9FB9C}">
      <dgm:prSet/>
      <dgm:spPr/>
      <dgm:t>
        <a:bodyPr/>
        <a:lstStyle/>
        <a:p>
          <a:endParaRPr lang="en-AU"/>
        </a:p>
      </dgm:t>
    </dgm:pt>
    <dgm:pt modelId="{924EA0D0-90AD-43AD-8FCD-A73FBF5ED14E}" type="sibTrans" cxnId="{E3CC38DD-7A14-4A09-AF58-A03AF1A9FB9C}">
      <dgm:prSet/>
      <dgm:spPr/>
      <dgm:t>
        <a:bodyPr/>
        <a:lstStyle/>
        <a:p>
          <a:endParaRPr lang="en-AU"/>
        </a:p>
      </dgm:t>
    </dgm:pt>
    <dgm:pt modelId="{DA3D42AC-F360-4447-BA34-B3B80CC3B078}" type="pres">
      <dgm:prSet presAssocID="{2140F4D3-EB5E-4BDC-BE27-23090BECF8C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AU"/>
        </a:p>
      </dgm:t>
    </dgm:pt>
    <dgm:pt modelId="{1D11D2CF-2DCC-438A-B1AD-0A2E94B65DAF}" type="pres">
      <dgm:prSet presAssocID="{2140F4D3-EB5E-4BDC-BE27-23090BECF8CD}" presName="arrowNode" presStyleLbl="node1" presStyleIdx="0" presStyleCnt="1"/>
      <dgm:spPr/>
    </dgm:pt>
    <dgm:pt modelId="{08DB2091-4B9C-45AD-B662-6EFC3A04C7E3}" type="pres">
      <dgm:prSet presAssocID="{628BD1FB-7F94-41BF-BD93-8F907C46FCB9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5CDB81F-0893-4CE3-AF60-6CBF4564923D}" type="pres">
      <dgm:prSet presAssocID="{9C3C2D4D-50EA-4F5C-AD3A-DB6EDB5EA305}" presName="txNode2" presStyleLbl="revTx" presStyleIdx="1" presStyleCnt="5" custLinFactNeighborX="5787" custLinFactNeighborY="41728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A7DC71-53A0-49BD-8514-417DEA6FB70D}" type="pres">
      <dgm:prSet presAssocID="{9C1BEFDC-646D-49AA-A204-CDAC6FF13421}" presName="dotNode2" presStyleCnt="0"/>
      <dgm:spPr/>
    </dgm:pt>
    <dgm:pt modelId="{BC7AA8AE-C485-42A0-B815-A0C425F2D2CF}" type="pres">
      <dgm:prSet presAssocID="{9C1BEFDC-646D-49AA-A204-CDAC6FF13421}" presName="dotRepeatNode" presStyleLbl="fgShp" presStyleIdx="0" presStyleCnt="3"/>
      <dgm:spPr/>
      <dgm:t>
        <a:bodyPr/>
        <a:lstStyle/>
        <a:p>
          <a:endParaRPr lang="en-AU"/>
        </a:p>
      </dgm:t>
    </dgm:pt>
    <dgm:pt modelId="{2799B133-666F-431B-A1D6-4F67A0BA5166}" type="pres">
      <dgm:prSet presAssocID="{E37A27B8-BB8D-4C2A-9BE0-91CB549F88EA}" presName="txNode3" presStyleLbl="revTx" presStyleIdx="2" presStyleCnt="5" custScaleX="145457" custLinFactY="35236" custLinFactNeighborX="8256" custLinFactNeighborY="1000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0584DD-3F41-4AD7-AD34-D1E832E3D66C}" type="pres">
      <dgm:prSet presAssocID="{52CA80AE-B724-490E-8347-E6D65FC01CFB}" presName="dotNode3" presStyleCnt="0"/>
      <dgm:spPr/>
    </dgm:pt>
    <dgm:pt modelId="{BB35B515-05BC-4D4D-92B3-57929080D5B8}" type="pres">
      <dgm:prSet presAssocID="{52CA80AE-B724-490E-8347-E6D65FC01CFB}" presName="dotRepeatNode" presStyleLbl="fgShp" presStyleIdx="1" presStyleCnt="3"/>
      <dgm:spPr/>
      <dgm:t>
        <a:bodyPr/>
        <a:lstStyle/>
        <a:p>
          <a:endParaRPr lang="en-AU"/>
        </a:p>
      </dgm:t>
    </dgm:pt>
    <dgm:pt modelId="{BCDE31D0-3EAC-4182-BAC4-43420A2B2379}" type="pres">
      <dgm:prSet presAssocID="{D4776C78-B5DD-4B61-9CAB-037CF7E68CC3}" presName="txNode4" presStyleLbl="revTx" presStyleIdx="3" presStyleCnt="5" custLinFactX="-12505" custLinFactY="-100000" custLinFactNeighborX="-100000" custLinFactNeighborY="-120788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9AD1AF0-B259-4F76-A03C-A040911BD2AE}" type="pres">
      <dgm:prSet presAssocID="{3A62E9E1-ED58-4590-B1F1-DF508A3AAC2F}" presName="dotNode4" presStyleCnt="0"/>
      <dgm:spPr/>
    </dgm:pt>
    <dgm:pt modelId="{C7FAEA33-1C50-4706-9689-FEACE48043E0}" type="pres">
      <dgm:prSet presAssocID="{3A62E9E1-ED58-4590-B1F1-DF508A3AAC2F}" presName="dotRepeatNode" presStyleLbl="fgShp" presStyleIdx="2" presStyleCnt="3"/>
      <dgm:spPr/>
      <dgm:t>
        <a:bodyPr/>
        <a:lstStyle/>
        <a:p>
          <a:endParaRPr lang="en-AU"/>
        </a:p>
      </dgm:t>
    </dgm:pt>
    <dgm:pt modelId="{3B741102-821E-4AEE-8965-DD64D82234E5}" type="pres">
      <dgm:prSet presAssocID="{9EBDA4C2-19D1-4188-AC68-110EDBBDA220}" presName="txNode5" presStyleLbl="revTx" presStyleIdx="4" presStyleCnt="5" custLinFactNeighborX="256" custLinFactNeighborY="3308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05DA556-E13C-4F76-8D70-77DA26B70EC4}" type="presOf" srcId="{9C1BEFDC-646D-49AA-A204-CDAC6FF13421}" destId="{BC7AA8AE-C485-42A0-B815-A0C425F2D2CF}" srcOrd="0" destOrd="0" presId="urn:microsoft.com/office/officeart/2009/3/layout/DescendingProcess"/>
    <dgm:cxn modelId="{CA300465-1536-472D-AA04-A6103E2AC3BC}" srcId="{2140F4D3-EB5E-4BDC-BE27-23090BECF8CD}" destId="{E37A27B8-BB8D-4C2A-9BE0-91CB549F88EA}" srcOrd="2" destOrd="0" parTransId="{7596A3A9-ECA6-4351-B195-48A9B9189CD4}" sibTransId="{52CA80AE-B724-490E-8347-E6D65FC01CFB}"/>
    <dgm:cxn modelId="{0E541F39-75F2-482F-B6C0-5A8E737EBADC}" srcId="{2140F4D3-EB5E-4BDC-BE27-23090BECF8CD}" destId="{9C3C2D4D-50EA-4F5C-AD3A-DB6EDB5EA305}" srcOrd="1" destOrd="0" parTransId="{641E3D5B-6524-4139-8DB9-347B41B4392E}" sibTransId="{9C1BEFDC-646D-49AA-A204-CDAC6FF13421}"/>
    <dgm:cxn modelId="{66D3AD6C-E8B7-41E3-836D-1CB63846E88A}" type="presOf" srcId="{9C3C2D4D-50EA-4F5C-AD3A-DB6EDB5EA305}" destId="{C5CDB81F-0893-4CE3-AF60-6CBF4564923D}" srcOrd="0" destOrd="0" presId="urn:microsoft.com/office/officeart/2009/3/layout/DescendingProcess"/>
    <dgm:cxn modelId="{007A2DD3-1BB9-4003-8650-42CAA302238A}" type="presOf" srcId="{D4776C78-B5DD-4B61-9CAB-037CF7E68CC3}" destId="{BCDE31D0-3EAC-4182-BAC4-43420A2B2379}" srcOrd="0" destOrd="0" presId="urn:microsoft.com/office/officeart/2009/3/layout/DescendingProcess"/>
    <dgm:cxn modelId="{70013513-ADC5-4BEB-9AA6-CE7851B819A2}" type="presOf" srcId="{3A62E9E1-ED58-4590-B1F1-DF508A3AAC2F}" destId="{C7FAEA33-1C50-4706-9689-FEACE48043E0}" srcOrd="0" destOrd="0" presId="urn:microsoft.com/office/officeart/2009/3/layout/DescendingProcess"/>
    <dgm:cxn modelId="{8F5F0B17-6427-47BE-9552-5BBC0B10B70D}" type="presOf" srcId="{9EBDA4C2-19D1-4188-AC68-110EDBBDA220}" destId="{3B741102-821E-4AEE-8965-DD64D82234E5}" srcOrd="0" destOrd="0" presId="urn:microsoft.com/office/officeart/2009/3/layout/DescendingProcess"/>
    <dgm:cxn modelId="{E3CC38DD-7A14-4A09-AF58-A03AF1A9FB9C}" srcId="{2140F4D3-EB5E-4BDC-BE27-23090BECF8CD}" destId="{9EBDA4C2-19D1-4188-AC68-110EDBBDA220}" srcOrd="4" destOrd="0" parTransId="{1307FEAB-8CA6-4FD1-9A84-1909600296B3}" sibTransId="{924EA0D0-90AD-43AD-8FCD-A73FBF5ED14E}"/>
    <dgm:cxn modelId="{EA68FC25-82CB-4711-9077-456071CE365D}" srcId="{2140F4D3-EB5E-4BDC-BE27-23090BECF8CD}" destId="{D4776C78-B5DD-4B61-9CAB-037CF7E68CC3}" srcOrd="3" destOrd="0" parTransId="{55E6DA22-34A0-4069-9949-0579165966B1}" sibTransId="{3A62E9E1-ED58-4590-B1F1-DF508A3AAC2F}"/>
    <dgm:cxn modelId="{E8235286-08C6-445D-A354-F45B1B609924}" type="presOf" srcId="{52CA80AE-B724-490E-8347-E6D65FC01CFB}" destId="{BB35B515-05BC-4D4D-92B3-57929080D5B8}" srcOrd="0" destOrd="0" presId="urn:microsoft.com/office/officeart/2009/3/layout/DescendingProcess"/>
    <dgm:cxn modelId="{901BFDC3-617B-4C4E-8B58-914642355E87}" type="presOf" srcId="{2140F4D3-EB5E-4BDC-BE27-23090BECF8CD}" destId="{DA3D42AC-F360-4447-BA34-B3B80CC3B078}" srcOrd="0" destOrd="0" presId="urn:microsoft.com/office/officeart/2009/3/layout/DescendingProcess"/>
    <dgm:cxn modelId="{2D33B721-DA2E-42FF-8EBC-3A2DB07A0A92}" type="presOf" srcId="{E37A27B8-BB8D-4C2A-9BE0-91CB549F88EA}" destId="{2799B133-666F-431B-A1D6-4F67A0BA5166}" srcOrd="0" destOrd="0" presId="urn:microsoft.com/office/officeart/2009/3/layout/DescendingProcess"/>
    <dgm:cxn modelId="{B1B93C31-258B-4241-9C45-80C4337E3E50}" srcId="{2140F4D3-EB5E-4BDC-BE27-23090BECF8CD}" destId="{628BD1FB-7F94-41BF-BD93-8F907C46FCB9}" srcOrd="0" destOrd="0" parTransId="{59CF5706-2A19-4941-A351-C46CDCB520F1}" sibTransId="{C5179337-5B2D-4BF8-9FA8-1A46E9D18F42}"/>
    <dgm:cxn modelId="{A80E5F03-0003-4ECD-99DF-FD75B1CC949F}" type="presOf" srcId="{628BD1FB-7F94-41BF-BD93-8F907C46FCB9}" destId="{08DB2091-4B9C-45AD-B662-6EFC3A04C7E3}" srcOrd="0" destOrd="0" presId="urn:microsoft.com/office/officeart/2009/3/layout/DescendingProcess"/>
    <dgm:cxn modelId="{7B765566-CD6E-4E20-BEA5-468765196B52}" type="presParOf" srcId="{DA3D42AC-F360-4447-BA34-B3B80CC3B078}" destId="{1D11D2CF-2DCC-438A-B1AD-0A2E94B65DAF}" srcOrd="0" destOrd="0" presId="urn:microsoft.com/office/officeart/2009/3/layout/DescendingProcess"/>
    <dgm:cxn modelId="{9C1D3863-960B-40D4-92F5-9F5198C35293}" type="presParOf" srcId="{DA3D42AC-F360-4447-BA34-B3B80CC3B078}" destId="{08DB2091-4B9C-45AD-B662-6EFC3A04C7E3}" srcOrd="1" destOrd="0" presId="urn:microsoft.com/office/officeart/2009/3/layout/DescendingProcess"/>
    <dgm:cxn modelId="{BFB56F10-288A-43F6-A518-2CD24A9D522F}" type="presParOf" srcId="{DA3D42AC-F360-4447-BA34-B3B80CC3B078}" destId="{C5CDB81F-0893-4CE3-AF60-6CBF4564923D}" srcOrd="2" destOrd="0" presId="urn:microsoft.com/office/officeart/2009/3/layout/DescendingProcess"/>
    <dgm:cxn modelId="{47588E33-932D-44E9-A226-CBC695E44332}" type="presParOf" srcId="{DA3D42AC-F360-4447-BA34-B3B80CC3B078}" destId="{76A7DC71-53A0-49BD-8514-417DEA6FB70D}" srcOrd="3" destOrd="0" presId="urn:microsoft.com/office/officeart/2009/3/layout/DescendingProcess"/>
    <dgm:cxn modelId="{DD067E16-B105-44D4-B2E5-9A32EB7F6A0C}" type="presParOf" srcId="{76A7DC71-53A0-49BD-8514-417DEA6FB70D}" destId="{BC7AA8AE-C485-42A0-B815-A0C425F2D2CF}" srcOrd="0" destOrd="0" presId="urn:microsoft.com/office/officeart/2009/3/layout/DescendingProcess"/>
    <dgm:cxn modelId="{5A469230-E7A8-4B9D-B43B-A6FD7F2FB978}" type="presParOf" srcId="{DA3D42AC-F360-4447-BA34-B3B80CC3B078}" destId="{2799B133-666F-431B-A1D6-4F67A0BA5166}" srcOrd="4" destOrd="0" presId="urn:microsoft.com/office/officeart/2009/3/layout/DescendingProcess"/>
    <dgm:cxn modelId="{C0FAEAA3-0DBA-4426-BA88-09E79D7607DA}" type="presParOf" srcId="{DA3D42AC-F360-4447-BA34-B3B80CC3B078}" destId="{570584DD-3F41-4AD7-AD34-D1E832E3D66C}" srcOrd="5" destOrd="0" presId="urn:microsoft.com/office/officeart/2009/3/layout/DescendingProcess"/>
    <dgm:cxn modelId="{FA7768C7-0025-427A-A4EB-DB0F6CECF2D8}" type="presParOf" srcId="{570584DD-3F41-4AD7-AD34-D1E832E3D66C}" destId="{BB35B515-05BC-4D4D-92B3-57929080D5B8}" srcOrd="0" destOrd="0" presId="urn:microsoft.com/office/officeart/2009/3/layout/DescendingProcess"/>
    <dgm:cxn modelId="{1679FD8E-EABE-4C64-AB72-9F535743EDE2}" type="presParOf" srcId="{DA3D42AC-F360-4447-BA34-B3B80CC3B078}" destId="{BCDE31D0-3EAC-4182-BAC4-43420A2B2379}" srcOrd="6" destOrd="0" presId="urn:microsoft.com/office/officeart/2009/3/layout/DescendingProcess"/>
    <dgm:cxn modelId="{E3FAF58E-D2B4-44F4-B49D-80AFE2C8866A}" type="presParOf" srcId="{DA3D42AC-F360-4447-BA34-B3B80CC3B078}" destId="{79AD1AF0-B259-4F76-A03C-A040911BD2AE}" srcOrd="7" destOrd="0" presId="urn:microsoft.com/office/officeart/2009/3/layout/DescendingProcess"/>
    <dgm:cxn modelId="{30307837-44A8-4C55-A230-0E1F4E3235F3}" type="presParOf" srcId="{79AD1AF0-B259-4F76-A03C-A040911BD2AE}" destId="{C7FAEA33-1C50-4706-9689-FEACE48043E0}" srcOrd="0" destOrd="0" presId="urn:microsoft.com/office/officeart/2009/3/layout/DescendingProcess"/>
    <dgm:cxn modelId="{006DF848-18C1-4251-A20E-D1F553091B2E}" type="presParOf" srcId="{DA3D42AC-F360-4447-BA34-B3B80CC3B078}" destId="{3B741102-821E-4AEE-8965-DD64D82234E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1D2CF-2DCC-438A-B1AD-0A2E94B65DAF}">
      <dsp:nvSpPr>
        <dsp:cNvPr id="0" name=""/>
        <dsp:cNvSpPr/>
      </dsp:nvSpPr>
      <dsp:spPr>
        <a:xfrm rot="4396374">
          <a:off x="1695398" y="1082624"/>
          <a:ext cx="4696595" cy="327528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A8AE-C485-42A0-B815-A0C425F2D2CF}">
      <dsp:nvSpPr>
        <dsp:cNvPr id="0" name=""/>
        <dsp:cNvSpPr/>
      </dsp:nvSpPr>
      <dsp:spPr>
        <a:xfrm>
          <a:off x="3454758" y="1510293"/>
          <a:ext cx="118603" cy="118603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5B515-05BC-4D4D-92B3-57929080D5B8}">
      <dsp:nvSpPr>
        <dsp:cNvPr id="0" name=""/>
        <dsp:cNvSpPr/>
      </dsp:nvSpPr>
      <dsp:spPr>
        <a:xfrm>
          <a:off x="4266867" y="2165334"/>
          <a:ext cx="118603" cy="118603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AEA33-1C50-4706-9689-FEACE48043E0}">
      <dsp:nvSpPr>
        <dsp:cNvPr id="0" name=""/>
        <dsp:cNvSpPr/>
      </dsp:nvSpPr>
      <dsp:spPr>
        <a:xfrm>
          <a:off x="4875500" y="2931362"/>
          <a:ext cx="118603" cy="118603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B2091-4B9C-45AD-B662-6EFC3A04C7E3}">
      <dsp:nvSpPr>
        <dsp:cNvPr id="0" name=""/>
        <dsp:cNvSpPr/>
      </dsp:nvSpPr>
      <dsp:spPr>
        <a:xfrm>
          <a:off x="1380552" y="0"/>
          <a:ext cx="2214299" cy="87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MVVM</a:t>
          </a:r>
          <a:endParaRPr lang="en-AU" sz="2800" kern="1200" dirty="0"/>
        </a:p>
      </dsp:txBody>
      <dsp:txXfrm>
        <a:off x="1380552" y="0"/>
        <a:ext cx="2214299" cy="870486"/>
      </dsp:txXfrm>
    </dsp:sp>
    <dsp:sp modelId="{C5CDB81F-0893-4CE3-AF60-6CBF4564923D}">
      <dsp:nvSpPr>
        <dsp:cNvPr id="0" name=""/>
        <dsp:cNvSpPr/>
      </dsp:nvSpPr>
      <dsp:spPr>
        <a:xfrm>
          <a:off x="4320482" y="1497588"/>
          <a:ext cx="3231680" cy="87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Handling Asynchrony</a:t>
          </a:r>
          <a:endParaRPr lang="en-AU" sz="28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4320482" y="1497588"/>
        <a:ext cx="3231680" cy="870486"/>
      </dsp:txXfrm>
    </dsp:sp>
    <dsp:sp modelId="{2799B133-666F-431B-A1D6-4F67A0BA5166}">
      <dsp:nvSpPr>
        <dsp:cNvPr id="0" name=""/>
        <dsp:cNvSpPr/>
      </dsp:nvSpPr>
      <dsp:spPr>
        <a:xfrm>
          <a:off x="1008121" y="2966604"/>
          <a:ext cx="3743153" cy="87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Isolating Dependencies/Mocking</a:t>
          </a:r>
          <a:endParaRPr lang="en-AU" sz="28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1008121" y="2966604"/>
        <a:ext cx="3743153" cy="870486"/>
      </dsp:txXfrm>
    </dsp:sp>
    <dsp:sp modelId="{BCDE31D0-3EAC-4182-BAC4-43420A2B2379}">
      <dsp:nvSpPr>
        <dsp:cNvPr id="0" name=""/>
        <dsp:cNvSpPr/>
      </dsp:nvSpPr>
      <dsp:spPr>
        <a:xfrm>
          <a:off x="3168351" y="633492"/>
          <a:ext cx="1974915" cy="87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MVVM</a:t>
          </a:r>
          <a:endParaRPr lang="en-AU" sz="28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3168351" y="633492"/>
        <a:ext cx="1974915" cy="870486"/>
      </dsp:txXfrm>
    </dsp:sp>
    <dsp:sp modelId="{3B741102-821E-4AEE-8965-DD64D82234E5}">
      <dsp:nvSpPr>
        <dsp:cNvPr id="0" name=""/>
        <dsp:cNvSpPr/>
      </dsp:nvSpPr>
      <dsp:spPr>
        <a:xfrm>
          <a:off x="4380509" y="4570052"/>
          <a:ext cx="2992296" cy="87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800" kern="1200"/>
        </a:p>
      </dsp:txBody>
      <dsp:txXfrm>
        <a:off x="4380509" y="4570052"/>
        <a:ext cx="2992296" cy="87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3E6D-2FCA-44EE-B116-A24D01B465F7}" type="datetimeFigureOut">
              <a:rPr lang="en-AU" smtClean="0"/>
              <a:t>27/06/2012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F8E57-8144-49DD-8DD6-D775CE096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98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8E57-8144-49DD-8DD6-D775CE09644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1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F71A-615F-4BE7-AE72-828E7F594486}" type="datetimeFigureOut">
              <a:rPr lang="en-AU" smtClean="0"/>
              <a:t>27/06/2012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17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6" y="2130436"/>
            <a:ext cx="104050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4" y="3886200"/>
            <a:ext cx="856885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F71A-615F-4BE7-AE72-828E7F594486}" type="datetimeFigureOut">
              <a:rPr lang="en-AU" smtClean="0"/>
              <a:t>27/06/2012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75000"/>
              </a:schemeClr>
            </a:gs>
            <a:gs pos="88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6" y="274638"/>
            <a:ext cx="110170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6" y="1600206"/>
            <a:ext cx="110170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6" y="6356361"/>
            <a:ext cx="285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F71A-615F-4BE7-AE72-828E7F594486}" type="datetimeFigureOut">
              <a:rPr lang="en-AU" smtClean="0"/>
              <a:t>27/06/2012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9" y="6356361"/>
            <a:ext cx="3876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5" y="6356361"/>
            <a:ext cx="285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E6A1-D048-471B-BEE4-AAB69450FC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2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eedcopsey.com/2010/03/15/parallelism-in-net-part-13-introducing-the-task-class/" TargetMode="External"/><Relationship Id="rId7" Type="http://schemas.openxmlformats.org/officeDocument/2006/relationships/hyperlink" Target="http://msdn.microsoft.com/en-us/library/ms228969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dd537609.aspx" TargetMode="External"/><Relationship Id="rId5" Type="http://schemas.openxmlformats.org/officeDocument/2006/relationships/hyperlink" Target="http://msdn.microsoft.com/en-us/library/dd321424.aspx" TargetMode="External"/><Relationship Id="rId4" Type="http://schemas.openxmlformats.org/officeDocument/2006/relationships/hyperlink" Target="http://msdn.microsoft.com/en-us/library/system.threading.tasks.task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60648"/>
            <a:ext cx="10405030" cy="2535213"/>
          </a:xfrm>
        </p:spPr>
        <p:txBody>
          <a:bodyPr>
            <a:noAutofit/>
          </a:bodyPr>
          <a:lstStyle/>
          <a:p>
            <a:pPr algn="l"/>
            <a:r>
              <a:rPr lang="en-AU" sz="6000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Unit Testing an Existing Metro Style Apps (XAML/C#) with Visual Studio 2012</a:t>
            </a:r>
            <a:endParaRPr lang="en-AU" sz="6000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7958" y="4509120"/>
            <a:ext cx="8568851" cy="18722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Raj Aththanayake</a:t>
            </a:r>
          </a:p>
          <a:p>
            <a:pPr algn="l"/>
            <a:endParaRPr lang="en-AU" sz="2600" dirty="0" smtClean="0">
              <a:solidFill>
                <a:schemeClr val="accent3">
                  <a:lumMod val="60000"/>
                  <a:lumOff val="4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.NET Consultant </a:t>
            </a:r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- QuantumIT</a:t>
            </a: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http://blog.rajsoftware.com</a:t>
            </a:r>
          </a:p>
          <a:p>
            <a:pPr algn="l"/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@</a:t>
            </a:r>
            <a:r>
              <a:rPr lang="en-AU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raj_kba</a:t>
            </a:r>
            <a:endParaRPr lang="en-AU" sz="2600" dirty="0">
              <a:solidFill>
                <a:schemeClr val="accent3">
                  <a:lumMod val="60000"/>
                  <a:lumOff val="4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3982" y="1677326"/>
            <a:ext cx="1040503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412776"/>
            <a:ext cx="11760582" cy="5328592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Running your first metro style Unit Test</a:t>
            </a: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 quick demo on the new Unit Test Explorer</a:t>
            </a:r>
            <a:r>
              <a:rPr lang="en-AU" sz="240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, </a:t>
            </a:r>
          </a:p>
          <a:p>
            <a:pPr algn="l"/>
            <a:r>
              <a:rPr lang="en-AU" sz="240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and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metro style Unit Testing.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062" y="1556792"/>
            <a:ext cx="10405030" cy="1008101"/>
          </a:xfrm>
        </p:spPr>
        <p:txBody>
          <a:bodyPr>
            <a:normAutofit fontScale="90000"/>
          </a:bodyPr>
          <a:lstStyle/>
          <a:p>
            <a:pPr marL="457200" indent="-457200" algn="l"/>
            <a:r>
              <a:rPr lang="en-AU" sz="6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an existing xaml based (C#) metro style app</a:t>
            </a:r>
            <a:endParaRPr lang="en-AU" sz="60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33"/>
            <a:ext cx="10405030" cy="1152128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Metro Style Apps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412776"/>
            <a:ext cx="11760582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Windows 8 experience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 		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WinRT API available via HTML5, 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CSS3,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JavaScript,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</a:t>
            </a:r>
            <a:r>
              <a:rPr lang="en-AU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XAML, C# 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etc.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</p:txBody>
      </p:sp>
      <p:pic>
        <p:nvPicPr>
          <p:cNvPr id="1028" name="Picture 4" descr="C:\Users\Raj\Desktop\ToUSBFlashDrive\PresentationUnitTests\Unit Testing Metro Style Apps and Async\Slides\images\MetroStyle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14" y="2564904"/>
            <a:ext cx="6974450" cy="4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450396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>File </a:t>
            </a: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>Access metro style app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</a:b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  <a:t/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ea typeface="Segoe UI Symbol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ea typeface="Segoe UI Symbol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</a:rPr>
              <a:t>			</a:t>
            </a:r>
            <a:endParaRPr lang="en-AU" dirty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090" y="1556792"/>
            <a:ext cx="4406890" cy="1595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C# Code Behind</a:t>
            </a:r>
          </a:p>
          <a:p>
            <a:pPr algn="ctr"/>
            <a:r>
              <a:rPr lang="en-AU" sz="2400" b="1" dirty="0" smtClean="0"/>
              <a:t>Access File System</a:t>
            </a:r>
          </a:p>
          <a:p>
            <a:pPr algn="ctr"/>
            <a:r>
              <a:rPr lang="en-AU" sz="2400" b="1" dirty="0" smtClean="0"/>
              <a:t>(WinRT</a:t>
            </a:r>
            <a:r>
              <a:rPr lang="en-AU" sz="2400" b="1" dirty="0"/>
              <a:t>)</a:t>
            </a:r>
          </a:p>
          <a:p>
            <a:pPr algn="ctr"/>
            <a:endParaRPr lang="en-AU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03982" y="1185408"/>
            <a:ext cx="972108" cy="39717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XAML</a:t>
            </a:r>
            <a:endParaRPr lang="en-AU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8352854" y="559048"/>
            <a:ext cx="1756993" cy="3591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Unit </a:t>
            </a:r>
            <a:r>
              <a:rPr lang="en-AU" sz="2400" b="1" dirty="0" smtClean="0"/>
              <a:t>Testing</a:t>
            </a:r>
          </a:p>
          <a:p>
            <a:pPr algn="ctr"/>
            <a:r>
              <a:rPr lang="en-AU" sz="2400" b="1" dirty="0" smtClean="0"/>
              <a:t>File Read method</a:t>
            </a:r>
            <a:endParaRPr lang="en-AU" sz="2400" b="1" dirty="0"/>
          </a:p>
        </p:txBody>
      </p:sp>
      <p:sp>
        <p:nvSpPr>
          <p:cNvPr id="18" name="Down Arrow 17"/>
          <p:cNvSpPr/>
          <p:nvPr/>
        </p:nvSpPr>
        <p:spPr>
          <a:xfrm rot="5400000">
            <a:off x="6353170" y="942583"/>
            <a:ext cx="1572695" cy="2513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Multidocument 20"/>
          <p:cNvSpPr/>
          <p:nvPr/>
        </p:nvSpPr>
        <p:spPr>
          <a:xfrm>
            <a:off x="1944142" y="4150110"/>
            <a:ext cx="3110746" cy="91612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File System</a:t>
            </a:r>
            <a:endParaRPr lang="en-AU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24262" y="3063407"/>
            <a:ext cx="17723" cy="104819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88758" y="260648"/>
            <a:ext cx="0" cy="5184576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Challenges facing when Unit Testing </a:t>
            </a:r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an 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existing XAML based </a:t>
            </a: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etro </a:t>
            </a: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</a:t>
            </a:r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tyle app</a:t>
            </a: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		</a:t>
            </a:r>
            <a:endParaRPr lang="en-AU" sz="24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Challenges of Unit Testing metro apps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Metro:</a:t>
            </a:r>
          </a:p>
          <a:p>
            <a:pPr marL="457200" indent="-457200" algn="l">
              <a:buFontTx/>
              <a:buChar char="-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Run in an AppContainer Sandbox</a:t>
            </a:r>
          </a:p>
          <a:p>
            <a:pPr marL="457200" indent="-457200" algn="l">
              <a:buFontTx/>
              <a:buChar char="-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Require a special Unit Test project (integration type tests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Limited access to many .NET API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Your favorite Isolation Framework won’t work!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Asynchronous API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General Design issues:</a:t>
            </a:r>
          </a:p>
          <a:p>
            <a:pPr marL="457200" indent="-457200" algn="l">
              <a:buFontTx/>
              <a:buChar char="-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Business Logic in Code Behind file</a:t>
            </a:r>
          </a:p>
          <a:p>
            <a:pPr marL="457200" indent="-457200" algn="l">
              <a:buFontTx/>
              <a:buChar char="-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Harder to maintain, harder to test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Making your </a:t>
            </a: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metro app </a:t>
            </a:r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testable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Metro: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metro style Unit testing Test template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Test frameworks that support for 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Async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MockRT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for metro app</a:t>
            </a: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General Design Issues: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Decouple the dependencies using MVVM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Test in isolation.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58" y="71142"/>
            <a:ext cx="10405030" cy="1470025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Designing your metro app for Testability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</a:rPr>
              <a:t>			</a:t>
            </a:r>
            <a:endParaRPr lang="en-AU" dirty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</a:endParaRP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6070" y="1700808"/>
            <a:ext cx="2917271" cy="15761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Existing un-testable</a:t>
            </a:r>
          </a:p>
          <a:p>
            <a:pPr algn="ctr"/>
            <a:r>
              <a:rPr lang="en-AU" sz="2800" dirty="0" smtClean="0"/>
              <a:t>metro App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8136830" y="5085184"/>
            <a:ext cx="2891947" cy="15841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Testable metro App</a:t>
            </a:r>
            <a:endParaRPr lang="en-AU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8675937"/>
              </p:ext>
            </p:extLst>
          </p:nvPr>
        </p:nvGraphicFramePr>
        <p:xfrm>
          <a:off x="2304182" y="779285"/>
          <a:ext cx="8160809" cy="544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10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</a:b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240317" y="1412776"/>
            <a:ext cx="114713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Making your XAML based metro style app testable using MVVM (Model-View-View Model)</a:t>
            </a:r>
          </a:p>
          <a:p>
            <a:pPr algn="l"/>
            <a:r>
              <a:rPr lang="en-AU" sz="2400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		</a:t>
            </a: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sz="2400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Async Overview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 is becoming a common programming model for future apps.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Responsive and scalable apps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Supported .NET 4.5 (beta) two new key words async/await</a:t>
            </a:r>
          </a:p>
          <a:p>
            <a:pPr algn="l"/>
            <a:r>
              <a:rPr lang="en-AU" dirty="0"/>
              <a:t>First is the </a:t>
            </a:r>
            <a:r>
              <a:rPr lang="en-AU" u="sng" dirty="0">
                <a:hlinkClick r:id="rId3"/>
              </a:rPr>
              <a:t>Task functionality</a:t>
            </a:r>
            <a:r>
              <a:rPr lang="en-AU" dirty="0"/>
              <a:t> in .NET 4, and based on </a:t>
            </a:r>
            <a:r>
              <a:rPr lang="en-AU" u="sng" dirty="0">
                <a:hlinkClick r:id="rId4"/>
              </a:rPr>
              <a:t>Task</a:t>
            </a:r>
            <a:r>
              <a:rPr lang="en-AU" dirty="0"/>
              <a:t> and </a:t>
            </a:r>
            <a:r>
              <a:rPr lang="en-AU" u="sng" dirty="0">
                <a:hlinkClick r:id="rId5"/>
              </a:rPr>
              <a:t>Task&lt;</a:t>
            </a:r>
            <a:r>
              <a:rPr lang="en-AU" u="sng" dirty="0" err="1">
                <a:hlinkClick r:id="rId5"/>
              </a:rPr>
              <a:t>TResult</a:t>
            </a:r>
            <a:r>
              <a:rPr lang="en-AU" u="sng" dirty="0">
                <a:hlinkClick r:id="rId5"/>
              </a:rPr>
              <a:t>&gt;</a:t>
            </a:r>
            <a:r>
              <a:rPr lang="en-AU" dirty="0"/>
              <a:t>.  While Task was intended to be the </a:t>
            </a:r>
            <a:r>
              <a:rPr lang="en-AU" u="sng" dirty="0">
                <a:hlinkClick r:id="rId6"/>
              </a:rPr>
              <a:t>primary means of asynchronous </a:t>
            </a:r>
            <a:r>
              <a:rPr lang="en-AU" u="sng" dirty="0" err="1">
                <a:hlinkClick r:id="rId6"/>
              </a:rPr>
              <a:t>programming</a:t>
            </a:r>
            <a:r>
              <a:rPr lang="en-AU" dirty="0" err="1"/>
              <a:t>with</a:t>
            </a:r>
            <a:r>
              <a:rPr lang="en-AU" dirty="0"/>
              <a:t> .NET 4, the .NET Framework was still based mainly on the </a:t>
            </a:r>
            <a:r>
              <a:rPr lang="en-AU" u="sng" dirty="0">
                <a:hlinkClick r:id="rId7"/>
              </a:rPr>
              <a:t>Asynchronous Pattern and the Event-based Asynchronous Pattern</a:t>
            </a:r>
            <a:r>
              <a:rPr lang="en-AU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In WinRT any thing takes longer than 50ms are Async</a:t>
            </a: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/>
          <a:lstStyle/>
          <a:p>
            <a:pPr marL="457200" indent="-457200" algn="l"/>
            <a:r>
              <a:rPr lang="en-AU" b="1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About</a:t>
            </a:r>
            <a:r>
              <a:rPr lang="en-AU" b="1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Me</a:t>
            </a:r>
            <a:endParaRPr lang="en-AU" b="1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96752"/>
            <a:ext cx="11471388" cy="504056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Unit Testing/TDD Junkie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Open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Source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Presenter / Blogger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X-Box Games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AFL / Tennis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Air Crafts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-27384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Async Unit Testing is challenging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8" y="2157189"/>
            <a:ext cx="53244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23" y="3573016"/>
            <a:ext cx="45529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625700">
            <a:off x="4546109" y="1449137"/>
            <a:ext cx="864096" cy="14161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 rot="947245">
            <a:off x="9821693" y="2864962"/>
            <a:ext cx="864096" cy="14161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575990" y="1988840"/>
            <a:ext cx="11017224" cy="3816424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240317" y="1412776"/>
            <a:ext cx="114713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Async  methods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Isolating Dependencies?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Your standard Mock Object Framework/Isolation Framework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   won’t work.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WinRT</a:t>
            </a: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has no Dynamic Code Generation  support.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				</a:t>
            </a:r>
            <a:endParaRPr lang="en-AU" sz="48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52454" y="3573016"/>
            <a:ext cx="2376264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Segoe UI Semilight" pitchFamily="34" charset="0"/>
                <a:cs typeface="Segoe UI Semilight" pitchFamily="34" charset="0"/>
              </a:rPr>
              <a:t>MoqRT</a:t>
            </a:r>
            <a:endParaRPr lang="en-AU" sz="5400" dirty="0">
              <a:solidFill>
                <a:schemeClr val="tx2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MoqRT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Baking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Get your Unit Test assembly and 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715" y="476683"/>
            <a:ext cx="104050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demo</a:t>
            </a:r>
            <a:b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240317" y="1412776"/>
            <a:ext cx="114713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Unit Testing with MoqRT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Tx/>
              <a:buChar char="-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2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476683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What we have covered?</a:t>
            </a:r>
            <a: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</a:b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Some of the New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VS11 Unit Testing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features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Usage of App Container manifest file for Integration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How to make your existing XAML based metro app testable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Async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Unit Testing support and MoqRT for Isolating Dependencies</a:t>
            </a:r>
            <a:endParaRPr lang="en-AU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" y="188642"/>
            <a:ext cx="10405030" cy="1470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References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240317" y="1412776"/>
            <a:ext cx="11471388" cy="482453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VS11 Test Explorer plugins</a:t>
            </a:r>
          </a:p>
          <a:p>
            <a:pPr algn="l"/>
            <a:r>
              <a:rPr lang="en-AU" sz="2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	http</a:t>
            </a:r>
            <a:r>
              <a:rPr lang="en-AU" sz="2000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</a:t>
            </a:r>
            <a:r>
              <a:rPr lang="en-AU" sz="20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blogs.msdn.com/b/visualstudioalm/archive/2012/03/02/visual-studio-11-beta-unit-	testing-plugins-list.aspx</a:t>
            </a:r>
          </a:p>
          <a:p>
            <a:pPr algn="l"/>
            <a:endParaRPr lang="en-AU" sz="2000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endParaRPr lang="en-AU" sz="20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link2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link2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..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44624"/>
            <a:ext cx="10405030" cy="1470025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</a:rPr>
              <a:t>References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82" y="1484784"/>
            <a:ext cx="8568851" cy="1752600"/>
          </a:xfrm>
        </p:spPr>
        <p:txBody>
          <a:bodyPr>
            <a:normAutofit/>
          </a:bodyPr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41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Segoe UI Symbol" pitchFamily="34" charset="0"/>
                <a:ea typeface="Segoe UI Symbol" pitchFamily="34" charset="0"/>
              </a:rPr>
              <a:t>Questions</a:t>
            </a:r>
            <a:endParaRPr lang="en-AU" dirty="0">
              <a:solidFill>
                <a:schemeClr val="bg1">
                  <a:lumMod val="9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Thank You</a:t>
            </a:r>
            <a:endParaRPr lang="en-AU" dirty="0">
              <a:solidFill>
                <a:schemeClr val="bg1">
                  <a:lumMod val="9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88640"/>
            <a:ext cx="11471388" cy="4824536"/>
          </a:xfrm>
        </p:spPr>
        <p:txBody>
          <a:bodyPr>
            <a:normAutofit/>
          </a:bodyPr>
          <a:lstStyle/>
          <a:p>
            <a:pPr algn="l"/>
            <a:r>
              <a:rPr lang="en-AU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Disclaimer</a:t>
            </a:r>
            <a:endParaRPr lang="en-AU" b="1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l"/>
            <a:r>
              <a:rPr lang="en-AU" sz="28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“The content of this presentation is entirely my personal work and does not represent neither the </a:t>
            </a:r>
            <a:r>
              <a:rPr lang="en-AU" sz="2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 Semilight" pitchFamily="34" charset="0"/>
              </a:rPr>
              <a:t>QuantumIT </a:t>
            </a:r>
            <a:r>
              <a:rPr lang="en-AU" sz="28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nor any of its materials.”</a:t>
            </a:r>
          </a:p>
          <a:p>
            <a:pPr algn="l"/>
            <a:endParaRPr lang="en-A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936093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Agenda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052736"/>
            <a:ext cx="11471388" cy="5184576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VS2012 Unit Testing capabilities and metro style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app development 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Improving the testability of an existing metro app using MVVM pattern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Challenges of Unit Testing metro style apps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Summary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Questions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856979" cy="936093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Things you will know after this talk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36716" y="1196752"/>
            <a:ext cx="11471388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Unit Testing </a:t>
            </a: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capabilities in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Visual Studio 11 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(Across the board &amp; specific to metro apps) </a:t>
            </a:r>
          </a:p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How to refactor an existing metro app for higher testability using MVVM (Model-View-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ViewModel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) pattern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Challenges of Unit Testing metro apps, and how to overcome those challenges. </a:t>
            </a:r>
            <a:r>
              <a:rPr lang="en-AU" dirty="0" err="1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i.e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Asynchrony, Mock objects (MoqRT)</a:t>
            </a:r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1008101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What I defined as Unit Testing…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24744"/>
            <a:ext cx="11471388" cy="5112568"/>
          </a:xfrm>
        </p:spPr>
        <p:txBody>
          <a:bodyPr>
            <a:normAutofit/>
          </a:bodyPr>
          <a:lstStyle/>
          <a:p>
            <a:pPr algn="l"/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“Unit Testing is a software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development process 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performed by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developers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, which verifies the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behaviour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of a </a:t>
            </a:r>
            <a:r>
              <a:rPr lang="en-AU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smallest </a:t>
            </a:r>
            <a:r>
              <a:rPr lang="en-AU" i="1" dirty="0" smtClean="0">
                <a:solidFill>
                  <a:srgbClr val="FFFF00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unit of work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 whether it fits for the purpose.”</a:t>
            </a:r>
          </a:p>
          <a:p>
            <a:pPr algn="l"/>
            <a:endParaRPr lang="en-AU" dirty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374989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Other types of testing…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7958" y="1340768"/>
            <a:ext cx="11471388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Integration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Functional Testing/System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Exploratory Testing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Performance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Etc.</a:t>
            </a: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0168782">
            <a:off x="4070145" y="1094189"/>
            <a:ext cx="1080120" cy="7710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2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9" y="116643"/>
            <a:ext cx="11374989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Visual Studio Unit Testing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17" y="1124744"/>
            <a:ext cx="11471388" cy="5112568"/>
          </a:xfrm>
        </p:spPr>
        <p:txBody>
          <a:bodyPr>
            <a:norm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Visual Studio Test Tools and MS-Test framework so far..</a:t>
            </a:r>
          </a:p>
        </p:txBody>
      </p:sp>
    </p:spTree>
    <p:extLst>
      <p:ext uri="{BB962C8B-B14F-4D97-AF65-F5344CB8AC3E}">
        <p14:creationId xmlns:p14="http://schemas.microsoft.com/office/powerpoint/2010/main" val="1158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20" y="116643"/>
            <a:ext cx="10405030" cy="936093"/>
          </a:xfrm>
        </p:spPr>
        <p:txBody>
          <a:bodyPr/>
          <a:lstStyle/>
          <a:p>
            <a:pPr marL="457200" indent="-457200" algn="l"/>
            <a:r>
              <a:rPr lang="en-AU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VS2012 Unit Testing</a:t>
            </a:r>
            <a:endParaRPr lang="en-AU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0320" y="1052736"/>
            <a:ext cx="11760582" cy="56886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New Unit Test Explorer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Seamless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Fast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Extensible </a:t>
            </a:r>
          </a:p>
          <a:p>
            <a:pPr algn="l"/>
            <a:r>
              <a:rPr lang="en-AU" dirty="0" smtClean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Segoe UI Semilight" pitchFamily="34" charset="0"/>
                <a:ea typeface="Segoe UI Symbol" pitchFamily="34" charset="0"/>
                <a:cs typeface="Segoe UI Semilight" pitchFamily="34" charset="0"/>
              </a:rPr>
              <a:t>	</a:t>
            </a:r>
            <a:endParaRPr lang="en-AU" dirty="0" smtClean="0">
              <a:solidFill>
                <a:schemeClr val="bg1"/>
              </a:solidFill>
              <a:latin typeface="Segoe UI Semilight" pitchFamily="34" charset="0"/>
              <a:ea typeface="Segoe UI Symbol" pitchFamily="34" charset="0"/>
              <a:cs typeface="Segoe UI Semi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42" y="50105"/>
            <a:ext cx="42484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Raj\Desktop\ToUSBFlashDrive\PresentationUnitTests\Unit Testing Metro Style Apps and Async\Slides\images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60" y="4493406"/>
            <a:ext cx="169592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\Desktop\ToUSBFlashDrive\PresentationUnitTests\Unit Testing Metro Style Apps and Async\Slides\images\xuni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7" y="3430986"/>
            <a:ext cx="3266163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j\Desktop\ToUSBFlashDrive\PresentationUnitTests\Unit Testing Metro Style Apps and Async\Slides\images\mbUn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" y="4539444"/>
            <a:ext cx="3661737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Raj\Desktop\ToUSBFlashDrive\PresentationUnitTests\Unit Testing Metro Style Apps\Slides\images\jsTestRunn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1" y="5301208"/>
            <a:ext cx="5181601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aj\Desktop\ToUSBFlashDrive\PresentationUnitTests\Unit Testing Metro Style Apps\Slides\images\VSMSTes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68" y="3418219"/>
            <a:ext cx="2261685" cy="8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-D_cyclical_sha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3-D_cyclical_shapes</Template>
  <TotalTime>46233</TotalTime>
  <Words>529</Words>
  <Application>Microsoft Office PowerPoint</Application>
  <PresentationFormat>Custom</PresentationFormat>
  <Paragraphs>186</Paragraphs>
  <Slides>29</Slides>
  <Notes>29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3-D_cyclical_shapes</vt:lpstr>
      <vt:lpstr>Unit Testing an Existing Metro Style Apps (XAML/C#) with Visual Studio 2012</vt:lpstr>
      <vt:lpstr>About Me</vt:lpstr>
      <vt:lpstr>PowerPoint Presentation</vt:lpstr>
      <vt:lpstr>Agenda</vt:lpstr>
      <vt:lpstr>Things you will know after this talk</vt:lpstr>
      <vt:lpstr>What I defined as Unit Testing…</vt:lpstr>
      <vt:lpstr>Other types of testing…</vt:lpstr>
      <vt:lpstr>Visual Studio Unit Testing</vt:lpstr>
      <vt:lpstr>VS2012 Unit Testing</vt:lpstr>
      <vt:lpstr>demo</vt:lpstr>
      <vt:lpstr>Unit Testing an existing xaml based (C#) metro style app</vt:lpstr>
      <vt:lpstr>Metro Style Apps</vt:lpstr>
      <vt:lpstr>File Access metro style app  </vt:lpstr>
      <vt:lpstr>demo </vt:lpstr>
      <vt:lpstr>Challenges of Unit Testing metro apps</vt:lpstr>
      <vt:lpstr>Making your metro app testable</vt:lpstr>
      <vt:lpstr>Designing your metro app for Testability</vt:lpstr>
      <vt:lpstr>PowerPoint Presentation</vt:lpstr>
      <vt:lpstr>Async Overview</vt:lpstr>
      <vt:lpstr>Async Unit Testing is challenging</vt:lpstr>
      <vt:lpstr>PowerPoint Presentation</vt:lpstr>
      <vt:lpstr>Isolating Dependencies? </vt:lpstr>
      <vt:lpstr>MoqRT </vt:lpstr>
      <vt:lpstr>PowerPoint Presentation</vt:lpstr>
      <vt:lpstr>What we have covered? </vt:lpstr>
      <vt:lpstr>References</vt:lpstr>
      <vt:lpstr>References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 Aththanayake</cp:lastModifiedBy>
  <cp:revision>925</cp:revision>
  <dcterms:created xsi:type="dcterms:W3CDTF">2011-06-12T05:32:24Z</dcterms:created>
  <dcterms:modified xsi:type="dcterms:W3CDTF">2012-06-27T12:59:30Z</dcterms:modified>
</cp:coreProperties>
</file>