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302" r:id="rId2"/>
    <p:sldId id="258" r:id="rId3"/>
    <p:sldId id="260" r:id="rId4"/>
    <p:sldId id="261" r:id="rId5"/>
    <p:sldId id="294" r:id="rId6"/>
    <p:sldId id="306" r:id="rId7"/>
    <p:sldId id="319" r:id="rId8"/>
    <p:sldId id="316" r:id="rId9"/>
    <p:sldId id="321" r:id="rId10"/>
    <p:sldId id="317" r:id="rId11"/>
    <p:sldId id="318" r:id="rId12"/>
    <p:sldId id="300" r:id="rId13"/>
    <p:sldId id="295" r:id="rId14"/>
    <p:sldId id="288" r:id="rId15"/>
    <p:sldId id="313" r:id="rId16"/>
    <p:sldId id="311" r:id="rId17"/>
    <p:sldId id="289" r:id="rId18"/>
    <p:sldId id="298" r:id="rId19"/>
    <p:sldId id="301" r:id="rId20"/>
    <p:sldId id="312" r:id="rId21"/>
    <p:sldId id="290" r:id="rId22"/>
    <p:sldId id="291" r:id="rId23"/>
    <p:sldId id="292" r:id="rId24"/>
    <p:sldId id="284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338" autoAdjust="0"/>
    <p:restoredTop sz="85537" autoAdjust="0"/>
  </p:normalViewPr>
  <p:slideViewPr>
    <p:cSldViewPr>
      <p:cViewPr varScale="1">
        <p:scale>
          <a:sx n="100" d="100"/>
          <a:sy n="100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D3D5-503D-42D1-A4FF-738858E91AFA}" type="datetimeFigureOut">
              <a:rPr lang="en-AU" smtClean="0"/>
              <a:pPr/>
              <a:t>20/11/2010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3C12-2AE5-4558-A831-F9D0D3FFA4C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066047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DFA1-8518-4DBE-94CE-2D18FD822F06}" type="datetimeFigureOut">
              <a:rPr lang="en-AU" smtClean="0"/>
              <a:pPr/>
              <a:t>20/11/2010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5DB1-AA1C-4902-A38D-779F6372699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07353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653849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5953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94927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49318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45759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493185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6885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002536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103500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735591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479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108084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908866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542934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28039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113912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835825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00155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8073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40372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9870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99321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5379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70914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63031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B5DB1-AA1C-4902-A38D-779F63726990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84929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DE4ACEC-D824-4528-8ED5-BD017DD0B935}" type="datetimeFigureOut">
              <a:rPr lang="en-US" smtClean="0"/>
              <a:pPr/>
              <a:t>11/20/2010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821E209-4FFF-43AF-B69B-F2B8248F43B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9708" y="3645024"/>
            <a:ext cx="7168092" cy="3009527"/>
          </a:xfrm>
        </p:spPr>
        <p:txBody>
          <a:bodyPr>
            <a:noAutofit/>
          </a:bodyPr>
          <a:lstStyle/>
          <a:p>
            <a:pPr marL="18288" indent="0" algn="r">
              <a:buNone/>
            </a:pPr>
            <a:r>
              <a:rPr lang="en-AU" sz="2400" b="1" dirty="0">
                <a:latin typeface="Calibri" pitchFamily="34" charset="0"/>
                <a:cs typeface="Calibri" pitchFamily="34" charset="0"/>
              </a:rPr>
              <a:t>Raj </a:t>
            </a:r>
            <a:r>
              <a:rPr lang="en-AU" sz="2400" b="1" dirty="0" smtClean="0">
                <a:latin typeface="Calibri" pitchFamily="34" charset="0"/>
                <a:cs typeface="Calibri" pitchFamily="34" charset="0"/>
              </a:rPr>
              <a:t>Aththanayake</a:t>
            </a:r>
            <a:r>
              <a:rPr lang="en-AU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8288" indent="0" algn="r">
              <a:buNone/>
            </a:pPr>
            <a:r>
              <a:rPr lang="en-AU" sz="2400" dirty="0" smtClean="0">
                <a:latin typeface="Calibri" pitchFamily="34" charset="0"/>
                <a:cs typeface="Calibri" pitchFamily="34" charset="0"/>
              </a:rPr>
              <a:t>Developer, Computershare</a:t>
            </a:r>
            <a:endParaRPr lang="en-AU" sz="2400" dirty="0" smtClean="0">
              <a:latin typeface="Calibri" pitchFamily="34" charset="0"/>
              <a:cs typeface="Calibri" pitchFamily="34" charset="0"/>
            </a:endParaRPr>
          </a:p>
          <a:p>
            <a:pPr marL="18288" indent="0" algn="r">
              <a:buNone/>
            </a:pPr>
            <a:endParaRPr lang="en-AU" sz="2400" dirty="0">
              <a:latin typeface="Calibri" pitchFamily="34" charset="0"/>
              <a:cs typeface="Calibri" pitchFamily="34" charset="0"/>
            </a:endParaRPr>
          </a:p>
          <a:p>
            <a:pPr marL="662940" lvl="2" indent="0" algn="r">
              <a:buNone/>
            </a:pPr>
            <a:r>
              <a:rPr lang="en-AU" sz="2400" dirty="0" smtClean="0">
                <a:latin typeface="Calibri" pitchFamily="34" charset="0"/>
                <a:cs typeface="Calibri" pitchFamily="34" charset="0"/>
              </a:rPr>
              <a:t>               http</a:t>
            </a:r>
            <a:r>
              <a:rPr lang="en-AU" sz="2400" dirty="0">
                <a:latin typeface="Calibri" pitchFamily="34" charset="0"/>
                <a:cs typeface="Calibri" pitchFamily="34" charset="0"/>
              </a:rPr>
              <a:t>://rajsoftware.com		http://rajsoftware.wordpress.com</a:t>
            </a:r>
          </a:p>
          <a:p>
            <a:pPr marL="662940" lvl="2" indent="0" algn="r">
              <a:buNone/>
            </a:pPr>
            <a:r>
              <a:rPr lang="en-AU" sz="2400" dirty="0" smtClean="0">
                <a:latin typeface="Calibri" pitchFamily="34" charset="0"/>
                <a:cs typeface="Calibri" pitchFamily="34" charset="0"/>
              </a:rPr>
              <a:t>http</a:t>
            </a:r>
            <a:r>
              <a:rPr lang="en-AU" sz="2400" dirty="0">
                <a:latin typeface="Calibri" pitchFamily="34" charset="0"/>
                <a:cs typeface="Calibri" pitchFamily="34" charset="0"/>
              </a:rPr>
              <a:t>://blog.rajsoftware.com</a:t>
            </a:r>
          </a:p>
          <a:p>
            <a:pPr marL="662940" lvl="2" indent="0" algn="r">
              <a:buNone/>
            </a:pPr>
            <a:r>
              <a:rPr lang="en-AU" sz="2400" dirty="0">
                <a:latin typeface="Calibri" pitchFamily="34" charset="0"/>
                <a:cs typeface="Calibri" pitchFamily="34" charset="0"/>
              </a:rPr>
              <a:t>		raj@software.com</a:t>
            </a:r>
          </a:p>
          <a:p>
            <a:pPr marL="662940" lvl="2" indent="0" algn="r">
              <a:buNone/>
            </a:pPr>
            <a:r>
              <a:rPr lang="en-AU" sz="2400" dirty="0">
                <a:latin typeface="Calibri" pitchFamily="34" charset="0"/>
                <a:cs typeface="Calibri" pitchFamily="34" charset="0"/>
              </a:rPr>
              <a:t>	Twitter - @raj_kba</a:t>
            </a:r>
          </a:p>
          <a:p>
            <a:pPr marL="18288" indent="0" algn="r">
              <a:buNone/>
            </a:pPr>
            <a:endParaRPr lang="en-A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800" y="1066992"/>
            <a:ext cx="7992888" cy="914400"/>
          </a:xfrm>
        </p:spPr>
        <p:txBody>
          <a:bodyPr/>
          <a:lstStyle/>
          <a:p>
            <a:r>
              <a:rPr lang="en-AU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Real World </a:t>
            </a:r>
            <a:br>
              <a:rPr lang="en-AU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</a:br>
            <a:r>
              <a:rPr lang="en-AU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Unit Testing &amp; Future</a:t>
            </a:r>
            <a:endParaRPr lang="en-AU" sz="5400" dirty="0"/>
          </a:p>
        </p:txBody>
      </p:sp>
      <p:pic>
        <p:nvPicPr>
          <p:cNvPr id="5123" name="Picture 3" descr="C:\Users\Raj\Desktop\CodeCampOZ2010\ImagesToPowerPOint\200903291823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3680816" cy="2948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37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276872"/>
            <a:ext cx="2404314" cy="2376264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39552" y="930424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Pex and Code Contracts Basics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9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39752" y="2492896"/>
            <a:ext cx="4032448" cy="38884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08720"/>
            <a:ext cx="7992888" cy="468052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AU" sz="2800" i="1" dirty="0" smtClean="0">
                <a:latin typeface="Arial" pitchFamily="34" charset="0"/>
                <a:cs typeface="Arial" pitchFamily="34" charset="0"/>
              </a:rPr>
              <a:t>“Contracts are not replacement to Unit Tests.”</a:t>
            </a:r>
          </a:p>
          <a:p>
            <a:pPr marL="18288" indent="0">
              <a:buNone/>
            </a:pPr>
            <a:endParaRPr lang="en-AU" sz="2800" i="1" dirty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i="1" dirty="0" smtClean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dirty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914400"/>
          </a:xfrm>
        </p:spPr>
        <p:txBody>
          <a:bodyPr/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Contracts Vs Unit Testing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46237" y="3212976"/>
            <a:ext cx="2952328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latin typeface="Arial" pitchFamily="34" charset="0"/>
                <a:cs typeface="Arial" pitchFamily="34" charset="0"/>
              </a:rPr>
              <a:t>Contracts</a:t>
            </a:r>
            <a:endParaRPr lang="en-A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2708920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Unit Tests</a:t>
            </a:r>
            <a:endParaRPr lang="en-AU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67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7543800" cy="1778496"/>
          </a:xfrm>
        </p:spPr>
        <p:txBody>
          <a:bodyPr/>
          <a:lstStyle/>
          <a:p>
            <a:r>
              <a:rPr lang="en-AU" sz="4800" dirty="0">
                <a:latin typeface="Arial" pitchFamily="34" charset="0"/>
                <a:cs typeface="Arial" pitchFamily="34" charset="0"/>
              </a:rPr>
              <a:t>QUnit, 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JSTestDriver and Sinon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11560" y="2636912"/>
            <a:ext cx="7543800" cy="1202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sz="4800" dirty="0"/>
          </a:p>
        </p:txBody>
      </p:sp>
      <p:pic>
        <p:nvPicPr>
          <p:cNvPr id="7170" name="Picture 2" descr="C:\Users\Raj\Desktop\CodeCampOZ2010\ImagesToPowerPOint\The-client-si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26877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71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9512" y="2420888"/>
            <a:ext cx="8352928" cy="151216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AU" sz="32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VS 2010 </a:t>
            </a:r>
          </a:p>
          <a:p>
            <a:endParaRPr lang="en-AU" dirty="0">
              <a:latin typeface="Calibri" pitchFamily="34" charset="0"/>
              <a:cs typeface="Calibri" pitchFamily="34" charset="0"/>
            </a:endParaRPr>
          </a:p>
          <a:p>
            <a:endParaRPr lang="en-AU" dirty="0" smtClean="0">
              <a:latin typeface="Calibri" pitchFamily="34" charset="0"/>
              <a:cs typeface="Calibri" pitchFamily="34" charset="0"/>
            </a:endParaRPr>
          </a:p>
          <a:p>
            <a:endParaRPr lang="en-AU" dirty="0">
              <a:latin typeface="Calibri" pitchFamily="34" charset="0"/>
              <a:cs typeface="Calibri" pitchFamily="34" charset="0"/>
            </a:endParaRPr>
          </a:p>
          <a:p>
            <a:endParaRPr lang="en-A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43800" cy="914400"/>
          </a:xfrm>
        </p:spPr>
        <p:txBody>
          <a:bodyPr/>
          <a:lstStyle/>
          <a:p>
            <a:r>
              <a:rPr lang="en-AU" sz="4400" dirty="0" smtClean="0">
                <a:latin typeface="Calibri" pitchFamily="34" charset="0"/>
                <a:cs typeface="Calibri" pitchFamily="34" charset="0"/>
              </a:rPr>
              <a:t>Client Side Unit Testing</a:t>
            </a:r>
            <a:endParaRPr lang="en-A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158" y="3140968"/>
            <a:ext cx="173864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QUnit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1778" y="4833156"/>
            <a:ext cx="136815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Jasmine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0415" y="4934555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TestCase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4434" y="1322753"/>
            <a:ext cx="194421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CrossCheck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9663" y="5734061"/>
            <a:ext cx="194421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JsUnit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3565" y="2096852"/>
            <a:ext cx="136815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1840" y="1998890"/>
            <a:ext cx="136815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YUI Test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720" y="4005064"/>
            <a:ext cx="136815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FireUnit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0152" y="5788680"/>
            <a:ext cx="169218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Rhino Unit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560" y="1340768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Screw-unit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2280" y="4953707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QMock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489" y="4833156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MockMe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3808" y="4005064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jSpec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20072" y="4005064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jsSpec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0152" y="3140968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Sinon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817" y="5925267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jsUnity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31840" y="3140968"/>
            <a:ext cx="252028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JSTestDriver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5916" y="1110672"/>
            <a:ext cx="2254047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EnvJS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969" y="4005064"/>
            <a:ext cx="188059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TestSwarm</a:t>
            </a:r>
            <a:endParaRPr lang="en-AU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3" name="Picture 5" descr="C:\Users\Raj\Desktop\CodeCampOZ2010\ImagesToPowerPOint\vs2010logo_transparent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8" y="2443547"/>
            <a:ext cx="1123950" cy="733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8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BDBDB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1560" y="1340768"/>
            <a:ext cx="6096000" cy="365759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AU" sz="3200" dirty="0" smtClean="0">
                <a:effectLst/>
                <a:latin typeface="Arial" pitchFamily="34" charset="0"/>
                <a:cs typeface="Arial" pitchFamily="34" charset="0"/>
              </a:rPr>
              <a:t>QUnit </a:t>
            </a:r>
            <a:r>
              <a:rPr lang="en-AU" sz="3200" dirty="0">
                <a:effectLst/>
                <a:latin typeface="Arial" pitchFamily="34" charset="0"/>
                <a:cs typeface="Arial" pitchFamily="34" charset="0"/>
              </a:rPr>
              <a:t>is a powerful, easy-to-use, JavaScript test suite.</a:t>
            </a:r>
          </a:p>
          <a:p>
            <a:pPr marL="457200" indent="-457200">
              <a:buFont typeface="Arial" pitchFamily="34" charset="0"/>
              <a:buChar char="•"/>
            </a:pPr>
            <a:endParaRPr lang="en-AU" sz="3200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3200" dirty="0" smtClean="0">
                <a:effectLst/>
                <a:latin typeface="Arial" pitchFamily="34" charset="0"/>
                <a:cs typeface="Arial" pitchFamily="34" charset="0"/>
              </a:rPr>
              <a:t>Used </a:t>
            </a:r>
            <a:r>
              <a:rPr lang="en-AU" sz="3200" dirty="0">
                <a:effectLst/>
                <a:latin typeface="Arial" pitchFamily="34" charset="0"/>
                <a:cs typeface="Arial" pitchFamily="34" charset="0"/>
              </a:rPr>
              <a:t>by JQuery project to test its plugins</a:t>
            </a:r>
            <a:r>
              <a:rPr lang="en-AU" sz="3200" dirty="0" smtClean="0"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18288" indent="0">
              <a:buNone/>
            </a:pPr>
            <a:endParaRPr lang="en-AU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543800" cy="1289803"/>
          </a:xfrm>
        </p:spPr>
        <p:txBody>
          <a:bodyPr/>
          <a:lstStyle/>
          <a:p>
            <a:pPr marL="0" indent="0"/>
            <a:r>
              <a:rPr lang="en-AU" sz="4800" dirty="0">
                <a:effectLst/>
                <a:latin typeface="Arial" pitchFamily="34" charset="0"/>
                <a:cs typeface="Arial" pitchFamily="34" charset="0"/>
              </a:rPr>
              <a:t>QUnit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11560" y="2204864"/>
            <a:ext cx="7543800" cy="1202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sz="4800" dirty="0"/>
          </a:p>
        </p:txBody>
      </p:sp>
      <p:pic>
        <p:nvPicPr>
          <p:cNvPr id="1026" name="Picture 2" descr="C:\Users\Raj\Desktop\CodeCampOZ2010\ImagesToPowerPOint\QUnit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772816"/>
            <a:ext cx="2312317" cy="23123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44624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QUnit Asynchronous Tests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77781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10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32856"/>
            <a:ext cx="2404314" cy="237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13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43800" cy="914400"/>
          </a:xfrm>
        </p:spPr>
        <p:txBody>
          <a:bodyPr/>
          <a:lstStyle/>
          <a:p>
            <a:pPr marL="18288" indent="0"/>
            <a:r>
              <a:rPr lang="en-AU" sz="4800" dirty="0">
                <a:effectLst/>
                <a:latin typeface="Arial" pitchFamily="34" charset="0"/>
                <a:cs typeface="Arial" pitchFamily="34" charset="0"/>
              </a:rPr>
              <a:t>Sinon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404664"/>
            <a:ext cx="7416824" cy="468052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“Standalone test spies, stubs and mocks for JavaScript. No dependencies, works with any unit testing frameworks.”</a:t>
            </a:r>
          </a:p>
          <a:p>
            <a:pPr marL="18288" indent="0">
              <a:buNone/>
            </a:pPr>
            <a:r>
              <a:rPr lang="en-AU" sz="3200" dirty="0" smtClean="0">
                <a:effectLst/>
                <a:latin typeface="Arial" pitchFamily="34" charset="0"/>
                <a:cs typeface="Arial" pitchFamily="34" charset="0"/>
              </a:rPr>
              <a:t>			- Christian </a:t>
            </a:r>
            <a:r>
              <a:rPr lang="en-AU" sz="3200" dirty="0">
                <a:effectLst/>
                <a:latin typeface="Arial" pitchFamily="34" charset="0"/>
                <a:cs typeface="Arial" pitchFamily="34" charset="0"/>
              </a:rPr>
              <a:t>Johansen</a:t>
            </a: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248472"/>
          </a:xfrm>
        </p:spPr>
        <p:txBody>
          <a:bodyPr>
            <a:noAutofit/>
          </a:bodyPr>
          <a:lstStyle/>
          <a:p>
            <a:pPr marL="18288" indent="0"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dirty="0" smtClean="0"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endParaRPr lang="en-A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543800" cy="914400"/>
          </a:xfrm>
        </p:spPr>
        <p:txBody>
          <a:bodyPr/>
          <a:lstStyle/>
          <a:p>
            <a:r>
              <a:rPr lang="en-AU" sz="4800" dirty="0">
                <a:effectLst/>
                <a:latin typeface="Arial" pitchFamily="34" charset="0"/>
                <a:cs typeface="Arial" pitchFamily="34" charset="0"/>
              </a:rPr>
              <a:t>Sinon</a:t>
            </a:r>
            <a:endParaRPr lang="en-AU" sz="4800" dirty="0"/>
          </a:p>
        </p:txBody>
      </p:sp>
      <p:sp>
        <p:nvSpPr>
          <p:cNvPr id="4" name="Rectangle 3"/>
          <p:cNvSpPr/>
          <p:nvPr/>
        </p:nvSpPr>
        <p:spPr>
          <a:xfrm>
            <a:off x="611560" y="1196752"/>
            <a:ext cx="8208912" cy="10801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/>
            <a:r>
              <a:rPr lang="en-AU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Stubs</a:t>
            </a:r>
            <a:endParaRPr lang="en-AU" sz="28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18288" indent="0">
              <a:buNone/>
            </a:pPr>
            <a:r>
              <a:rPr lang="en-AU" sz="2800" dirty="0">
                <a:latin typeface="Arial" pitchFamily="34" charset="0"/>
                <a:cs typeface="Arial" pitchFamily="34" charset="0"/>
              </a:rPr>
              <a:t>var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 stub = 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sinon.stub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(object, "method");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492896"/>
            <a:ext cx="8208912" cy="12961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indent="0">
              <a:buNone/>
            </a:pPr>
            <a:r>
              <a:rPr lang="en-AU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Mocks</a:t>
            </a:r>
          </a:p>
          <a:p>
            <a:pPr marL="18288" indent="0">
              <a:buNone/>
            </a:pPr>
            <a:r>
              <a:rPr lang="en-AU" sz="2800" dirty="0">
                <a:latin typeface="Arial" pitchFamily="34" charset="0"/>
                <a:cs typeface="Arial" pitchFamily="34" charset="0"/>
              </a:rPr>
              <a:t>var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 mock = 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sinon.mock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(obj);</a:t>
            </a:r>
          </a:p>
          <a:p>
            <a:pPr marL="18288" indent="0">
              <a:buNone/>
            </a:pPr>
            <a:r>
              <a:rPr lang="en-AU" sz="2800" dirty="0">
                <a:latin typeface="Arial" pitchFamily="34" charset="0"/>
                <a:cs typeface="Arial" pitchFamily="34" charset="0"/>
              </a:rPr>
              <a:t>var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 expectation = 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mock.expects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("method");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005064"/>
            <a:ext cx="8208912" cy="10801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indent="0">
              <a:buNone/>
            </a:pPr>
            <a:r>
              <a:rPr lang="en-AU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Spies</a:t>
            </a:r>
          </a:p>
          <a:p>
            <a:pPr marL="18288" indent="0">
              <a:buNone/>
            </a:pPr>
            <a:r>
              <a:rPr lang="en-AU" sz="2800" dirty="0">
                <a:latin typeface="Arial" pitchFamily="34" charset="0"/>
                <a:cs typeface="Arial" pitchFamily="34" charset="0"/>
              </a:rPr>
              <a:t>var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 spy = sinon.spy(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myFunc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5229200"/>
            <a:ext cx="8208912" cy="108012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" indent="0">
              <a:buNone/>
            </a:pPr>
            <a:r>
              <a:rPr lang="en-AU" sz="2800" dirty="0">
                <a:latin typeface="Arial" pitchFamily="34" charset="0"/>
                <a:cs typeface="Arial" pitchFamily="34" charset="0"/>
              </a:rPr>
              <a:t>FakeTimers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, 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FakeXMLHttpRequest</a:t>
            </a:r>
            <a:r>
              <a:rPr lang="en-AU" sz="2800" dirty="0">
                <a:latin typeface="Arial" pitchFamily="34" charset="0"/>
                <a:cs typeface="Arial" pitchFamily="34" charset="0"/>
              </a:rPr>
              <a:t>, and more…</a:t>
            </a:r>
          </a:p>
        </p:txBody>
      </p:sp>
    </p:spTree>
    <p:extLst>
      <p:ext uri="{BB962C8B-B14F-4D97-AF65-F5344CB8AC3E}">
        <p14:creationId xmlns="" xmlns:p14="http://schemas.microsoft.com/office/powerpoint/2010/main" val="1711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Sinon Test Spies</a:t>
            </a:r>
            <a:endParaRPr lang="en-AU" sz="4800" dirty="0"/>
          </a:p>
        </p:txBody>
      </p:sp>
      <p:sp>
        <p:nvSpPr>
          <p:cNvPr id="14" name="Rectangle 13"/>
          <p:cNvSpPr/>
          <p:nvPr/>
        </p:nvSpPr>
        <p:spPr>
          <a:xfrm>
            <a:off x="835141" y="1484784"/>
            <a:ext cx="6840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Wraps a 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function.</a:t>
            </a:r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AU" sz="3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Record the function 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interaction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AU" sz="3200" dirty="0" smtClean="0">
                <a:latin typeface="Arial" pitchFamily="34" charset="0"/>
                <a:cs typeface="Arial" pitchFamily="34" charset="0"/>
              </a:rPr>
            </a:br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AU" sz="3200" dirty="0" smtClean="0">
                <a:latin typeface="Arial" pitchFamily="34" charset="0"/>
                <a:cs typeface="Arial" pitchFamily="34" charset="0"/>
              </a:rPr>
              <a:t>	- spy.callCount</a:t>
            </a:r>
          </a:p>
          <a:p>
            <a:pPr marL="457200" indent="-457200"/>
            <a:r>
              <a:rPr lang="en-AU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- spy.calledOnce</a:t>
            </a:r>
          </a:p>
          <a:p>
            <a:pPr marL="457200" indent="-457200"/>
            <a:r>
              <a:rPr lang="en-AU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- spy.calledTwice</a:t>
            </a:r>
          </a:p>
          <a:p>
            <a:pPr marL="457200" indent="-457200"/>
            <a:r>
              <a:rPr lang="en-AU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457200" indent="-457200">
              <a:buFont typeface="Arial" pitchFamily="34" charset="0"/>
              <a:buChar char="•"/>
            </a:pP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8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7543800" cy="914400"/>
          </a:xfrm>
        </p:spPr>
        <p:txBody>
          <a:bodyPr/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Agenda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95536" y="1412776"/>
            <a:ext cx="7999311" cy="4608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447" y="2132856"/>
            <a:ext cx="7772400" cy="4942784"/>
          </a:xfrm>
        </p:spPr>
        <p:txBody>
          <a:bodyPr>
            <a:normAutofit/>
          </a:bodyPr>
          <a:lstStyle/>
          <a:p>
            <a:pPr marL="525780" indent="-457200">
              <a:buFont typeface="Wingdings" pitchFamily="2" charset="2"/>
              <a:buChar char="§"/>
            </a:pPr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525780" indent="-457200">
              <a:buFont typeface="Wingdings" pitchFamily="2" charset="2"/>
              <a:buChar char="§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Pillars of good Unit Tests. </a:t>
            </a:r>
            <a:r>
              <a:rPr lang="en-AU" sz="3200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525780" indent="-457200">
              <a:buFont typeface="Wingdings" pitchFamily="2" charset="2"/>
              <a:buChar char="§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Working with Pex and Code Contracts. </a:t>
            </a:r>
            <a:r>
              <a:rPr lang="en-AU" sz="32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</a:t>
            </a:r>
            <a:endParaRPr lang="en-AU" sz="3200" i="1" dirty="0" smtClean="0">
              <a:latin typeface="Arial" pitchFamily="34" charset="0"/>
              <a:cs typeface="Arial" pitchFamily="34" charset="0"/>
            </a:endParaRPr>
          </a:p>
          <a:p>
            <a:pPr marL="525780" indent="-457200">
              <a:buFont typeface="Wingdings" pitchFamily="2" charset="2"/>
              <a:buChar char="§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Using QUnit, Sinon, 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JSTestDriver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 with VS2010. </a:t>
            </a:r>
            <a:r>
              <a:rPr lang="en-AU" sz="3200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 marL="525780" indent="-457200">
              <a:buFont typeface="Wingdings" pitchFamily="2" charset="2"/>
              <a:buChar char="§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Summary.</a:t>
            </a:r>
          </a:p>
          <a:p>
            <a:pPr marL="525780" indent="-457200">
              <a:buFont typeface="Wingdings" pitchFamily="2" charset="2"/>
              <a:buChar char="§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Questions.</a:t>
            </a:r>
          </a:p>
          <a:p>
            <a:pPr marL="525780" indent="-457200">
              <a:buFont typeface="Wingdings" pitchFamily="2" charset="2"/>
              <a:buChar char="§"/>
            </a:pPr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525780" indent="-457200">
              <a:buFont typeface="Wingdings" pitchFamily="2" charset="2"/>
              <a:buChar char="§"/>
            </a:pPr>
            <a:endParaRPr lang="en-AU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endParaRPr lang="en-AU" sz="32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44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16832"/>
            <a:ext cx="2404314" cy="237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24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340768"/>
            <a:ext cx="7848872" cy="475252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Command Line JavaScript test runner.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Allow running parallel Unit Tests executions on multiple browsers.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Provide Code Coverage.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Can integrate with GUI based JS Test runners, such as Eclipse, IntelliJ, and Maven.</a:t>
            </a:r>
          </a:p>
          <a:p>
            <a:pPr marL="18288" indent="0">
              <a:buNone/>
            </a:pPr>
            <a:endParaRPr lang="en-A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56784" cy="1224136"/>
          </a:xfrm>
        </p:spPr>
        <p:txBody>
          <a:bodyPr/>
          <a:lstStyle/>
          <a:p>
            <a:r>
              <a:rPr lang="en-AU" sz="4800" dirty="0">
                <a:latin typeface="Arial" pitchFamily="34" charset="0"/>
                <a:cs typeface="Arial" pitchFamily="34" charset="0"/>
              </a:rPr>
              <a:t>JSTestDriver</a:t>
            </a:r>
            <a:br>
              <a:rPr lang="en-AU" sz="4800" dirty="0">
                <a:latin typeface="Arial" pitchFamily="34" charset="0"/>
                <a:cs typeface="Arial" pitchFamily="34" charset="0"/>
              </a:rPr>
            </a:br>
            <a:endParaRPr lang="en-AU" sz="4800" dirty="0"/>
          </a:p>
        </p:txBody>
      </p:sp>
    </p:spTree>
    <p:extLst>
      <p:ext uri="{BB962C8B-B14F-4D97-AF65-F5344CB8AC3E}">
        <p14:creationId xmlns="" xmlns:p14="http://schemas.microsoft.com/office/powerpoint/2010/main" val="40150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48" y="1920259"/>
            <a:ext cx="6255408" cy="45330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362472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JSTestDriver automation with VS2010</a:t>
            </a:r>
            <a:r>
              <a:rPr lang="en-AU" sz="4800" dirty="0">
                <a:latin typeface="Arial" pitchFamily="34" charset="0"/>
                <a:cs typeface="Arial" pitchFamily="34" charset="0"/>
              </a:rPr>
              <a:t/>
            </a:r>
            <a:br>
              <a:rPr lang="en-AU" sz="4800" dirty="0">
                <a:latin typeface="Arial" pitchFamily="34" charset="0"/>
                <a:cs typeface="Arial" pitchFamily="34" charset="0"/>
              </a:rPr>
            </a:br>
            <a:endParaRPr lang="en-AU" sz="48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999142" y="2348880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3789200" y="3432427"/>
            <a:ext cx="3384376" cy="1800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5671733" y="5376643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2" descr="C:\Users\Raj\Desktop\CodeCampOZ2010\ImagesToPowerPOint\QUnitLogo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12" y="2784355"/>
            <a:ext cx="1537755" cy="11521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96912" y="3936483"/>
            <a:ext cx="1537755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Sinon</a:t>
            </a:r>
            <a:endParaRPr lang="en-A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77" y="5154740"/>
            <a:ext cx="1122363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 rot="19482749">
            <a:off x="1258412" y="4577287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ight Arrow 11"/>
          <p:cNvSpPr/>
          <p:nvPr/>
        </p:nvSpPr>
        <p:spPr>
          <a:xfrm rot="2864030">
            <a:off x="3219661" y="3036382"/>
            <a:ext cx="1368152" cy="6480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266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2404314" cy="237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10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18457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Good Unit Tests are readable, maintainable and trustworthy.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Basics of Contracts and Pex.</a:t>
            </a:r>
          </a:p>
          <a:p>
            <a:pPr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Client Side Unit Testing with QUnit, JSTestDriver, Sinon and integration to VS2010.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836712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Summary</a:t>
            </a:r>
            <a:r>
              <a:rPr lang="en-AU" sz="4800" dirty="0">
                <a:latin typeface="Arial" pitchFamily="34" charset="0"/>
                <a:cs typeface="Arial" pitchFamily="34" charset="0"/>
              </a:rPr>
              <a:t/>
            </a:r>
            <a:br>
              <a:rPr lang="en-AU" sz="4800" dirty="0">
                <a:latin typeface="Arial" pitchFamily="34" charset="0"/>
                <a:cs typeface="Arial" pitchFamily="34" charset="0"/>
              </a:rPr>
            </a:br>
            <a:endParaRPr lang="en-AU" sz="4800" dirty="0"/>
          </a:p>
        </p:txBody>
      </p:sp>
    </p:spTree>
    <p:extLst>
      <p:ext uri="{BB962C8B-B14F-4D97-AF65-F5344CB8AC3E}">
        <p14:creationId xmlns="" xmlns:p14="http://schemas.microsoft.com/office/powerpoint/2010/main" val="9943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j\Desktop\CodeCampOZ2010\ImagesToPowerPOint\Question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7133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313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543800" cy="914400"/>
          </a:xfrm>
        </p:spPr>
        <p:txBody>
          <a:bodyPr/>
          <a:lstStyle/>
          <a:p>
            <a:r>
              <a:rPr lang="en-AU" sz="6000" dirty="0" smtClean="0">
                <a:latin typeface="Arial" pitchFamily="34" charset="0"/>
                <a:cs typeface="Arial" pitchFamily="34" charset="0"/>
              </a:rPr>
              <a:t>		Thank You</a:t>
            </a:r>
            <a:endParaRPr lang="en-AU"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51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23528" y="44624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Pillars of good Unit Tests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95535" y="980728"/>
            <a:ext cx="7999311" cy="4608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A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6" descr="C:\Users\Raj\Desktop\CodeCampOZ2010\ImagesToPowerPOint\qualit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8028" y="1340768"/>
            <a:ext cx="5404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780" indent="-457200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Improve your tests </a:t>
            </a:r>
            <a:r>
              <a:rPr lang="en-AU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readability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5780" indent="-457200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Make your tests </a:t>
            </a:r>
            <a:r>
              <a:rPr lang="en-AU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trustworthy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5780" indent="-457200">
              <a:buFont typeface="Arial" pitchFamily="34" charset="0"/>
              <a:buChar char="•"/>
            </a:pPr>
            <a:r>
              <a:rPr lang="en-AU" sz="3200" dirty="0">
                <a:latin typeface="Arial" pitchFamily="34" charset="0"/>
                <a:cs typeface="Arial" pitchFamily="34" charset="0"/>
              </a:rPr>
              <a:t>Ensure 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tests are </a:t>
            </a:r>
            <a:r>
              <a:rPr lang="en-A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maintainable</a:t>
            </a:r>
            <a:r>
              <a:rPr lang="en-AU" sz="3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895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32856"/>
            <a:ext cx="2404314" cy="23762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Demo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914400"/>
          </a:xfrm>
        </p:spPr>
        <p:txBody>
          <a:bodyPr/>
          <a:lstStyle/>
          <a:p>
            <a:r>
              <a:rPr lang="en-AU" sz="5400" dirty="0" smtClean="0">
                <a:latin typeface="Arial" pitchFamily="34" charset="0"/>
                <a:cs typeface="Arial" pitchFamily="34" charset="0"/>
              </a:rPr>
              <a:t>Tools for quality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8092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A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Test Lint </a:t>
            </a:r>
            <a:r>
              <a:rPr lang="en-AU" sz="3200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AU" sz="3200" i="1" dirty="0" smtClean="0">
                <a:latin typeface="Arial" pitchFamily="34" charset="0"/>
                <a:cs typeface="Arial" pitchFamily="34" charset="0"/>
              </a:rPr>
              <a:t>Typemock </a:t>
            </a:r>
          </a:p>
          <a:p>
            <a:pPr marL="68580" indent="0">
              <a:buNone/>
            </a:pPr>
            <a:r>
              <a:rPr lang="en-AU" sz="3200" i="1" dirty="0" smtClean="0">
                <a:latin typeface="Arial" pitchFamily="34" charset="0"/>
                <a:cs typeface="Arial" pitchFamily="34" charset="0"/>
              </a:rPr>
              <a:t>	 </a:t>
            </a:r>
          </a:p>
          <a:p>
            <a:pPr marL="525780" indent="-457200"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Find problems in your Unit Tests code.</a:t>
            </a:r>
          </a:p>
          <a:p>
            <a:pPr marL="525780" indent="-457200">
              <a:buFont typeface="Arial" pitchFamily="34" charset="0"/>
              <a:buChar char="•"/>
            </a:pPr>
            <a:r>
              <a:rPr lang="en-AU" sz="3200" dirty="0" smtClean="0">
                <a:latin typeface="Arial" pitchFamily="34" charset="0"/>
                <a:cs typeface="Arial" pitchFamily="34" charset="0"/>
              </a:rPr>
              <a:t>Next version (1.5) will contain 10 	  additional rules.</a:t>
            </a:r>
            <a:r>
              <a:rPr lang="en-AU" sz="3200" i="1" dirty="0" smtClean="0">
                <a:latin typeface="Arial" pitchFamily="34" charset="0"/>
                <a:cs typeface="Arial" pitchFamily="34" charset="0"/>
              </a:rPr>
              <a:t> </a:t>
            </a:r>
            <a:endParaRPr lang="en-AU" sz="3200" i="1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AU" sz="3200" dirty="0" smtClean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   http</a:t>
            </a:r>
            <a:r>
              <a:rPr lang="en-AU" sz="320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://site.typemock.com/test-lint</a:t>
            </a:r>
            <a:r>
              <a:rPr lang="en-AU" sz="3200" dirty="0" smtClean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/</a:t>
            </a:r>
          </a:p>
          <a:p>
            <a:pPr marL="68580" indent="0">
              <a:buNone/>
            </a:pPr>
            <a:endParaRPr lang="en-AU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Raj\Desktop\CodeCampOZ2010\ImagesToPowerPOint\testlint_new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908720"/>
            <a:ext cx="1988841" cy="16474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9202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24744"/>
            <a:ext cx="8136904" cy="46085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AU" sz="3600" dirty="0" smtClean="0">
                <a:latin typeface="Arial" pitchFamily="34" charset="0"/>
                <a:cs typeface="Arial" pitchFamily="34" charset="0"/>
              </a:rPr>
              <a:t>Unity</a:t>
            </a:r>
          </a:p>
          <a:p>
            <a:pPr marL="68580" indent="0">
              <a:buNone/>
            </a:pPr>
            <a:endParaRPr lang="en-AU" sz="36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AU" sz="36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AU" sz="3600" dirty="0" smtClean="0">
                <a:latin typeface="Arial" pitchFamily="34" charset="0"/>
                <a:cs typeface="Arial" pitchFamily="34" charset="0"/>
              </a:rPr>
              <a:t>ASP.NET </a:t>
            </a:r>
            <a:r>
              <a:rPr lang="en-AU" sz="3600" dirty="0">
                <a:latin typeface="Arial" pitchFamily="34" charset="0"/>
                <a:cs typeface="Arial" pitchFamily="34" charset="0"/>
              </a:rPr>
              <a:t>MVC</a:t>
            </a:r>
          </a:p>
          <a:p>
            <a:endParaRPr lang="en-AU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908720"/>
            <a:ext cx="7543800" cy="914400"/>
          </a:xfrm>
        </p:spPr>
        <p:txBody>
          <a:bodyPr/>
          <a:lstStyle/>
          <a:p>
            <a:r>
              <a:rPr lang="en-AU" sz="4800" dirty="0">
                <a:latin typeface="Arial" pitchFamily="34" charset="0"/>
                <a:cs typeface="Arial" pitchFamily="34" charset="0"/>
              </a:rPr>
              <a:t>Great Unit </a:t>
            </a:r>
            <a:r>
              <a:rPr lang="en-AU" sz="4800" dirty="0" smtClean="0">
                <a:latin typeface="Arial" pitchFamily="34" charset="0"/>
                <a:cs typeface="Arial" pitchFamily="34" charset="0"/>
              </a:rPr>
              <a:t>Tests Examples</a:t>
            </a:r>
            <a:r>
              <a:rPr lang="en-AU" sz="4800" dirty="0">
                <a:latin typeface="Arial" pitchFamily="34" charset="0"/>
                <a:cs typeface="Arial" pitchFamily="34" charset="0"/>
              </a:rPr>
              <a:t/>
            </a:r>
            <a:br>
              <a:rPr lang="en-AU" sz="4800" dirty="0">
                <a:latin typeface="Arial" pitchFamily="34" charset="0"/>
                <a:cs typeface="Arial" pitchFamily="34" charset="0"/>
              </a:rPr>
            </a:br>
            <a:endParaRPr lang="en-AU" sz="4800" dirty="0"/>
          </a:p>
        </p:txBody>
      </p:sp>
      <p:pic>
        <p:nvPicPr>
          <p:cNvPr id="8194" name="Picture 2" descr="C:\Users\Raj\Desktop\CodeCampOZ2010\ImagesToPowerPOint\mvc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1932695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aj\Desktop\CodeCampOZ2010\ImagesToPowerPOint\pn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048000" cy="857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456806" cy="447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0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543800" cy="914400"/>
          </a:xfrm>
        </p:spPr>
        <p:txBody>
          <a:bodyPr/>
          <a:lstStyle/>
          <a:p>
            <a:r>
              <a:rPr lang="en-AU" sz="4800" dirty="0" smtClean="0">
                <a:latin typeface="Arial" pitchFamily="34" charset="0"/>
                <a:cs typeface="Arial" pitchFamily="34" charset="0"/>
              </a:rPr>
              <a:t>Working with Pex and Code Contracts</a:t>
            </a:r>
            <a:endParaRPr lang="en-AU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Raj\Desktop\CodeCampOZ2010v2\ImagesToPowerPOint\pex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2376264" cy="1437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1959"/>
            <a:ext cx="2376263" cy="144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131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24638824"/>
              </p:ext>
            </p:extLst>
          </p:nvPr>
        </p:nvGraphicFramePr>
        <p:xfrm>
          <a:off x="539552" y="1412776"/>
          <a:ext cx="8064896" cy="5017292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32448"/>
                <a:gridCol w="4032448"/>
              </a:tblGrid>
              <a:tr h="526707">
                <a:tc>
                  <a:txBody>
                    <a:bodyPr/>
                    <a:lstStyle/>
                    <a:p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Code Contracts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Pex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8503">
                <a:tc>
                  <a:txBody>
                    <a:bodyPr/>
                    <a:lstStyle/>
                    <a:p>
                      <a:pPr marL="18288" indent="0"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.NET 4.0 using C# 4.0</a:t>
                      </a:r>
                      <a:endParaRPr lang="en-AU" sz="28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Parameterised</a:t>
                      </a:r>
                      <a:r>
                        <a:rPr lang="en-AU" sz="2800" baseline="0" dirty="0" smtClean="0">
                          <a:latin typeface="Arial" pitchFamily="34" charset="0"/>
                          <a:cs typeface="Arial" pitchFamily="34" charset="0"/>
                        </a:rPr>
                        <a:t> Unit Tests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850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Interface Contracts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Automatic Test Generation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2561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Static</a:t>
                      </a:r>
                      <a:r>
                        <a:rPr lang="en-AU" sz="2800" baseline="0" dirty="0" smtClean="0">
                          <a:latin typeface="Arial" pitchFamily="34" charset="0"/>
                          <a:cs typeface="Arial" pitchFamily="34" charset="0"/>
                        </a:rPr>
                        <a:t> Checking and Run Time Checking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IDE</a:t>
                      </a:r>
                      <a:r>
                        <a:rPr lang="en-AU" sz="2800" baseline="0" dirty="0" smtClean="0">
                          <a:latin typeface="Arial" pitchFamily="34" charset="0"/>
                          <a:cs typeface="Arial" pitchFamily="34" charset="0"/>
                        </a:rPr>
                        <a:t> Integration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67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Documentation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baseline="0" dirty="0" smtClean="0">
                          <a:latin typeface="Arial" pitchFamily="34" charset="0"/>
                          <a:cs typeface="Arial" pitchFamily="34" charset="0"/>
                        </a:rPr>
                        <a:t>Higher Code Coverage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84850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sz="2800" dirty="0" smtClean="0">
                          <a:latin typeface="Arial" pitchFamily="34" charset="0"/>
                          <a:cs typeface="Arial" pitchFamily="34" charset="0"/>
                        </a:rPr>
                        <a:t>IDE Integration</a:t>
                      </a:r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7543800" cy="914400"/>
          </a:xfrm>
        </p:spPr>
        <p:txBody>
          <a:bodyPr/>
          <a:lstStyle/>
          <a:p>
            <a:r>
              <a:rPr lang="en-AU" sz="4800" dirty="0">
                <a:latin typeface="Arial" pitchFamily="34" charset="0"/>
                <a:cs typeface="Arial" pitchFamily="34" charset="0"/>
              </a:rPr>
              <a:t>Pex and Code Contracts</a:t>
            </a:r>
            <a:endParaRPr lang="en-AU" sz="4800" dirty="0"/>
          </a:p>
        </p:txBody>
      </p:sp>
    </p:spTree>
    <p:extLst>
      <p:ext uri="{BB962C8B-B14F-4D97-AF65-F5344CB8AC3E}">
        <p14:creationId xmlns="" xmlns:p14="http://schemas.microsoft.com/office/powerpoint/2010/main" val="42258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914400"/>
          </a:xfrm>
        </p:spPr>
        <p:txBody>
          <a:bodyPr/>
          <a:lstStyle/>
          <a:p>
            <a:r>
              <a:rPr lang="en-AU" dirty="0" smtClean="0">
                <a:latin typeface="Arial" pitchFamily="34" charset="0"/>
                <a:cs typeface="Arial" pitchFamily="34" charset="0"/>
              </a:rPr>
              <a:t>Writing Code Contracts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340768"/>
            <a:ext cx="8064896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class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Rational {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public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Rational(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n,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d) {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Contract.Requires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( 0 &lt; d );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.N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= n;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this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.D</a:t>
            </a: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= d;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}</a:t>
            </a:r>
            <a:b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3528" y="5301208"/>
            <a:ext cx="2743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Runtime Checking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5856" y="5157056"/>
            <a:ext cx="2895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Static</a:t>
            </a:r>
            <a:r>
              <a:rPr kumimoji="0" lang="en-US" sz="2800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Checking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69266" y="5286484"/>
            <a:ext cx="2743200" cy="1447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Tests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(Pex)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39752" y="3068960"/>
            <a:ext cx="1512168" cy="2376264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11960" y="3048779"/>
            <a:ext cx="864096" cy="210827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2996952"/>
            <a:ext cx="2520280" cy="2304256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19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48604</TotalTime>
  <Words>379</Words>
  <Application>Microsoft Office PowerPoint</Application>
  <PresentationFormat>On-screen Show (4:3)</PresentationFormat>
  <Paragraphs>155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Elemental</vt:lpstr>
      <vt:lpstr>Real World  Unit Testing &amp; Future</vt:lpstr>
      <vt:lpstr>Agenda</vt:lpstr>
      <vt:lpstr>Pillars of good Unit Tests</vt:lpstr>
      <vt:lpstr>Demo</vt:lpstr>
      <vt:lpstr>Tools for quality</vt:lpstr>
      <vt:lpstr>Great Unit Tests Examples </vt:lpstr>
      <vt:lpstr>Working with Pex and Code Contracts</vt:lpstr>
      <vt:lpstr>Pex and Code Contracts</vt:lpstr>
      <vt:lpstr>Writing Code Contracts</vt:lpstr>
      <vt:lpstr>Pex and Code Contracts Basics</vt:lpstr>
      <vt:lpstr>Contracts Vs Unit Testing</vt:lpstr>
      <vt:lpstr>QUnit, JSTestDriver and Sinon</vt:lpstr>
      <vt:lpstr>Client Side Unit Testing</vt:lpstr>
      <vt:lpstr>QUnit</vt:lpstr>
      <vt:lpstr>QUnit Asynchronous Tests</vt:lpstr>
      <vt:lpstr>Slide 16</vt:lpstr>
      <vt:lpstr>Sinon</vt:lpstr>
      <vt:lpstr>Sinon</vt:lpstr>
      <vt:lpstr>Sinon Test Spies</vt:lpstr>
      <vt:lpstr>Slide 20</vt:lpstr>
      <vt:lpstr>JSTestDriver </vt:lpstr>
      <vt:lpstr>JSTestDriver automation with VS2010 </vt:lpstr>
      <vt:lpstr>Slide 23</vt:lpstr>
      <vt:lpstr>Summary </vt:lpstr>
      <vt:lpstr>Slide 25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aththanayaker</cp:lastModifiedBy>
  <cp:revision>1916</cp:revision>
  <dcterms:created xsi:type="dcterms:W3CDTF">2010-06-13T01:59:07Z</dcterms:created>
  <dcterms:modified xsi:type="dcterms:W3CDTF">2010-11-22T09:15:13Z</dcterms:modified>
</cp:coreProperties>
</file>