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71" r:id="rId9"/>
    <p:sldId id="261" r:id="rId10"/>
    <p:sldId id="268" r:id="rId11"/>
    <p:sldId id="269" r:id="rId12"/>
    <p:sldId id="262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8"/>
    <p:restoredTop sz="94694"/>
  </p:normalViewPr>
  <p:slideViewPr>
    <p:cSldViewPr snapToGrid="0" snapToObjects="1">
      <p:cViewPr varScale="1">
        <p:scale>
          <a:sx n="135" d="100"/>
          <a:sy n="135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962F-C32F-2B4E-B568-391152547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Prudential Insurance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43721-F23D-2443-885C-144204AF6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foundation Term Project</a:t>
            </a:r>
          </a:p>
          <a:p>
            <a:r>
              <a:rPr lang="en-US" dirty="0"/>
              <a:t>By: Raj </a:t>
            </a:r>
            <a:r>
              <a:rPr lang="en-US" dirty="0" err="1"/>
              <a:t>gupta</a:t>
            </a:r>
            <a:r>
              <a:rPr lang="en-US" dirty="0"/>
              <a:t> (Aug cohort batch)</a:t>
            </a:r>
          </a:p>
        </p:txBody>
      </p:sp>
    </p:spTree>
    <p:extLst>
      <p:ext uri="{BB962C8B-B14F-4D97-AF65-F5344CB8AC3E}">
        <p14:creationId xmlns:p14="http://schemas.microsoft.com/office/powerpoint/2010/main" val="211408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A71A-F4BC-7845-8F1D-6A3661C7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228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Decision Tree Classifier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5AD28D-049D-F845-BF52-86AFE4C69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249" y="1232453"/>
            <a:ext cx="7814794" cy="5460940"/>
          </a:xfrm>
        </p:spPr>
      </p:pic>
    </p:spTree>
    <p:extLst>
      <p:ext uri="{BB962C8B-B14F-4D97-AF65-F5344CB8AC3E}">
        <p14:creationId xmlns:p14="http://schemas.microsoft.com/office/powerpoint/2010/main" val="38179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0266-08B5-D943-8252-440F25AC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6" y="390167"/>
            <a:ext cx="10131425" cy="6029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Random Forest Classifier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FC9A4D-811E-7346-BF9B-5E1BC6D8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927" y="993141"/>
            <a:ext cx="7794847" cy="5768978"/>
          </a:xfrm>
        </p:spPr>
      </p:pic>
    </p:spTree>
    <p:extLst>
      <p:ext uri="{BB962C8B-B14F-4D97-AF65-F5344CB8AC3E}">
        <p14:creationId xmlns:p14="http://schemas.microsoft.com/office/powerpoint/2010/main" val="209432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439-408C-644B-90D5-D186A6F5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6BD5-47F1-2D40-A0BF-87D87ED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classification problem, we will evaluate the models based on:</a:t>
            </a:r>
          </a:p>
          <a:p>
            <a:pPr lvl="1"/>
            <a:r>
              <a:rPr lang="en-US" sz="2400" dirty="0"/>
              <a:t>Confusion Matrix</a:t>
            </a:r>
          </a:p>
          <a:p>
            <a:pPr lvl="1"/>
            <a:r>
              <a:rPr lang="en-US" sz="2400" dirty="0"/>
              <a:t>Accuracy Score</a:t>
            </a:r>
          </a:p>
          <a:p>
            <a:pPr lvl="1"/>
            <a:r>
              <a:rPr lang="en-US" sz="2400" dirty="0"/>
              <a:t>Precision</a:t>
            </a:r>
          </a:p>
          <a:p>
            <a:pPr lvl="1"/>
            <a:r>
              <a:rPr lang="en-US" sz="2400" dirty="0"/>
              <a:t>Recall</a:t>
            </a:r>
          </a:p>
          <a:p>
            <a:pPr lvl="1"/>
            <a:r>
              <a:rPr lang="en-US" sz="2400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7886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E4D8-7F46-B34A-B1DD-191E8247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32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CONFUSION MATRIX of decision tree classifier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F7526DB-FD9D-8A48-8AB3-DB7456B5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47" y="1266894"/>
            <a:ext cx="10131306" cy="4981506"/>
          </a:xfrm>
        </p:spPr>
      </p:pic>
    </p:spTree>
    <p:extLst>
      <p:ext uri="{BB962C8B-B14F-4D97-AF65-F5344CB8AC3E}">
        <p14:creationId xmlns:p14="http://schemas.microsoft.com/office/powerpoint/2010/main" val="389775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8C6A-3753-C945-8FE4-880372B6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0D1311-84BF-554A-A6E5-AD9E22157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294956"/>
              </p:ext>
            </p:extLst>
          </p:nvPr>
        </p:nvGraphicFramePr>
        <p:xfrm>
          <a:off x="685799" y="2141537"/>
          <a:ext cx="1078395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653">
                  <a:extLst>
                    <a:ext uri="{9D8B030D-6E8A-4147-A177-3AD203B41FA5}">
                      <a16:colId xmlns:a16="http://schemas.microsoft.com/office/drawing/2014/main" val="3175757522"/>
                    </a:ext>
                  </a:extLst>
                </a:gridCol>
                <a:gridCol w="3594653">
                  <a:extLst>
                    <a:ext uri="{9D8B030D-6E8A-4147-A177-3AD203B41FA5}">
                      <a16:colId xmlns:a16="http://schemas.microsoft.com/office/drawing/2014/main" val="1033844060"/>
                    </a:ext>
                  </a:extLst>
                </a:gridCol>
                <a:gridCol w="3594653">
                  <a:extLst>
                    <a:ext uri="{9D8B030D-6E8A-4147-A177-3AD203B41FA5}">
                      <a16:colId xmlns:a16="http://schemas.microsoft.com/office/drawing/2014/main" val="246030463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Using Base Model</a:t>
                      </a:r>
                    </a:p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0329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2378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559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904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F02B47F-F918-CD4B-8BDC-B405A3E04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67651"/>
              </p:ext>
            </p:extLst>
          </p:nvPr>
        </p:nvGraphicFramePr>
        <p:xfrm>
          <a:off x="685798" y="4569998"/>
          <a:ext cx="1078395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653">
                  <a:extLst>
                    <a:ext uri="{9D8B030D-6E8A-4147-A177-3AD203B41FA5}">
                      <a16:colId xmlns:a16="http://schemas.microsoft.com/office/drawing/2014/main" val="3175757522"/>
                    </a:ext>
                  </a:extLst>
                </a:gridCol>
                <a:gridCol w="3594653">
                  <a:extLst>
                    <a:ext uri="{9D8B030D-6E8A-4147-A177-3AD203B41FA5}">
                      <a16:colId xmlns:a16="http://schemas.microsoft.com/office/drawing/2014/main" val="1033844060"/>
                    </a:ext>
                  </a:extLst>
                </a:gridCol>
                <a:gridCol w="3594653">
                  <a:extLst>
                    <a:ext uri="{9D8B030D-6E8A-4147-A177-3AD203B41FA5}">
                      <a16:colId xmlns:a16="http://schemas.microsoft.com/office/drawing/2014/main" val="246030463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GridSearchCV</a:t>
                      </a:r>
                      <a:endParaRPr lang="en-US" dirty="0"/>
                    </a:p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0329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559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9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5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8C6A-3753-C945-8FE4-880372B6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29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REPORT of decision tree classifier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17CB5-40A9-7F4C-8F19-8DF910F7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61" y="1363145"/>
            <a:ext cx="9391287" cy="4885254"/>
          </a:xfrm>
        </p:spPr>
      </p:pic>
    </p:spTree>
    <p:extLst>
      <p:ext uri="{BB962C8B-B14F-4D97-AF65-F5344CB8AC3E}">
        <p14:creationId xmlns:p14="http://schemas.microsoft.com/office/powerpoint/2010/main" val="362653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1A9-171F-C043-B9DE-EAAD5DB6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2656-598F-3445-81C0-75EB8066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1296"/>
            <a:ext cx="10131425" cy="43699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have built the model to precisely predict Response variable so that life insurance applications can be scrutinized easily, and correct decision be made.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have compared the performance of the models using various model evaluation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Model evaluation step shows Decision Tree Classifier model is more suitable for this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After Decision tree, Random Forest Classifier also has very good accuracy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Advanced model techniques like </a:t>
            </a:r>
            <a:r>
              <a:rPr lang="en-IN" sz="2400" dirty="0" err="1"/>
              <a:t>xgBoost</a:t>
            </a:r>
            <a:r>
              <a:rPr lang="en-IN" sz="2400" dirty="0"/>
              <a:t>, neural network can be applied to further improve model accuracy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510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724F-639C-FB45-A444-B41C4E92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03BE-E883-3440-9F9C-45004CDE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/>
                <a:cs typeface="Arial"/>
              </a:rPr>
              <a:t>The goal is to develop a predictive model that accurately classifies risk using a more automated approach, which can greatly impact public perception of the insurance industry.</a:t>
            </a:r>
          </a:p>
          <a:p>
            <a:r>
              <a:rPr lang="en-IN" sz="2400" dirty="0">
                <a:latin typeface="Arial"/>
                <a:cs typeface="Arial"/>
              </a:rPr>
              <a:t>The results will help Prudential better understand the predictive power of the data points in the existing assessment, enabling them to significantly streamline the process.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sz="2400" dirty="0"/>
              <a:t>We need to evaluate different ML algorithms and decide the best model for predicting the same.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3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712-8B1A-034F-A148-27B2269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DBEC-4BF0-7543-9905-BBC082F3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this problem, dataset is provided by INSAID</a:t>
            </a:r>
          </a:p>
          <a:p>
            <a:r>
              <a:rPr lang="en-IN" sz="2400" dirty="0"/>
              <a:t>In this dataset, we are provided over a hundred variables describing attributes of life insurance applicants</a:t>
            </a:r>
          </a:p>
          <a:p>
            <a:r>
              <a:rPr lang="en-IN" sz="2400" dirty="0"/>
              <a:t>The task is to predict the "Response" variable which is an ordinal categorical measure of risk that has 8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9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4336-E190-9749-923D-4BA9EC63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1303"/>
            <a:ext cx="10131425" cy="5433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description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3B679-A414-2240-A5BD-1713CC096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931" y="824642"/>
            <a:ext cx="6722972" cy="5854454"/>
          </a:xfrm>
        </p:spPr>
      </p:pic>
    </p:spTree>
    <p:extLst>
      <p:ext uri="{BB962C8B-B14F-4D97-AF65-F5344CB8AC3E}">
        <p14:creationId xmlns:p14="http://schemas.microsoft.com/office/powerpoint/2010/main" val="23332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A05-2590-1A40-8B0F-403C26B0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7" y="172278"/>
            <a:ext cx="10131425" cy="593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missing data imputation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7E79F8-3243-EC4C-8E2D-2A200363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201" y="765313"/>
            <a:ext cx="6656981" cy="5780247"/>
          </a:xfrm>
        </p:spPr>
      </p:pic>
    </p:spTree>
    <p:extLst>
      <p:ext uri="{BB962C8B-B14F-4D97-AF65-F5344CB8AC3E}">
        <p14:creationId xmlns:p14="http://schemas.microsoft.com/office/powerpoint/2010/main" val="427565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30E7-D656-2641-8410-24BD8D5E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82218"/>
            <a:ext cx="10131425" cy="593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Correlation using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083AA-FB8B-044B-8602-39A2D0A0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321" y="1013792"/>
            <a:ext cx="8882139" cy="5486400"/>
          </a:xfrm>
        </p:spPr>
      </p:pic>
    </p:spTree>
    <p:extLst>
      <p:ext uri="{BB962C8B-B14F-4D97-AF65-F5344CB8AC3E}">
        <p14:creationId xmlns:p14="http://schemas.microsoft.com/office/powerpoint/2010/main" val="222402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D46D-A7F3-D246-8373-BC118135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148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variable - “Response”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3BF2BC-CF4B-FC4A-8C20-444811D01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49" y="1237308"/>
            <a:ext cx="7706301" cy="501109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52416-8B02-7248-B59C-10E1091236D6}"/>
              </a:ext>
            </a:extLst>
          </p:cNvPr>
          <p:cNvSpPr txBox="1"/>
          <p:nvPr/>
        </p:nvSpPr>
        <p:spPr>
          <a:xfrm>
            <a:off x="2054006" y="6248400"/>
            <a:ext cx="902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Response column data had more values closing to Level 8 indicating majority of the applicants fall in this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4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80D1-EEC2-AB4D-9596-82AC473A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191D-396B-F240-AF43-22C65C25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24929" cy="4030133"/>
          </a:xfrm>
        </p:spPr>
        <p:txBody>
          <a:bodyPr>
            <a:noAutofit/>
          </a:bodyPr>
          <a:lstStyle/>
          <a:p>
            <a:r>
              <a:rPr lang="en-IN" sz="2400" dirty="0"/>
              <a:t>Response value was higher for lower insured age and it decreased with age. This indicates that the people with lower age were preferred compared to old people.</a:t>
            </a:r>
          </a:p>
          <a:p>
            <a:r>
              <a:rPr lang="en-IN" sz="2400" dirty="0"/>
              <a:t>Insured Age seems to be tending to a normal distribution with insurance age between 20 – 60 being max.</a:t>
            </a:r>
          </a:p>
          <a:p>
            <a:r>
              <a:rPr lang="en-IN" sz="2400" dirty="0"/>
              <a:t>Also, people with less (not low) weight have higher response level. Same goes for BMI.</a:t>
            </a:r>
          </a:p>
          <a:p>
            <a:r>
              <a:rPr lang="en-IN" sz="2400" dirty="0"/>
              <a:t>This gives us an indication that they prefer healthy people to provide the insurance.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734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652-F2C3-6F4B-9499-8F6C8C5E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E3DC-0948-6444-9722-7171146B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target variable is a Categorical variable with 8 classes, it is a multi class classification problem.</a:t>
            </a:r>
          </a:p>
          <a:p>
            <a:r>
              <a:rPr lang="en-US" sz="2400" dirty="0"/>
              <a:t>ML algorithms used for model building are: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Decision Tree</a:t>
            </a:r>
          </a:p>
          <a:p>
            <a:pPr lvl="1"/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35200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251</TotalTime>
  <Words>469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Prudential Insurance Risk prediction</vt:lpstr>
      <vt:lpstr>Problem statement</vt:lpstr>
      <vt:lpstr>Data collection</vt:lpstr>
      <vt:lpstr>Data description</vt:lpstr>
      <vt:lpstr>missing data imputation</vt:lpstr>
      <vt:lpstr>Correlation using heatmap</vt:lpstr>
      <vt:lpstr>target variable - “Response”</vt:lpstr>
      <vt:lpstr>EDA</vt:lpstr>
      <vt:lpstr>model building</vt:lpstr>
      <vt:lpstr>Decision Tree Classifier</vt:lpstr>
      <vt:lpstr>Random Forest Classifier</vt:lpstr>
      <vt:lpstr>Model evaluation</vt:lpstr>
      <vt:lpstr>CONFUSION MATRIX of decision tree classifier</vt:lpstr>
      <vt:lpstr>ACCURACY SCORE</vt:lpstr>
      <vt:lpstr>CLASSIFICATION REPORT of decision tree classifier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Prudential Insurance Risk prediction</dc:title>
  <dc:creator>Raj Kumar Gupta</dc:creator>
  <cp:lastModifiedBy>Raj Kumar Gupta</cp:lastModifiedBy>
  <cp:revision>15</cp:revision>
  <dcterms:created xsi:type="dcterms:W3CDTF">2020-01-22T15:20:00Z</dcterms:created>
  <dcterms:modified xsi:type="dcterms:W3CDTF">2020-01-27T18:13:49Z</dcterms:modified>
</cp:coreProperties>
</file>