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sldIdLst>
    <p:sldId id="256" r:id="rId2"/>
    <p:sldId id="258" r:id="rId3"/>
    <p:sldId id="263" r:id="rId4"/>
    <p:sldId id="259" r:id="rId5"/>
    <p:sldId id="260" r:id="rId6"/>
    <p:sldId id="264" r:id="rId7"/>
    <p:sldId id="272" r:id="rId8"/>
    <p:sldId id="271" r:id="rId9"/>
    <p:sldId id="261" r:id="rId10"/>
    <p:sldId id="268" r:id="rId11"/>
    <p:sldId id="269" r:id="rId12"/>
    <p:sldId id="262" r:id="rId13"/>
    <p:sldId id="265" r:id="rId14"/>
    <p:sldId id="266" r:id="rId15"/>
    <p:sldId id="267"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39"/>
    <p:restoredTop sz="94694"/>
  </p:normalViewPr>
  <p:slideViewPr>
    <p:cSldViewPr snapToGrid="0" snapToObjects="1">
      <p:cViewPr varScale="1">
        <p:scale>
          <a:sx n="128" d="100"/>
          <a:sy n="128" d="100"/>
        </p:scale>
        <p:origin x="3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9939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5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0128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28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4289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775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1896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598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4518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875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4/26/20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4727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4/26/20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9877145"/>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962F-C32F-2B4E-B568-39115254799F}"/>
              </a:ext>
            </a:extLst>
          </p:cNvPr>
          <p:cNvSpPr>
            <a:spLocks noGrp="1"/>
          </p:cNvSpPr>
          <p:nvPr>
            <p:ph type="ctrTitle"/>
          </p:nvPr>
        </p:nvSpPr>
        <p:spPr/>
        <p:txBody>
          <a:bodyPr/>
          <a:lstStyle/>
          <a:p>
            <a:r>
              <a:rPr lang="en-US" b="1" dirty="0"/>
              <a:t>IRIS CLASSIFIER</a:t>
            </a:r>
            <a:endParaRPr lang="en-US" dirty="0"/>
          </a:p>
        </p:txBody>
      </p:sp>
      <p:sp>
        <p:nvSpPr>
          <p:cNvPr id="3" name="Subtitle 2">
            <a:extLst>
              <a:ext uri="{FF2B5EF4-FFF2-40B4-BE49-F238E27FC236}">
                <a16:creationId xmlns:a16="http://schemas.microsoft.com/office/drawing/2014/main" id="{3CF43721-F23D-2443-885C-144204AF6FEF}"/>
              </a:ext>
            </a:extLst>
          </p:cNvPr>
          <p:cNvSpPr>
            <a:spLocks noGrp="1"/>
          </p:cNvSpPr>
          <p:nvPr>
            <p:ph type="subTitle" idx="1"/>
          </p:nvPr>
        </p:nvSpPr>
        <p:spPr/>
        <p:txBody>
          <a:bodyPr/>
          <a:lstStyle/>
          <a:p>
            <a:r>
              <a:rPr lang="en-US" dirty="0" err="1"/>
              <a:t>Ml</a:t>
            </a:r>
            <a:r>
              <a:rPr lang="en-US" dirty="0"/>
              <a:t> INTERMEDIATE Term3 Project</a:t>
            </a:r>
          </a:p>
          <a:p>
            <a:r>
              <a:rPr lang="en-US" dirty="0"/>
              <a:t>By: Raj </a:t>
            </a:r>
            <a:r>
              <a:rPr lang="en-US" dirty="0" err="1"/>
              <a:t>gupta</a:t>
            </a:r>
            <a:r>
              <a:rPr lang="en-US" dirty="0"/>
              <a:t> (Aug cohort batch)</a:t>
            </a:r>
          </a:p>
        </p:txBody>
      </p:sp>
    </p:spTree>
    <p:extLst>
      <p:ext uri="{BB962C8B-B14F-4D97-AF65-F5344CB8AC3E}">
        <p14:creationId xmlns:p14="http://schemas.microsoft.com/office/powerpoint/2010/main" val="211408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A71A-F4BC-7845-8F1D-6A3661C7692A}"/>
              </a:ext>
            </a:extLst>
          </p:cNvPr>
          <p:cNvSpPr>
            <a:spLocks noGrp="1"/>
          </p:cNvSpPr>
          <p:nvPr>
            <p:ph type="title"/>
          </p:nvPr>
        </p:nvSpPr>
        <p:spPr>
          <a:xfrm>
            <a:off x="685801" y="609601"/>
            <a:ext cx="10131425" cy="622852"/>
          </a:xfrm>
        </p:spPr>
        <p:txBody>
          <a:bodyPr>
            <a:normAutofit/>
          </a:bodyPr>
          <a:lstStyle/>
          <a:p>
            <a:pPr algn="ctr"/>
            <a:r>
              <a:rPr lang="en-US" dirty="0"/>
              <a:t>Support Vector Classifier</a:t>
            </a:r>
          </a:p>
        </p:txBody>
      </p:sp>
      <p:pic>
        <p:nvPicPr>
          <p:cNvPr id="7" name="Picture 6" descr="A screenshot of a cell phone&#10;&#10;Description automatically generated">
            <a:extLst>
              <a:ext uri="{FF2B5EF4-FFF2-40B4-BE49-F238E27FC236}">
                <a16:creationId xmlns:a16="http://schemas.microsoft.com/office/drawing/2014/main" id="{F9056D49-6AB2-4F4E-8206-1D26BC2D906A}"/>
              </a:ext>
            </a:extLst>
          </p:cNvPr>
          <p:cNvPicPr>
            <a:picLocks noChangeAspect="1"/>
          </p:cNvPicPr>
          <p:nvPr/>
        </p:nvPicPr>
        <p:blipFill>
          <a:blip r:embed="rId2"/>
          <a:stretch>
            <a:fillRect/>
          </a:stretch>
        </p:blipFill>
        <p:spPr>
          <a:xfrm>
            <a:off x="1125826" y="1357427"/>
            <a:ext cx="9940347" cy="4143145"/>
          </a:xfrm>
          <a:prstGeom prst="rect">
            <a:avLst/>
          </a:prstGeom>
        </p:spPr>
      </p:pic>
    </p:spTree>
    <p:extLst>
      <p:ext uri="{BB962C8B-B14F-4D97-AF65-F5344CB8AC3E}">
        <p14:creationId xmlns:p14="http://schemas.microsoft.com/office/powerpoint/2010/main" val="3817962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20266-08B5-D943-8252-440F25AC01FC}"/>
              </a:ext>
            </a:extLst>
          </p:cNvPr>
          <p:cNvSpPr>
            <a:spLocks noGrp="1"/>
          </p:cNvSpPr>
          <p:nvPr>
            <p:ph type="title"/>
          </p:nvPr>
        </p:nvSpPr>
        <p:spPr>
          <a:xfrm>
            <a:off x="516836" y="390167"/>
            <a:ext cx="10131425" cy="602974"/>
          </a:xfrm>
        </p:spPr>
        <p:txBody>
          <a:bodyPr>
            <a:normAutofit/>
          </a:bodyPr>
          <a:lstStyle/>
          <a:p>
            <a:pPr algn="ctr"/>
            <a:r>
              <a:rPr lang="en-US" dirty="0"/>
              <a:t>Neural network</a:t>
            </a:r>
          </a:p>
        </p:txBody>
      </p:sp>
      <p:pic>
        <p:nvPicPr>
          <p:cNvPr id="7" name="Content Placeholder 6" descr="A screenshot of a cell phone&#10;&#10;Description automatically generated">
            <a:extLst>
              <a:ext uri="{FF2B5EF4-FFF2-40B4-BE49-F238E27FC236}">
                <a16:creationId xmlns:a16="http://schemas.microsoft.com/office/drawing/2014/main" id="{96A57264-17B9-8945-8636-662C82595CC9}"/>
              </a:ext>
            </a:extLst>
          </p:cNvPr>
          <p:cNvPicPr>
            <a:picLocks noGrp="1" noChangeAspect="1"/>
          </p:cNvPicPr>
          <p:nvPr>
            <p:ph idx="1"/>
          </p:nvPr>
        </p:nvPicPr>
        <p:blipFill>
          <a:blip r:embed="rId2"/>
          <a:stretch>
            <a:fillRect/>
          </a:stretch>
        </p:blipFill>
        <p:spPr>
          <a:xfrm>
            <a:off x="1371494" y="918983"/>
            <a:ext cx="9714089" cy="5020033"/>
          </a:xfrm>
        </p:spPr>
      </p:pic>
    </p:spTree>
    <p:extLst>
      <p:ext uri="{BB962C8B-B14F-4D97-AF65-F5344CB8AC3E}">
        <p14:creationId xmlns:p14="http://schemas.microsoft.com/office/powerpoint/2010/main" val="2094327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C439-408C-644B-90D5-D186A6F5C033}"/>
              </a:ext>
            </a:extLst>
          </p:cNvPr>
          <p:cNvSpPr>
            <a:spLocks noGrp="1"/>
          </p:cNvSpPr>
          <p:nvPr>
            <p:ph type="title"/>
          </p:nvPr>
        </p:nvSpPr>
        <p:spPr/>
        <p:txBody>
          <a:bodyPr/>
          <a:lstStyle/>
          <a:p>
            <a:pPr algn="ctr"/>
            <a:r>
              <a:rPr lang="en-US" dirty="0"/>
              <a:t>Model evaluation</a:t>
            </a:r>
          </a:p>
        </p:txBody>
      </p:sp>
      <p:sp>
        <p:nvSpPr>
          <p:cNvPr id="3" name="Content Placeholder 2">
            <a:extLst>
              <a:ext uri="{FF2B5EF4-FFF2-40B4-BE49-F238E27FC236}">
                <a16:creationId xmlns:a16="http://schemas.microsoft.com/office/drawing/2014/main" id="{C2276BD5-47F1-2D40-A0BF-87D87ED348CB}"/>
              </a:ext>
            </a:extLst>
          </p:cNvPr>
          <p:cNvSpPr>
            <a:spLocks noGrp="1"/>
          </p:cNvSpPr>
          <p:nvPr>
            <p:ph idx="1"/>
          </p:nvPr>
        </p:nvSpPr>
        <p:spPr/>
        <p:txBody>
          <a:bodyPr>
            <a:normAutofit/>
          </a:bodyPr>
          <a:lstStyle/>
          <a:p>
            <a:r>
              <a:rPr lang="en-US" sz="2400" dirty="0"/>
              <a:t>For a classification problem, we will evaluate the models based on:</a:t>
            </a:r>
          </a:p>
          <a:p>
            <a:pPr lvl="1"/>
            <a:r>
              <a:rPr lang="en-US" sz="2400" dirty="0"/>
              <a:t>Confusion Matrix</a:t>
            </a:r>
          </a:p>
          <a:p>
            <a:pPr lvl="1"/>
            <a:r>
              <a:rPr lang="en-US" sz="2400" dirty="0"/>
              <a:t>Accuracy Score</a:t>
            </a:r>
          </a:p>
          <a:p>
            <a:pPr lvl="1"/>
            <a:r>
              <a:rPr lang="en-US" sz="2400" dirty="0"/>
              <a:t>Precision</a:t>
            </a:r>
          </a:p>
          <a:p>
            <a:pPr lvl="1"/>
            <a:r>
              <a:rPr lang="en-US" sz="2400" dirty="0"/>
              <a:t>Recall</a:t>
            </a:r>
          </a:p>
          <a:p>
            <a:pPr lvl="1"/>
            <a:r>
              <a:rPr lang="en-US" sz="2400" dirty="0"/>
              <a:t>F1 score</a:t>
            </a:r>
          </a:p>
        </p:txBody>
      </p:sp>
    </p:spTree>
    <p:extLst>
      <p:ext uri="{BB962C8B-B14F-4D97-AF65-F5344CB8AC3E}">
        <p14:creationId xmlns:p14="http://schemas.microsoft.com/office/powerpoint/2010/main" val="278866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6E4D8-7F46-B34A-B1DD-191E824773FF}"/>
              </a:ext>
            </a:extLst>
          </p:cNvPr>
          <p:cNvSpPr>
            <a:spLocks noGrp="1"/>
          </p:cNvSpPr>
          <p:nvPr>
            <p:ph type="title"/>
          </p:nvPr>
        </p:nvSpPr>
        <p:spPr>
          <a:xfrm>
            <a:off x="685801" y="609600"/>
            <a:ext cx="10131425" cy="563217"/>
          </a:xfrm>
        </p:spPr>
        <p:txBody>
          <a:bodyPr>
            <a:normAutofit/>
          </a:bodyPr>
          <a:lstStyle/>
          <a:p>
            <a:pPr algn="ctr"/>
            <a:r>
              <a:rPr lang="en-US" dirty="0"/>
              <a:t>CONFUSION MATRIX of KNN classifier</a:t>
            </a:r>
          </a:p>
        </p:txBody>
      </p:sp>
      <p:sp>
        <p:nvSpPr>
          <p:cNvPr id="4" name="Content Placeholder 3">
            <a:extLst>
              <a:ext uri="{FF2B5EF4-FFF2-40B4-BE49-F238E27FC236}">
                <a16:creationId xmlns:a16="http://schemas.microsoft.com/office/drawing/2014/main" id="{A9B1AC41-72F0-D34D-9731-06F2901DC705}"/>
              </a:ext>
            </a:extLst>
          </p:cNvPr>
          <p:cNvSpPr>
            <a:spLocks noGrp="1"/>
          </p:cNvSpPr>
          <p:nvPr>
            <p:ph idx="1"/>
          </p:nvPr>
        </p:nvSpPr>
        <p:spPr/>
        <p:txBody>
          <a:bodyPr/>
          <a:lstStyle/>
          <a:p>
            <a:endParaRPr lang="en-US"/>
          </a:p>
        </p:txBody>
      </p:sp>
      <p:pic>
        <p:nvPicPr>
          <p:cNvPr id="7" name="Picture 6" descr="A screenshot of a cell phone&#10;&#10;Description automatically generated">
            <a:extLst>
              <a:ext uri="{FF2B5EF4-FFF2-40B4-BE49-F238E27FC236}">
                <a16:creationId xmlns:a16="http://schemas.microsoft.com/office/drawing/2014/main" id="{04D24E7B-9ED0-EA41-9829-1E1ACCF24935}"/>
              </a:ext>
            </a:extLst>
          </p:cNvPr>
          <p:cNvPicPr>
            <a:picLocks noChangeAspect="1"/>
          </p:cNvPicPr>
          <p:nvPr/>
        </p:nvPicPr>
        <p:blipFill>
          <a:blip r:embed="rId2"/>
          <a:stretch>
            <a:fillRect/>
          </a:stretch>
        </p:blipFill>
        <p:spPr>
          <a:xfrm>
            <a:off x="773458" y="1287117"/>
            <a:ext cx="10413310" cy="4283766"/>
          </a:xfrm>
          <a:prstGeom prst="rect">
            <a:avLst/>
          </a:prstGeom>
        </p:spPr>
      </p:pic>
    </p:spTree>
    <p:extLst>
      <p:ext uri="{BB962C8B-B14F-4D97-AF65-F5344CB8AC3E}">
        <p14:creationId xmlns:p14="http://schemas.microsoft.com/office/powerpoint/2010/main" val="3897759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C8C6A-3753-C945-8FE4-880372B61AEA}"/>
              </a:ext>
            </a:extLst>
          </p:cNvPr>
          <p:cNvSpPr>
            <a:spLocks noGrp="1"/>
          </p:cNvSpPr>
          <p:nvPr>
            <p:ph type="title"/>
          </p:nvPr>
        </p:nvSpPr>
        <p:spPr/>
        <p:txBody>
          <a:bodyPr/>
          <a:lstStyle/>
          <a:p>
            <a:pPr algn="ctr"/>
            <a:r>
              <a:rPr lang="en-US" dirty="0"/>
              <a:t>ACCURACY SCORE</a:t>
            </a:r>
          </a:p>
        </p:txBody>
      </p:sp>
      <p:graphicFrame>
        <p:nvGraphicFramePr>
          <p:cNvPr id="4" name="Content Placeholder 3">
            <a:extLst>
              <a:ext uri="{FF2B5EF4-FFF2-40B4-BE49-F238E27FC236}">
                <a16:creationId xmlns:a16="http://schemas.microsoft.com/office/drawing/2014/main" id="{980D1311-84BF-554A-A6E5-AD9E22157F5C}"/>
              </a:ext>
            </a:extLst>
          </p:cNvPr>
          <p:cNvGraphicFramePr>
            <a:graphicFrameLocks noGrp="1"/>
          </p:cNvGraphicFramePr>
          <p:nvPr>
            <p:ph idx="1"/>
            <p:extLst>
              <p:ext uri="{D42A27DB-BD31-4B8C-83A1-F6EECF244321}">
                <p14:modId xmlns:p14="http://schemas.microsoft.com/office/powerpoint/2010/main" val="2663839125"/>
              </p:ext>
            </p:extLst>
          </p:nvPr>
        </p:nvGraphicFramePr>
        <p:xfrm>
          <a:off x="861236" y="1634641"/>
          <a:ext cx="10783960" cy="3777264"/>
        </p:xfrm>
        <a:graphic>
          <a:graphicData uri="http://schemas.openxmlformats.org/drawingml/2006/table">
            <a:tbl>
              <a:tblPr firstRow="1" bandRow="1">
                <a:tableStyleId>{5C22544A-7EE6-4342-B048-85BDC9FD1C3A}</a:tableStyleId>
              </a:tblPr>
              <a:tblGrid>
                <a:gridCol w="2695990">
                  <a:extLst>
                    <a:ext uri="{9D8B030D-6E8A-4147-A177-3AD203B41FA5}">
                      <a16:colId xmlns:a16="http://schemas.microsoft.com/office/drawing/2014/main" val="3175757522"/>
                    </a:ext>
                  </a:extLst>
                </a:gridCol>
                <a:gridCol w="2695990">
                  <a:extLst>
                    <a:ext uri="{9D8B030D-6E8A-4147-A177-3AD203B41FA5}">
                      <a16:colId xmlns:a16="http://schemas.microsoft.com/office/drawing/2014/main" val="1033844060"/>
                    </a:ext>
                  </a:extLst>
                </a:gridCol>
                <a:gridCol w="2695990">
                  <a:extLst>
                    <a:ext uri="{9D8B030D-6E8A-4147-A177-3AD203B41FA5}">
                      <a16:colId xmlns:a16="http://schemas.microsoft.com/office/drawing/2014/main" val="2460304631"/>
                    </a:ext>
                  </a:extLst>
                </a:gridCol>
                <a:gridCol w="2695990">
                  <a:extLst>
                    <a:ext uri="{9D8B030D-6E8A-4147-A177-3AD203B41FA5}">
                      <a16:colId xmlns:a16="http://schemas.microsoft.com/office/drawing/2014/main" val="4199639474"/>
                    </a:ext>
                  </a:extLst>
                </a:gridCol>
              </a:tblGrid>
              <a:tr h="472158">
                <a:tc>
                  <a:txBody>
                    <a:bodyPr/>
                    <a:lstStyle/>
                    <a:p>
                      <a:r>
                        <a:rPr lang="en-US" dirty="0"/>
                        <a:t>Model Name</a:t>
                      </a:r>
                    </a:p>
                  </a:txBody>
                  <a:tcPr/>
                </a:tc>
                <a:tc>
                  <a:txBody>
                    <a:bodyPr/>
                    <a:lstStyle/>
                    <a:p>
                      <a:r>
                        <a:rPr lang="en-US" dirty="0"/>
                        <a:t>Train Accuracy (%)</a:t>
                      </a:r>
                    </a:p>
                  </a:txBody>
                  <a:tcPr/>
                </a:tc>
                <a:tc>
                  <a:txBody>
                    <a:bodyPr/>
                    <a:lstStyle/>
                    <a:p>
                      <a:r>
                        <a:rPr lang="en-US" dirty="0"/>
                        <a:t>Test Accuracy (%)</a:t>
                      </a:r>
                    </a:p>
                  </a:txBody>
                  <a:tcPr/>
                </a:tc>
                <a:tc>
                  <a:txBody>
                    <a:bodyPr/>
                    <a:lstStyle/>
                    <a:p>
                      <a:r>
                        <a:rPr lang="en-US" dirty="0"/>
                        <a:t>Diff(%)</a:t>
                      </a:r>
                    </a:p>
                  </a:txBody>
                  <a:tcPr/>
                </a:tc>
                <a:extLst>
                  <a:ext uri="{0D108BD9-81ED-4DB2-BD59-A6C34878D82A}">
                    <a16:rowId xmlns:a16="http://schemas.microsoft.com/office/drawing/2014/main" val="2983603292"/>
                  </a:ext>
                </a:extLst>
              </a:tr>
              <a:tr h="472158">
                <a:tc>
                  <a:txBody>
                    <a:bodyPr/>
                    <a:lstStyle/>
                    <a:p>
                      <a:r>
                        <a:rPr lang="en-US" dirty="0"/>
                        <a:t>Logistic Regression</a:t>
                      </a:r>
                    </a:p>
                  </a:txBody>
                  <a:tcPr/>
                </a:tc>
                <a:tc>
                  <a:txBody>
                    <a:bodyPr/>
                    <a:lstStyle/>
                    <a:p>
                      <a:r>
                        <a:rPr lang="en-US" dirty="0"/>
                        <a:t>97.5</a:t>
                      </a:r>
                    </a:p>
                  </a:txBody>
                  <a:tcPr/>
                </a:tc>
                <a:tc>
                  <a:txBody>
                    <a:bodyPr/>
                    <a:lstStyle/>
                    <a:p>
                      <a:r>
                        <a:rPr lang="en-US" dirty="0"/>
                        <a:t>96.7</a:t>
                      </a:r>
                    </a:p>
                  </a:txBody>
                  <a:tcPr/>
                </a:tc>
                <a:tc>
                  <a:txBody>
                    <a:bodyPr/>
                    <a:lstStyle/>
                    <a:p>
                      <a:r>
                        <a:rPr lang="en-US" dirty="0"/>
                        <a:t>0.8</a:t>
                      </a:r>
                    </a:p>
                  </a:txBody>
                  <a:tcPr/>
                </a:tc>
                <a:extLst>
                  <a:ext uri="{0D108BD9-81ED-4DB2-BD59-A6C34878D82A}">
                    <a16:rowId xmlns:a16="http://schemas.microsoft.com/office/drawing/2014/main" val="3289832378"/>
                  </a:ext>
                </a:extLst>
              </a:tr>
              <a:tr h="472158">
                <a:tc>
                  <a:txBody>
                    <a:bodyPr/>
                    <a:lstStyle/>
                    <a:p>
                      <a:r>
                        <a:rPr lang="en-US" dirty="0"/>
                        <a:t>Decision Tree</a:t>
                      </a:r>
                    </a:p>
                  </a:txBody>
                  <a:tcPr/>
                </a:tc>
                <a:tc>
                  <a:txBody>
                    <a:bodyPr/>
                    <a:lstStyle/>
                    <a:p>
                      <a:r>
                        <a:rPr lang="en-US" dirty="0"/>
                        <a:t>100</a:t>
                      </a:r>
                    </a:p>
                  </a:txBody>
                  <a:tcPr/>
                </a:tc>
                <a:tc>
                  <a:txBody>
                    <a:bodyPr/>
                    <a:lstStyle/>
                    <a:p>
                      <a:r>
                        <a:rPr lang="en-US" dirty="0"/>
                        <a:t>96.7</a:t>
                      </a:r>
                    </a:p>
                  </a:txBody>
                  <a:tcPr/>
                </a:tc>
                <a:tc>
                  <a:txBody>
                    <a:bodyPr/>
                    <a:lstStyle/>
                    <a:p>
                      <a:r>
                        <a:rPr lang="en-US" dirty="0"/>
                        <a:t>3.3</a:t>
                      </a:r>
                    </a:p>
                  </a:txBody>
                  <a:tcPr/>
                </a:tc>
                <a:extLst>
                  <a:ext uri="{0D108BD9-81ED-4DB2-BD59-A6C34878D82A}">
                    <a16:rowId xmlns:a16="http://schemas.microsoft.com/office/drawing/2014/main" val="268595593"/>
                  </a:ext>
                </a:extLst>
              </a:tr>
              <a:tr h="472158">
                <a:tc>
                  <a:txBody>
                    <a:bodyPr/>
                    <a:lstStyle/>
                    <a:p>
                      <a:r>
                        <a:rPr lang="en-US" dirty="0"/>
                        <a:t>Random Forest</a:t>
                      </a:r>
                    </a:p>
                  </a:txBody>
                  <a:tcPr/>
                </a:tc>
                <a:tc>
                  <a:txBody>
                    <a:bodyPr/>
                    <a:lstStyle/>
                    <a:p>
                      <a:r>
                        <a:rPr lang="en-US" dirty="0"/>
                        <a:t>100</a:t>
                      </a:r>
                    </a:p>
                  </a:txBody>
                  <a:tcPr/>
                </a:tc>
                <a:tc>
                  <a:txBody>
                    <a:bodyPr/>
                    <a:lstStyle/>
                    <a:p>
                      <a:r>
                        <a:rPr lang="en-US" dirty="0"/>
                        <a:t>96.7</a:t>
                      </a:r>
                    </a:p>
                  </a:txBody>
                  <a:tcPr/>
                </a:tc>
                <a:tc>
                  <a:txBody>
                    <a:bodyPr/>
                    <a:lstStyle/>
                    <a:p>
                      <a:r>
                        <a:rPr lang="en-US" dirty="0"/>
                        <a:t>3.3</a:t>
                      </a:r>
                    </a:p>
                  </a:txBody>
                  <a:tcPr/>
                </a:tc>
                <a:extLst>
                  <a:ext uri="{0D108BD9-81ED-4DB2-BD59-A6C34878D82A}">
                    <a16:rowId xmlns:a16="http://schemas.microsoft.com/office/drawing/2014/main" val="2448090497"/>
                  </a:ext>
                </a:extLst>
              </a:tr>
              <a:tr h="472158">
                <a:tc>
                  <a:txBody>
                    <a:bodyPr/>
                    <a:lstStyle/>
                    <a:p>
                      <a:r>
                        <a:rPr lang="en-US" dirty="0"/>
                        <a:t>KNN</a:t>
                      </a:r>
                    </a:p>
                  </a:txBody>
                  <a:tcPr/>
                </a:tc>
                <a:tc>
                  <a:txBody>
                    <a:bodyPr/>
                    <a:lstStyle/>
                    <a:p>
                      <a:r>
                        <a:rPr lang="en-US" dirty="0"/>
                        <a:t>95</a:t>
                      </a:r>
                    </a:p>
                  </a:txBody>
                  <a:tcPr/>
                </a:tc>
                <a:tc>
                  <a:txBody>
                    <a:bodyPr/>
                    <a:lstStyle/>
                    <a:p>
                      <a:r>
                        <a:rPr lang="en-US" dirty="0"/>
                        <a:t>100</a:t>
                      </a:r>
                    </a:p>
                  </a:txBody>
                  <a:tcPr/>
                </a:tc>
                <a:tc>
                  <a:txBody>
                    <a:bodyPr/>
                    <a:lstStyle/>
                    <a:p>
                      <a:r>
                        <a:rPr lang="en-US" dirty="0"/>
                        <a:t>5</a:t>
                      </a:r>
                    </a:p>
                  </a:txBody>
                  <a:tcPr/>
                </a:tc>
                <a:extLst>
                  <a:ext uri="{0D108BD9-81ED-4DB2-BD59-A6C34878D82A}">
                    <a16:rowId xmlns:a16="http://schemas.microsoft.com/office/drawing/2014/main" val="744652409"/>
                  </a:ext>
                </a:extLst>
              </a:tr>
              <a:tr h="472158">
                <a:tc>
                  <a:txBody>
                    <a:bodyPr/>
                    <a:lstStyle/>
                    <a:p>
                      <a:r>
                        <a:rPr lang="en-US" dirty="0"/>
                        <a:t>Naïve Bayes</a:t>
                      </a:r>
                    </a:p>
                  </a:txBody>
                  <a:tcPr/>
                </a:tc>
                <a:tc>
                  <a:txBody>
                    <a:bodyPr/>
                    <a:lstStyle/>
                    <a:p>
                      <a:r>
                        <a:rPr lang="en-US" dirty="0"/>
                        <a:t>95</a:t>
                      </a:r>
                    </a:p>
                  </a:txBody>
                  <a:tcPr/>
                </a:tc>
                <a:tc>
                  <a:txBody>
                    <a:bodyPr/>
                    <a:lstStyle/>
                    <a:p>
                      <a:r>
                        <a:rPr lang="en-US" dirty="0"/>
                        <a:t>96.7</a:t>
                      </a:r>
                    </a:p>
                  </a:txBody>
                  <a:tcPr/>
                </a:tc>
                <a:tc>
                  <a:txBody>
                    <a:bodyPr/>
                    <a:lstStyle/>
                    <a:p>
                      <a:r>
                        <a:rPr lang="en-US" dirty="0"/>
                        <a:t>1.7</a:t>
                      </a:r>
                    </a:p>
                  </a:txBody>
                  <a:tcPr/>
                </a:tc>
                <a:extLst>
                  <a:ext uri="{0D108BD9-81ED-4DB2-BD59-A6C34878D82A}">
                    <a16:rowId xmlns:a16="http://schemas.microsoft.com/office/drawing/2014/main" val="3094280175"/>
                  </a:ext>
                </a:extLst>
              </a:tr>
              <a:tr h="472158">
                <a:tc>
                  <a:txBody>
                    <a:bodyPr/>
                    <a:lstStyle/>
                    <a:p>
                      <a:r>
                        <a:rPr lang="en-US" dirty="0"/>
                        <a:t>SVC</a:t>
                      </a:r>
                    </a:p>
                  </a:txBody>
                  <a:tcPr/>
                </a:tc>
                <a:tc>
                  <a:txBody>
                    <a:bodyPr/>
                    <a:lstStyle/>
                    <a:p>
                      <a:r>
                        <a:rPr lang="en-US" dirty="0"/>
                        <a:t>96.7</a:t>
                      </a:r>
                    </a:p>
                  </a:txBody>
                  <a:tcPr/>
                </a:tc>
                <a:tc>
                  <a:txBody>
                    <a:bodyPr/>
                    <a:lstStyle/>
                    <a:p>
                      <a:r>
                        <a:rPr lang="en-US" dirty="0"/>
                        <a:t>96.7</a:t>
                      </a:r>
                    </a:p>
                  </a:txBody>
                  <a:tcPr/>
                </a:tc>
                <a:tc>
                  <a:txBody>
                    <a:bodyPr/>
                    <a:lstStyle/>
                    <a:p>
                      <a:r>
                        <a:rPr lang="en-US" dirty="0"/>
                        <a:t>0</a:t>
                      </a:r>
                    </a:p>
                  </a:txBody>
                  <a:tcPr/>
                </a:tc>
                <a:extLst>
                  <a:ext uri="{0D108BD9-81ED-4DB2-BD59-A6C34878D82A}">
                    <a16:rowId xmlns:a16="http://schemas.microsoft.com/office/drawing/2014/main" val="1932097534"/>
                  </a:ext>
                </a:extLst>
              </a:tr>
              <a:tr h="472158">
                <a:tc>
                  <a:txBody>
                    <a:bodyPr/>
                    <a:lstStyle/>
                    <a:p>
                      <a:r>
                        <a:rPr lang="en-US" dirty="0"/>
                        <a:t>Neural Network</a:t>
                      </a:r>
                    </a:p>
                  </a:txBody>
                  <a:tcPr/>
                </a:tc>
                <a:tc>
                  <a:txBody>
                    <a:bodyPr/>
                    <a:lstStyle/>
                    <a:p>
                      <a:r>
                        <a:rPr lang="en-US" dirty="0"/>
                        <a:t>99.1</a:t>
                      </a:r>
                    </a:p>
                  </a:txBody>
                  <a:tcPr/>
                </a:tc>
                <a:tc>
                  <a:txBody>
                    <a:bodyPr/>
                    <a:lstStyle/>
                    <a:p>
                      <a:r>
                        <a:rPr lang="en-US" dirty="0"/>
                        <a:t>96.7</a:t>
                      </a:r>
                    </a:p>
                  </a:txBody>
                  <a:tcPr/>
                </a:tc>
                <a:tc>
                  <a:txBody>
                    <a:bodyPr/>
                    <a:lstStyle/>
                    <a:p>
                      <a:r>
                        <a:rPr lang="en-US" dirty="0"/>
                        <a:t>2.4</a:t>
                      </a:r>
                    </a:p>
                  </a:txBody>
                  <a:tcPr/>
                </a:tc>
                <a:extLst>
                  <a:ext uri="{0D108BD9-81ED-4DB2-BD59-A6C34878D82A}">
                    <a16:rowId xmlns:a16="http://schemas.microsoft.com/office/drawing/2014/main" val="832358629"/>
                  </a:ext>
                </a:extLst>
              </a:tr>
            </a:tbl>
          </a:graphicData>
        </a:graphic>
      </p:graphicFrame>
    </p:spTree>
    <p:extLst>
      <p:ext uri="{BB962C8B-B14F-4D97-AF65-F5344CB8AC3E}">
        <p14:creationId xmlns:p14="http://schemas.microsoft.com/office/powerpoint/2010/main" val="2285955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C8C6A-3753-C945-8FE4-880372B61AEA}"/>
              </a:ext>
            </a:extLst>
          </p:cNvPr>
          <p:cNvSpPr>
            <a:spLocks noGrp="1"/>
          </p:cNvSpPr>
          <p:nvPr>
            <p:ph type="title"/>
          </p:nvPr>
        </p:nvSpPr>
        <p:spPr>
          <a:xfrm>
            <a:off x="685801" y="132523"/>
            <a:ext cx="10131425" cy="457199"/>
          </a:xfrm>
        </p:spPr>
        <p:txBody>
          <a:bodyPr>
            <a:normAutofit fontScale="90000"/>
          </a:bodyPr>
          <a:lstStyle/>
          <a:p>
            <a:pPr algn="ctr"/>
            <a:r>
              <a:rPr lang="en-US" dirty="0"/>
              <a:t>CLASSIFICATION REPORT COMPARISON</a:t>
            </a:r>
          </a:p>
        </p:txBody>
      </p:sp>
      <p:pic>
        <p:nvPicPr>
          <p:cNvPr id="7" name="Picture 6" descr="A picture containing receipt, text&#10;&#10;Description automatically generated">
            <a:extLst>
              <a:ext uri="{FF2B5EF4-FFF2-40B4-BE49-F238E27FC236}">
                <a16:creationId xmlns:a16="http://schemas.microsoft.com/office/drawing/2014/main" id="{94E28730-5B88-6345-AC81-0CB08D9540C8}"/>
              </a:ext>
            </a:extLst>
          </p:cNvPr>
          <p:cNvPicPr>
            <a:picLocks noChangeAspect="1"/>
          </p:cNvPicPr>
          <p:nvPr/>
        </p:nvPicPr>
        <p:blipFill>
          <a:blip r:embed="rId2"/>
          <a:stretch>
            <a:fillRect/>
          </a:stretch>
        </p:blipFill>
        <p:spPr>
          <a:xfrm>
            <a:off x="3044801" y="675860"/>
            <a:ext cx="4896563" cy="6167957"/>
          </a:xfrm>
          <a:prstGeom prst="rect">
            <a:avLst/>
          </a:prstGeom>
        </p:spPr>
      </p:pic>
    </p:spTree>
    <p:extLst>
      <p:ext uri="{BB962C8B-B14F-4D97-AF65-F5344CB8AC3E}">
        <p14:creationId xmlns:p14="http://schemas.microsoft.com/office/powerpoint/2010/main" val="3626535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31A9-171F-C043-B9DE-EAAD5DB68E94}"/>
              </a:ext>
            </a:extLst>
          </p:cNvPr>
          <p:cNvSpPr>
            <a:spLocks noGrp="1"/>
          </p:cNvSpPr>
          <p:nvPr>
            <p:ph type="title"/>
          </p:nvPr>
        </p:nvSpPr>
        <p:spPr>
          <a:xfrm>
            <a:off x="785192" y="1136375"/>
            <a:ext cx="10131425" cy="457200"/>
          </a:xfrm>
        </p:spPr>
        <p:txBody>
          <a:bodyPr>
            <a:normAutofit fontScale="90000"/>
          </a:bodyPr>
          <a:lstStyle/>
          <a:p>
            <a:pPr algn="ctr"/>
            <a:r>
              <a:rPr lang="en-US" dirty="0"/>
              <a:t>conclusion</a:t>
            </a:r>
          </a:p>
        </p:txBody>
      </p:sp>
      <p:sp>
        <p:nvSpPr>
          <p:cNvPr id="3" name="Content Placeholder 2">
            <a:extLst>
              <a:ext uri="{FF2B5EF4-FFF2-40B4-BE49-F238E27FC236}">
                <a16:creationId xmlns:a16="http://schemas.microsoft.com/office/drawing/2014/main" id="{760D2656-598F-3445-81C0-75EB8066FBBC}"/>
              </a:ext>
            </a:extLst>
          </p:cNvPr>
          <p:cNvSpPr>
            <a:spLocks noGrp="1"/>
          </p:cNvSpPr>
          <p:nvPr>
            <p:ph idx="1"/>
          </p:nvPr>
        </p:nvSpPr>
        <p:spPr>
          <a:xfrm>
            <a:off x="1341784" y="2017643"/>
            <a:ext cx="10131425" cy="4369904"/>
          </a:xfrm>
        </p:spPr>
        <p:txBody>
          <a:bodyPr>
            <a:noAutofit/>
          </a:bodyPr>
          <a:lstStyle/>
          <a:p>
            <a:pPr marL="342900" indent="-342900">
              <a:buFont typeface="Arial" panose="020B0604020202020204" pitchFamily="34" charset="0"/>
              <a:buChar char="•"/>
            </a:pPr>
            <a:r>
              <a:rPr lang="en-IN" sz="1800" dirty="0"/>
              <a:t>We have built the model to precisely predict Species of a flower and classify it accordingly.</a:t>
            </a:r>
          </a:p>
          <a:p>
            <a:pPr marL="342900" indent="-342900">
              <a:buFont typeface="Arial" panose="020B0604020202020204" pitchFamily="34" charset="0"/>
              <a:buChar char="•"/>
            </a:pPr>
            <a:r>
              <a:rPr lang="en-IN" sz="1800" dirty="0"/>
              <a:t>We have compared the performance of the models using various model evaluation techniques.</a:t>
            </a:r>
          </a:p>
          <a:p>
            <a:pPr marL="342900" indent="-342900">
              <a:buFont typeface="Arial" panose="020B0604020202020204" pitchFamily="34" charset="0"/>
              <a:buChar char="•"/>
            </a:pPr>
            <a:r>
              <a:rPr lang="en-IN" sz="1800" dirty="0"/>
              <a:t>Model evaluation step shows SVC model is more suitable for this dataset as it has generalized most with same train and test accuracy score</a:t>
            </a:r>
          </a:p>
          <a:p>
            <a:pPr marL="342900" indent="-342900">
              <a:buFont typeface="Arial" panose="020B0604020202020204" pitchFamily="34" charset="0"/>
              <a:buChar char="•"/>
            </a:pPr>
            <a:r>
              <a:rPr lang="en-IN" sz="1800" dirty="0"/>
              <a:t>KNN classifier has shown 100% test accuracy.</a:t>
            </a:r>
          </a:p>
          <a:p>
            <a:pPr marL="342900" indent="-342900">
              <a:buFont typeface="Arial" panose="020B0604020202020204" pitchFamily="34" charset="0"/>
              <a:buChar char="•"/>
            </a:pPr>
            <a:r>
              <a:rPr lang="en-IN" sz="1800" dirty="0"/>
              <a:t>Advanced model techniques like neural network is also applied to </a:t>
            </a:r>
            <a:r>
              <a:rPr lang="en-US" sz="1800" dirty="0"/>
              <a:t>see if there is any improvement but dataset is very small for this model.</a:t>
            </a:r>
            <a:endParaRPr lang="en-IN" sz="1800" dirty="0"/>
          </a:p>
        </p:txBody>
      </p:sp>
    </p:spTree>
    <p:extLst>
      <p:ext uri="{BB962C8B-B14F-4D97-AF65-F5344CB8AC3E}">
        <p14:creationId xmlns:p14="http://schemas.microsoft.com/office/powerpoint/2010/main" val="377510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2712-8B1A-034F-A148-27B2269A4D0B}"/>
              </a:ext>
            </a:extLst>
          </p:cNvPr>
          <p:cNvSpPr>
            <a:spLocks noGrp="1"/>
          </p:cNvSpPr>
          <p:nvPr>
            <p:ph type="title"/>
          </p:nvPr>
        </p:nvSpPr>
        <p:spPr>
          <a:xfrm>
            <a:off x="741983" y="1053548"/>
            <a:ext cx="10131425" cy="1456267"/>
          </a:xfrm>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083ADBEC-4BF0-7543-9905-BBC082F306E3}"/>
              </a:ext>
            </a:extLst>
          </p:cNvPr>
          <p:cNvSpPr>
            <a:spLocks noGrp="1"/>
          </p:cNvSpPr>
          <p:nvPr>
            <p:ph idx="1"/>
          </p:nvPr>
        </p:nvSpPr>
        <p:spPr>
          <a:xfrm>
            <a:off x="1321905" y="1943286"/>
            <a:ext cx="9303026" cy="5024045"/>
          </a:xfrm>
        </p:spPr>
        <p:txBody>
          <a:bodyPr>
            <a:noAutofit/>
          </a:bodyPr>
          <a:lstStyle/>
          <a:p>
            <a:r>
              <a:rPr lang="en-IN" sz="2400" b="1" dirty="0"/>
              <a:t>Task is to build a model to predict the Species of a flower and classify it</a:t>
            </a:r>
            <a:endParaRPr lang="en-US" sz="2400" dirty="0"/>
          </a:p>
          <a:p>
            <a:r>
              <a:rPr lang="en-US" sz="2400" dirty="0"/>
              <a:t>Best known database to be found in the pattern recognition literature. </a:t>
            </a:r>
          </a:p>
          <a:p>
            <a:r>
              <a:rPr lang="en-US" sz="2400" dirty="0"/>
              <a:t>The data set contains 3 classes of 50 instances each, where each class refers to a type of iris plant. </a:t>
            </a:r>
          </a:p>
          <a:p>
            <a:r>
              <a:rPr lang="en-US" sz="2400" dirty="0"/>
              <a:t>One class is linearly separable from the other 2, the latter are NOT linearly separable from each other.  </a:t>
            </a:r>
          </a:p>
          <a:p>
            <a:r>
              <a:rPr lang="en-US" sz="2400" dirty="0"/>
              <a:t>Predicted attribute is class of iris plant </a:t>
            </a:r>
            <a:endParaRPr lang="en-IN" sz="2400" b="1" dirty="0"/>
          </a:p>
          <a:p>
            <a:endParaRPr lang="en-US" sz="2400" dirty="0"/>
          </a:p>
        </p:txBody>
      </p:sp>
    </p:spTree>
    <p:extLst>
      <p:ext uri="{BB962C8B-B14F-4D97-AF65-F5344CB8AC3E}">
        <p14:creationId xmlns:p14="http://schemas.microsoft.com/office/powerpoint/2010/main" val="451695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44336-E190-9749-923D-4BA9EC63AD63}"/>
              </a:ext>
            </a:extLst>
          </p:cNvPr>
          <p:cNvSpPr>
            <a:spLocks noGrp="1"/>
          </p:cNvSpPr>
          <p:nvPr>
            <p:ph type="title"/>
          </p:nvPr>
        </p:nvSpPr>
        <p:spPr>
          <a:xfrm>
            <a:off x="576470" y="1073426"/>
            <a:ext cx="10131425" cy="543339"/>
          </a:xfrm>
        </p:spPr>
        <p:txBody>
          <a:bodyPr>
            <a:normAutofit/>
          </a:bodyPr>
          <a:lstStyle/>
          <a:p>
            <a:pPr algn="ctr"/>
            <a:r>
              <a:rPr lang="en-US" dirty="0"/>
              <a:t>Data description</a:t>
            </a:r>
          </a:p>
        </p:txBody>
      </p:sp>
      <p:sp>
        <p:nvSpPr>
          <p:cNvPr id="4" name="Content Placeholder 3">
            <a:extLst>
              <a:ext uri="{FF2B5EF4-FFF2-40B4-BE49-F238E27FC236}">
                <a16:creationId xmlns:a16="http://schemas.microsoft.com/office/drawing/2014/main" id="{1EE621FF-A66F-9649-A74E-1DF1C0A3C748}"/>
              </a:ext>
            </a:extLst>
          </p:cNvPr>
          <p:cNvSpPr>
            <a:spLocks noGrp="1"/>
          </p:cNvSpPr>
          <p:nvPr>
            <p:ph idx="1"/>
          </p:nvPr>
        </p:nvSpPr>
        <p:spPr>
          <a:xfrm>
            <a:off x="1401418" y="1361660"/>
            <a:ext cx="8955156" cy="4711148"/>
          </a:xfrm>
        </p:spPr>
        <p:txBody>
          <a:bodyPr>
            <a:normAutofit fontScale="62500" lnSpcReduction="20000"/>
          </a:bodyPr>
          <a:lstStyle/>
          <a:p>
            <a:pPr marL="0" indent="0" fontAlgn="base">
              <a:buNone/>
            </a:pPr>
            <a:endParaRPr lang="en-US" dirty="0"/>
          </a:p>
          <a:p>
            <a:pPr fontAlgn="base"/>
            <a:endParaRPr lang="en-US" dirty="0"/>
          </a:p>
          <a:p>
            <a:pPr fontAlgn="base"/>
            <a:r>
              <a:rPr lang="en-US" dirty="0"/>
              <a:t>Dataset includes three iris species with 50 samples each as well as some properties about each flower. One flower species is linearly separable from the other two, but the other two are not linearly separable from each other.</a:t>
            </a:r>
          </a:p>
          <a:p>
            <a:pPr fontAlgn="base"/>
            <a:r>
              <a:rPr lang="en-US" dirty="0"/>
              <a:t>This dataset contains measurements of flower petals and sepals and has corresponding labels to one of the three classes </a:t>
            </a:r>
          </a:p>
          <a:p>
            <a:pPr fontAlgn="base"/>
            <a:r>
              <a:rPr lang="en-US" dirty="0"/>
              <a:t>The columns in this dataset are:</a:t>
            </a:r>
          </a:p>
          <a:p>
            <a:pPr lvl="1" fontAlgn="base"/>
            <a:r>
              <a:rPr lang="en-US" dirty="0"/>
              <a:t>Id</a:t>
            </a:r>
          </a:p>
          <a:p>
            <a:pPr lvl="1" fontAlgn="base"/>
            <a:r>
              <a:rPr lang="en-US" dirty="0" err="1"/>
              <a:t>SepalLengthCm</a:t>
            </a:r>
            <a:endParaRPr lang="en-US" dirty="0"/>
          </a:p>
          <a:p>
            <a:pPr lvl="1" fontAlgn="base"/>
            <a:r>
              <a:rPr lang="en-US" dirty="0" err="1"/>
              <a:t>SepalWidthCm</a:t>
            </a:r>
            <a:endParaRPr lang="en-US" dirty="0"/>
          </a:p>
          <a:p>
            <a:pPr lvl="1" fontAlgn="base"/>
            <a:r>
              <a:rPr lang="en-US" dirty="0" err="1"/>
              <a:t>PetalLengthCm</a:t>
            </a:r>
            <a:endParaRPr lang="en-US" dirty="0"/>
          </a:p>
          <a:p>
            <a:pPr lvl="1" fontAlgn="base"/>
            <a:r>
              <a:rPr lang="en-US" dirty="0" err="1"/>
              <a:t>PetalWidthCm</a:t>
            </a:r>
            <a:endParaRPr lang="en-US" dirty="0"/>
          </a:p>
          <a:p>
            <a:pPr lvl="1" fontAlgn="base"/>
            <a:r>
              <a:rPr lang="en-US" dirty="0"/>
              <a:t>Species</a:t>
            </a:r>
          </a:p>
          <a:p>
            <a:r>
              <a:rPr lang="en-IN" sz="1700" dirty="0"/>
              <a:t>Species of a flower can be of three types:</a:t>
            </a:r>
          </a:p>
          <a:p>
            <a:pPr lvl="1"/>
            <a:r>
              <a:rPr lang="en-US" sz="1700" dirty="0"/>
              <a:t>Iris-</a:t>
            </a:r>
            <a:r>
              <a:rPr lang="en-US" sz="1700" dirty="0" err="1"/>
              <a:t>setosa</a:t>
            </a:r>
            <a:endParaRPr lang="en-US" sz="1700" dirty="0"/>
          </a:p>
          <a:p>
            <a:pPr lvl="1"/>
            <a:r>
              <a:rPr lang="en-US" sz="1700" dirty="0"/>
              <a:t>Iris-versicolor</a:t>
            </a:r>
          </a:p>
          <a:p>
            <a:pPr lvl="1"/>
            <a:r>
              <a:rPr lang="en-US" sz="1700" dirty="0"/>
              <a:t>Iris-virginica</a:t>
            </a:r>
            <a:br>
              <a:rPr lang="en-US" dirty="0"/>
            </a:br>
            <a:r>
              <a:rPr lang="en-US" dirty="0"/>
              <a:t>	</a:t>
            </a:r>
          </a:p>
          <a:p>
            <a:pPr fontAlgn="base"/>
            <a:endParaRPr lang="en-US" dirty="0"/>
          </a:p>
          <a:p>
            <a:pPr lvl="1" fontAlgn="base"/>
            <a:endParaRPr lang="en-US" dirty="0"/>
          </a:p>
          <a:p>
            <a:endParaRPr lang="en-US" dirty="0"/>
          </a:p>
        </p:txBody>
      </p:sp>
    </p:spTree>
    <p:extLst>
      <p:ext uri="{BB962C8B-B14F-4D97-AF65-F5344CB8AC3E}">
        <p14:creationId xmlns:p14="http://schemas.microsoft.com/office/powerpoint/2010/main" val="233321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5A05-2590-1A40-8B0F-403C26B063C7}"/>
              </a:ext>
            </a:extLst>
          </p:cNvPr>
          <p:cNvSpPr>
            <a:spLocks noGrp="1"/>
          </p:cNvSpPr>
          <p:nvPr>
            <p:ph type="title"/>
          </p:nvPr>
        </p:nvSpPr>
        <p:spPr>
          <a:xfrm>
            <a:off x="685800" y="808382"/>
            <a:ext cx="10131425" cy="593035"/>
          </a:xfrm>
        </p:spPr>
        <p:txBody>
          <a:bodyPr>
            <a:normAutofit/>
          </a:bodyPr>
          <a:lstStyle/>
          <a:p>
            <a:pPr algn="ctr"/>
            <a:r>
              <a:rPr lang="en-US" dirty="0"/>
              <a:t>missing data imputation</a:t>
            </a:r>
          </a:p>
        </p:txBody>
      </p:sp>
      <p:sp>
        <p:nvSpPr>
          <p:cNvPr id="4" name="Content Placeholder 3">
            <a:extLst>
              <a:ext uri="{FF2B5EF4-FFF2-40B4-BE49-F238E27FC236}">
                <a16:creationId xmlns:a16="http://schemas.microsoft.com/office/drawing/2014/main" id="{0F807461-EDAD-6544-B4D0-B66AB1DB4921}"/>
              </a:ext>
            </a:extLst>
          </p:cNvPr>
          <p:cNvSpPr>
            <a:spLocks noGrp="1"/>
          </p:cNvSpPr>
          <p:nvPr>
            <p:ph idx="1"/>
          </p:nvPr>
        </p:nvSpPr>
        <p:spPr>
          <a:xfrm>
            <a:off x="1391479" y="2142067"/>
            <a:ext cx="10131425" cy="1286933"/>
          </a:xfrm>
        </p:spPr>
        <p:txBody>
          <a:bodyPr>
            <a:normAutofit/>
          </a:bodyPr>
          <a:lstStyle/>
          <a:p>
            <a:r>
              <a:rPr lang="en-US" sz="2400" dirty="0"/>
              <a:t>There is no missing value in the dataset</a:t>
            </a:r>
          </a:p>
          <a:p>
            <a:r>
              <a:rPr lang="en-US" sz="2400" dirty="0"/>
              <a:t>Each column contains 150 sample values</a:t>
            </a:r>
          </a:p>
          <a:p>
            <a:pPr marL="0" indent="0">
              <a:buNone/>
            </a:pPr>
            <a:endParaRPr lang="en-US" sz="2400" dirty="0"/>
          </a:p>
        </p:txBody>
      </p:sp>
    </p:spTree>
    <p:extLst>
      <p:ext uri="{BB962C8B-B14F-4D97-AF65-F5344CB8AC3E}">
        <p14:creationId xmlns:p14="http://schemas.microsoft.com/office/powerpoint/2010/main" val="4275650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30E7-D656-2641-8410-24BD8D5EE337}"/>
              </a:ext>
            </a:extLst>
          </p:cNvPr>
          <p:cNvSpPr>
            <a:spLocks noGrp="1"/>
          </p:cNvSpPr>
          <p:nvPr>
            <p:ph type="title"/>
          </p:nvPr>
        </p:nvSpPr>
        <p:spPr>
          <a:xfrm>
            <a:off x="665922" y="182218"/>
            <a:ext cx="10131425" cy="593035"/>
          </a:xfrm>
        </p:spPr>
        <p:txBody>
          <a:bodyPr>
            <a:normAutofit/>
          </a:bodyPr>
          <a:lstStyle/>
          <a:p>
            <a:pPr algn="ctr"/>
            <a:r>
              <a:rPr lang="en-US" dirty="0"/>
              <a:t>Correlation using heatmap</a:t>
            </a:r>
          </a:p>
        </p:txBody>
      </p:sp>
      <p:pic>
        <p:nvPicPr>
          <p:cNvPr id="7" name="Content Placeholder 6" descr="A screenshot of a cell phone&#10;&#10;Description automatically generated">
            <a:extLst>
              <a:ext uri="{FF2B5EF4-FFF2-40B4-BE49-F238E27FC236}">
                <a16:creationId xmlns:a16="http://schemas.microsoft.com/office/drawing/2014/main" id="{4493A4DE-F996-4147-91D6-A76D20B35E58}"/>
              </a:ext>
            </a:extLst>
          </p:cNvPr>
          <p:cNvPicPr>
            <a:picLocks noGrp="1" noChangeAspect="1"/>
          </p:cNvPicPr>
          <p:nvPr>
            <p:ph idx="1"/>
          </p:nvPr>
        </p:nvPicPr>
        <p:blipFill>
          <a:blip r:embed="rId2"/>
          <a:stretch>
            <a:fillRect/>
          </a:stretch>
        </p:blipFill>
        <p:spPr>
          <a:xfrm>
            <a:off x="2461044" y="859390"/>
            <a:ext cx="6822104" cy="4910739"/>
          </a:xfrm>
        </p:spPr>
      </p:pic>
    </p:spTree>
    <p:extLst>
      <p:ext uri="{BB962C8B-B14F-4D97-AF65-F5344CB8AC3E}">
        <p14:creationId xmlns:p14="http://schemas.microsoft.com/office/powerpoint/2010/main" val="2224024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5D46D-A7F3-D246-8373-BC11813524F6}"/>
              </a:ext>
            </a:extLst>
          </p:cNvPr>
          <p:cNvSpPr>
            <a:spLocks noGrp="1"/>
          </p:cNvSpPr>
          <p:nvPr>
            <p:ph type="title"/>
          </p:nvPr>
        </p:nvSpPr>
        <p:spPr>
          <a:xfrm>
            <a:off x="685800" y="192156"/>
            <a:ext cx="10131425" cy="514865"/>
          </a:xfrm>
        </p:spPr>
        <p:txBody>
          <a:bodyPr>
            <a:normAutofit fontScale="90000"/>
          </a:bodyPr>
          <a:lstStyle/>
          <a:p>
            <a:pPr algn="ctr"/>
            <a:r>
              <a:rPr lang="en-US" dirty="0"/>
              <a:t>target variable - “SPECIES”</a:t>
            </a:r>
          </a:p>
        </p:txBody>
      </p:sp>
      <p:pic>
        <p:nvPicPr>
          <p:cNvPr id="8" name="Content Placeholder 7" descr="A screenshot of a cell phone&#10;&#10;Description automatically generated">
            <a:extLst>
              <a:ext uri="{FF2B5EF4-FFF2-40B4-BE49-F238E27FC236}">
                <a16:creationId xmlns:a16="http://schemas.microsoft.com/office/drawing/2014/main" id="{A7C6D593-D861-D04B-B281-835D03697E7A}"/>
              </a:ext>
            </a:extLst>
          </p:cNvPr>
          <p:cNvPicPr>
            <a:picLocks noGrp="1" noChangeAspect="1"/>
          </p:cNvPicPr>
          <p:nvPr>
            <p:ph idx="1"/>
          </p:nvPr>
        </p:nvPicPr>
        <p:blipFill>
          <a:blip r:embed="rId2"/>
          <a:stretch>
            <a:fillRect/>
          </a:stretch>
        </p:blipFill>
        <p:spPr>
          <a:xfrm>
            <a:off x="2218461" y="707021"/>
            <a:ext cx="7066101" cy="4738641"/>
          </a:xfrm>
        </p:spPr>
      </p:pic>
      <p:sp>
        <p:nvSpPr>
          <p:cNvPr id="3" name="TextBox 2">
            <a:extLst>
              <a:ext uri="{FF2B5EF4-FFF2-40B4-BE49-F238E27FC236}">
                <a16:creationId xmlns:a16="http://schemas.microsoft.com/office/drawing/2014/main" id="{8D652416-8B02-7248-B59C-10E1091236D6}"/>
              </a:ext>
            </a:extLst>
          </p:cNvPr>
          <p:cNvSpPr txBox="1"/>
          <p:nvPr/>
        </p:nvSpPr>
        <p:spPr>
          <a:xfrm>
            <a:off x="1376599" y="5637361"/>
            <a:ext cx="9028124" cy="646331"/>
          </a:xfrm>
          <a:prstGeom prst="rect">
            <a:avLst/>
          </a:prstGeom>
          <a:noFill/>
        </p:spPr>
        <p:txBody>
          <a:bodyPr wrap="square" rtlCol="0">
            <a:spAutoFit/>
          </a:bodyPr>
          <a:lstStyle/>
          <a:p>
            <a:r>
              <a:rPr lang="en-IN" dirty="0"/>
              <a:t>The Species column data is equally divided into 3 classes and having 50 samples of each class.</a:t>
            </a:r>
          </a:p>
          <a:p>
            <a:endParaRPr lang="en-US" dirty="0"/>
          </a:p>
        </p:txBody>
      </p:sp>
    </p:spTree>
    <p:extLst>
      <p:ext uri="{BB962C8B-B14F-4D97-AF65-F5344CB8AC3E}">
        <p14:creationId xmlns:p14="http://schemas.microsoft.com/office/powerpoint/2010/main" val="946940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73D4A-4735-F044-8952-8090C60058E0}"/>
              </a:ext>
            </a:extLst>
          </p:cNvPr>
          <p:cNvSpPr>
            <a:spLocks noGrp="1"/>
          </p:cNvSpPr>
          <p:nvPr>
            <p:ph type="title"/>
          </p:nvPr>
        </p:nvSpPr>
        <p:spPr>
          <a:xfrm>
            <a:off x="803343" y="35876"/>
            <a:ext cx="10131425" cy="152965"/>
          </a:xfrm>
        </p:spPr>
        <p:txBody>
          <a:bodyPr>
            <a:normAutofit fontScale="90000"/>
          </a:bodyPr>
          <a:lstStyle/>
          <a:p>
            <a:pPr algn="ctr"/>
            <a:r>
              <a:rPr lang="en-US" dirty="0"/>
              <a:t>Scatter plot</a:t>
            </a:r>
          </a:p>
        </p:txBody>
      </p:sp>
      <p:pic>
        <p:nvPicPr>
          <p:cNvPr id="5" name="Picture 4" descr="A close up of a map&#10;&#10;Description automatically generated">
            <a:extLst>
              <a:ext uri="{FF2B5EF4-FFF2-40B4-BE49-F238E27FC236}">
                <a16:creationId xmlns:a16="http://schemas.microsoft.com/office/drawing/2014/main" id="{923030AE-2A17-EA41-916F-E9765BB353BE}"/>
              </a:ext>
            </a:extLst>
          </p:cNvPr>
          <p:cNvPicPr>
            <a:picLocks noChangeAspect="1"/>
          </p:cNvPicPr>
          <p:nvPr/>
        </p:nvPicPr>
        <p:blipFill>
          <a:blip r:embed="rId2"/>
          <a:stretch>
            <a:fillRect/>
          </a:stretch>
        </p:blipFill>
        <p:spPr>
          <a:xfrm>
            <a:off x="1707874" y="540308"/>
            <a:ext cx="8996570" cy="5338839"/>
          </a:xfrm>
          <a:prstGeom prst="rect">
            <a:avLst/>
          </a:prstGeom>
        </p:spPr>
      </p:pic>
    </p:spTree>
    <p:extLst>
      <p:ext uri="{BB962C8B-B14F-4D97-AF65-F5344CB8AC3E}">
        <p14:creationId xmlns:p14="http://schemas.microsoft.com/office/powerpoint/2010/main" val="177827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80D1-EEC2-AB4D-9596-82AC473A04EA}"/>
              </a:ext>
            </a:extLst>
          </p:cNvPr>
          <p:cNvSpPr>
            <a:spLocks noGrp="1"/>
          </p:cNvSpPr>
          <p:nvPr>
            <p:ph type="title"/>
          </p:nvPr>
        </p:nvSpPr>
        <p:spPr>
          <a:xfrm>
            <a:off x="745436" y="1235765"/>
            <a:ext cx="10131425" cy="384313"/>
          </a:xfrm>
        </p:spPr>
        <p:txBody>
          <a:bodyPr>
            <a:normAutofit fontScale="90000"/>
          </a:bodyPr>
          <a:lstStyle/>
          <a:p>
            <a:pPr algn="ctr"/>
            <a:r>
              <a:rPr lang="en-US" dirty="0"/>
              <a:t>EDA</a:t>
            </a:r>
          </a:p>
        </p:txBody>
      </p:sp>
      <p:sp>
        <p:nvSpPr>
          <p:cNvPr id="3" name="Content Placeholder 2">
            <a:extLst>
              <a:ext uri="{FF2B5EF4-FFF2-40B4-BE49-F238E27FC236}">
                <a16:creationId xmlns:a16="http://schemas.microsoft.com/office/drawing/2014/main" id="{C689191D-396B-F240-AF43-22C65C25EDD6}"/>
              </a:ext>
            </a:extLst>
          </p:cNvPr>
          <p:cNvSpPr>
            <a:spLocks noGrp="1"/>
          </p:cNvSpPr>
          <p:nvPr>
            <p:ph idx="1"/>
          </p:nvPr>
        </p:nvSpPr>
        <p:spPr>
          <a:xfrm>
            <a:off x="1363388" y="1956536"/>
            <a:ext cx="10624929" cy="5371916"/>
          </a:xfrm>
        </p:spPr>
        <p:txBody>
          <a:bodyPr>
            <a:noAutofit/>
          </a:bodyPr>
          <a:lstStyle/>
          <a:p>
            <a:r>
              <a:rPr lang="en-US" sz="1600" dirty="0"/>
              <a:t>It is a balanced dataset as it includes three iris species with 50 samples each.</a:t>
            </a:r>
            <a:endParaRPr lang="en-IN" sz="1600" dirty="0"/>
          </a:p>
          <a:p>
            <a:r>
              <a:rPr lang="en-IN" sz="1600" dirty="0"/>
              <a:t>There is no missing value in the dataset.</a:t>
            </a:r>
          </a:p>
          <a:p>
            <a:r>
              <a:rPr lang="en-IN" sz="1600" dirty="0"/>
              <a:t>From Correlation Heatmap,</a:t>
            </a:r>
          </a:p>
          <a:p>
            <a:pPr lvl="1"/>
            <a:r>
              <a:rPr lang="en-IN" sz="1600" dirty="0" err="1"/>
              <a:t>PetalLengnthCm</a:t>
            </a:r>
            <a:r>
              <a:rPr lang="en-IN" sz="1600" dirty="0"/>
              <a:t> and </a:t>
            </a:r>
            <a:r>
              <a:rPr lang="en-IN" sz="1600" dirty="0" err="1"/>
              <a:t>PetalWidthCm</a:t>
            </a:r>
            <a:r>
              <a:rPr lang="en-IN" sz="1600" dirty="0"/>
              <a:t> are positively correlated</a:t>
            </a:r>
          </a:p>
          <a:p>
            <a:pPr lvl="1"/>
            <a:r>
              <a:rPr lang="en-IN" sz="1600" dirty="0" err="1"/>
              <a:t>PetalWidthCm</a:t>
            </a:r>
            <a:r>
              <a:rPr lang="en-IN" sz="1600" dirty="0"/>
              <a:t> and </a:t>
            </a:r>
            <a:r>
              <a:rPr lang="en-IN" sz="1600" dirty="0" err="1"/>
              <a:t>SepalLengthCm</a:t>
            </a:r>
            <a:r>
              <a:rPr lang="en-IN" sz="1600" dirty="0"/>
              <a:t> are positively correlated</a:t>
            </a:r>
          </a:p>
          <a:p>
            <a:pPr lvl="1"/>
            <a:r>
              <a:rPr lang="en-IN" sz="1600" dirty="0" err="1"/>
              <a:t>SepalLengthCm</a:t>
            </a:r>
            <a:r>
              <a:rPr lang="en-IN" sz="1600" dirty="0"/>
              <a:t> and </a:t>
            </a:r>
            <a:r>
              <a:rPr lang="en-IN" sz="1600" dirty="0" err="1"/>
              <a:t>PetalLengnthCm</a:t>
            </a:r>
            <a:r>
              <a:rPr lang="en-IN" sz="1600" dirty="0"/>
              <a:t> are positively corelated</a:t>
            </a:r>
          </a:p>
          <a:p>
            <a:r>
              <a:rPr lang="en-IN" sz="1600" dirty="0"/>
              <a:t>As per </a:t>
            </a:r>
            <a:r>
              <a:rPr lang="en-IN" sz="1600" dirty="0" err="1"/>
              <a:t>SepalLengthCm</a:t>
            </a:r>
            <a:r>
              <a:rPr lang="en-IN" sz="1600" dirty="0"/>
              <a:t> and </a:t>
            </a:r>
            <a:r>
              <a:rPr lang="en-IN" sz="1600" dirty="0" err="1"/>
              <a:t>SepalWidthCm</a:t>
            </a:r>
            <a:r>
              <a:rPr lang="en-IN" sz="1600" dirty="0"/>
              <a:t> scatterplot, </a:t>
            </a:r>
          </a:p>
          <a:p>
            <a:pPr lvl="1"/>
            <a:r>
              <a:rPr lang="en-IN" sz="1600" dirty="0" err="1"/>
              <a:t>Setosa</a:t>
            </a:r>
            <a:r>
              <a:rPr lang="en-IN" sz="1600" dirty="0"/>
              <a:t> flowers can be easily distinguished from others</a:t>
            </a:r>
          </a:p>
          <a:p>
            <a:pPr lvl="1"/>
            <a:r>
              <a:rPr lang="en-IN" sz="1600" dirty="0"/>
              <a:t>It is difficult to differentiate Versicolor from </a:t>
            </a:r>
            <a:r>
              <a:rPr lang="en-IN" sz="1600" dirty="0" err="1"/>
              <a:t>Viginica</a:t>
            </a:r>
            <a:r>
              <a:rPr lang="en-IN" sz="1600" dirty="0"/>
              <a:t> as they have considerable overlap</a:t>
            </a:r>
          </a:p>
          <a:p>
            <a:r>
              <a:rPr lang="en-IN" sz="1600" dirty="0"/>
              <a:t>As per </a:t>
            </a:r>
            <a:r>
              <a:rPr lang="en-IN" sz="1600" dirty="0" err="1"/>
              <a:t>PetalLengthCm</a:t>
            </a:r>
            <a:r>
              <a:rPr lang="en-IN" sz="1600" dirty="0"/>
              <a:t> and </a:t>
            </a:r>
            <a:r>
              <a:rPr lang="en-IN" sz="1600" dirty="0" err="1"/>
              <a:t>PetalWidthCm</a:t>
            </a:r>
            <a:r>
              <a:rPr lang="en-IN" sz="1600" dirty="0"/>
              <a:t> scatterplot, </a:t>
            </a:r>
          </a:p>
          <a:p>
            <a:pPr lvl="1"/>
            <a:r>
              <a:rPr lang="en-IN" sz="1600" dirty="0"/>
              <a:t>All the three flower species can be differentiated</a:t>
            </a:r>
          </a:p>
          <a:p>
            <a:pPr lvl="1"/>
            <a:endParaRPr lang="en-IN" sz="1600" dirty="0"/>
          </a:p>
          <a:p>
            <a:endParaRPr lang="en-IN" sz="1600" dirty="0"/>
          </a:p>
        </p:txBody>
      </p:sp>
    </p:spTree>
    <p:extLst>
      <p:ext uri="{BB962C8B-B14F-4D97-AF65-F5344CB8AC3E}">
        <p14:creationId xmlns:p14="http://schemas.microsoft.com/office/powerpoint/2010/main" val="135734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02652-F2C3-6F4B-9499-8F6C8C5EF905}"/>
              </a:ext>
            </a:extLst>
          </p:cNvPr>
          <p:cNvSpPr>
            <a:spLocks noGrp="1"/>
          </p:cNvSpPr>
          <p:nvPr>
            <p:ph type="title"/>
          </p:nvPr>
        </p:nvSpPr>
        <p:spPr/>
        <p:txBody>
          <a:bodyPr/>
          <a:lstStyle/>
          <a:p>
            <a:pPr algn="ctr"/>
            <a:r>
              <a:rPr lang="en-US" dirty="0"/>
              <a:t>model building</a:t>
            </a:r>
          </a:p>
        </p:txBody>
      </p:sp>
      <p:sp>
        <p:nvSpPr>
          <p:cNvPr id="3" name="Content Placeholder 2">
            <a:extLst>
              <a:ext uri="{FF2B5EF4-FFF2-40B4-BE49-F238E27FC236}">
                <a16:creationId xmlns:a16="http://schemas.microsoft.com/office/drawing/2014/main" id="{5A60E3DC-0948-6444-9722-7171146B48F8}"/>
              </a:ext>
            </a:extLst>
          </p:cNvPr>
          <p:cNvSpPr>
            <a:spLocks noGrp="1"/>
          </p:cNvSpPr>
          <p:nvPr>
            <p:ph idx="1"/>
          </p:nvPr>
        </p:nvSpPr>
        <p:spPr/>
        <p:txBody>
          <a:bodyPr>
            <a:normAutofit fontScale="70000" lnSpcReduction="20000"/>
          </a:bodyPr>
          <a:lstStyle/>
          <a:p>
            <a:r>
              <a:rPr lang="en-US" sz="2400" dirty="0"/>
              <a:t>Since target variable is a Categorical variable with 3 classes, it is a multi class classification problem.</a:t>
            </a:r>
          </a:p>
          <a:p>
            <a:r>
              <a:rPr lang="en-US" sz="2400" dirty="0"/>
              <a:t>ML algorithms used for model building are:</a:t>
            </a:r>
          </a:p>
          <a:p>
            <a:pPr lvl="1"/>
            <a:r>
              <a:rPr lang="en-US" sz="2400" dirty="0"/>
              <a:t>Logistic Regression</a:t>
            </a:r>
          </a:p>
          <a:p>
            <a:pPr lvl="1"/>
            <a:r>
              <a:rPr lang="en-US" sz="2400" dirty="0"/>
              <a:t>Decision Tree</a:t>
            </a:r>
          </a:p>
          <a:p>
            <a:pPr lvl="1"/>
            <a:r>
              <a:rPr lang="en-US" sz="2400" dirty="0"/>
              <a:t>Random Forest</a:t>
            </a:r>
          </a:p>
          <a:p>
            <a:pPr lvl="1"/>
            <a:r>
              <a:rPr lang="en-US" sz="2400" dirty="0"/>
              <a:t>KNN</a:t>
            </a:r>
          </a:p>
          <a:p>
            <a:pPr lvl="1"/>
            <a:r>
              <a:rPr lang="en-US" sz="2400" dirty="0"/>
              <a:t>Naïve Bayes</a:t>
            </a:r>
          </a:p>
          <a:p>
            <a:pPr lvl="1"/>
            <a:r>
              <a:rPr lang="en-US" sz="2400" dirty="0"/>
              <a:t>Support Vector Machine</a:t>
            </a:r>
          </a:p>
          <a:p>
            <a:pPr lvl="1"/>
            <a:r>
              <a:rPr lang="en-US" sz="2400" dirty="0"/>
              <a:t>Neural Network</a:t>
            </a:r>
            <a:br>
              <a:rPr lang="en-US" sz="2400" dirty="0"/>
            </a:br>
            <a:endParaRPr lang="en-US" sz="2400" dirty="0"/>
          </a:p>
        </p:txBody>
      </p:sp>
    </p:spTree>
    <p:extLst>
      <p:ext uri="{BB962C8B-B14F-4D97-AF65-F5344CB8AC3E}">
        <p14:creationId xmlns:p14="http://schemas.microsoft.com/office/powerpoint/2010/main" val="22352009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{007CAC73-62C7-7C45-8232-1A2D68A5A329}tf10001119</Template>
  <TotalTime>1336</TotalTime>
  <Words>536</Words>
  <Application>Microsoft Macintosh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IRIS CLASSIFIER</vt:lpstr>
      <vt:lpstr>Problem statement</vt:lpstr>
      <vt:lpstr>Data description</vt:lpstr>
      <vt:lpstr>missing data imputation</vt:lpstr>
      <vt:lpstr>Correlation using heatmap</vt:lpstr>
      <vt:lpstr>target variable - “SPECIES”</vt:lpstr>
      <vt:lpstr>Scatter plot</vt:lpstr>
      <vt:lpstr>EDA</vt:lpstr>
      <vt:lpstr>model building</vt:lpstr>
      <vt:lpstr>Support Vector Classifier</vt:lpstr>
      <vt:lpstr>Neural network</vt:lpstr>
      <vt:lpstr>Model evaluation</vt:lpstr>
      <vt:lpstr>CONFUSION MATRIX of KNN classifier</vt:lpstr>
      <vt:lpstr>ACCURACY SCORE</vt:lpstr>
      <vt:lpstr>CLASSIFICATION REPORT COMPARISON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Prudential Insurance Risk prediction</dc:title>
  <dc:creator>Raj Kumar Gupta</dc:creator>
  <cp:lastModifiedBy>Raj Kumar Gupta</cp:lastModifiedBy>
  <cp:revision>33</cp:revision>
  <dcterms:created xsi:type="dcterms:W3CDTF">2020-01-22T15:20:00Z</dcterms:created>
  <dcterms:modified xsi:type="dcterms:W3CDTF">2020-04-26T14:28:30Z</dcterms:modified>
</cp:coreProperties>
</file>