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3" r:id="rId4"/>
    <p:sldId id="259" r:id="rId5"/>
    <p:sldId id="260" r:id="rId6"/>
    <p:sldId id="264" r:id="rId7"/>
    <p:sldId id="271" r:id="rId8"/>
    <p:sldId id="261" r:id="rId9"/>
    <p:sldId id="268" r:id="rId10"/>
    <p:sldId id="269" r:id="rId11"/>
    <p:sldId id="262" r:id="rId12"/>
    <p:sldId id="265" r:id="rId13"/>
    <p:sldId id="266" r:id="rId14"/>
    <p:sldId id="267"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50"/>
    <p:restoredTop sz="94694"/>
  </p:normalViewPr>
  <p:slideViewPr>
    <p:cSldViewPr snapToGrid="0" snapToObjects="1">
      <p:cViewPr varScale="1">
        <p:scale>
          <a:sx n="128" d="100"/>
          <a:sy n="128" d="100"/>
        </p:scale>
        <p:origin x="3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4/25/20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4/25/20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962F-C32F-2B4E-B568-39115254799F}"/>
              </a:ext>
            </a:extLst>
          </p:cNvPr>
          <p:cNvSpPr>
            <a:spLocks noGrp="1"/>
          </p:cNvSpPr>
          <p:nvPr>
            <p:ph type="ctrTitle"/>
          </p:nvPr>
        </p:nvSpPr>
        <p:spPr/>
        <p:txBody>
          <a:bodyPr/>
          <a:lstStyle/>
          <a:p>
            <a:r>
              <a:rPr lang="en-US" dirty="0"/>
              <a:t>IR</a:t>
            </a:r>
            <a:r>
              <a:rPr lang="en-US" b="1" dirty="0"/>
              <a:t>IS CLASSIFIER</a:t>
            </a:r>
            <a:endParaRPr lang="en-US" dirty="0"/>
          </a:p>
        </p:txBody>
      </p:sp>
      <p:sp>
        <p:nvSpPr>
          <p:cNvPr id="3" name="Subtitle 2">
            <a:extLst>
              <a:ext uri="{FF2B5EF4-FFF2-40B4-BE49-F238E27FC236}">
                <a16:creationId xmlns:a16="http://schemas.microsoft.com/office/drawing/2014/main" id="{3CF43721-F23D-2443-885C-144204AF6FEF}"/>
              </a:ext>
            </a:extLst>
          </p:cNvPr>
          <p:cNvSpPr>
            <a:spLocks noGrp="1"/>
          </p:cNvSpPr>
          <p:nvPr>
            <p:ph type="subTitle" idx="1"/>
          </p:nvPr>
        </p:nvSpPr>
        <p:spPr/>
        <p:txBody>
          <a:bodyPr/>
          <a:lstStyle/>
          <a:p>
            <a:r>
              <a:rPr lang="en-US" dirty="0" err="1"/>
              <a:t>Ml</a:t>
            </a:r>
            <a:r>
              <a:rPr lang="en-US" dirty="0"/>
              <a:t> INTERMEDIATE Term3 Project</a:t>
            </a:r>
          </a:p>
          <a:p>
            <a:r>
              <a:rPr lang="en-US" dirty="0"/>
              <a:t>By: Raj </a:t>
            </a:r>
            <a:r>
              <a:rPr lang="en-US" dirty="0" err="1"/>
              <a:t>gupta</a:t>
            </a:r>
            <a:r>
              <a:rPr lang="en-US" dirty="0"/>
              <a:t> (Aug cohort batch)</a:t>
            </a:r>
          </a:p>
        </p:txBody>
      </p:sp>
    </p:spTree>
    <p:extLst>
      <p:ext uri="{BB962C8B-B14F-4D97-AF65-F5344CB8AC3E}">
        <p14:creationId xmlns:p14="http://schemas.microsoft.com/office/powerpoint/2010/main" val="211408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20266-08B5-D943-8252-440F25AC01FC}"/>
              </a:ext>
            </a:extLst>
          </p:cNvPr>
          <p:cNvSpPr>
            <a:spLocks noGrp="1"/>
          </p:cNvSpPr>
          <p:nvPr>
            <p:ph type="title"/>
          </p:nvPr>
        </p:nvSpPr>
        <p:spPr>
          <a:xfrm>
            <a:off x="516836" y="390167"/>
            <a:ext cx="10131425" cy="602974"/>
          </a:xfrm>
        </p:spPr>
        <p:txBody>
          <a:bodyPr>
            <a:normAutofit fontScale="90000"/>
          </a:bodyPr>
          <a:lstStyle/>
          <a:p>
            <a:pPr algn="ctr"/>
            <a:r>
              <a:rPr lang="en-US" dirty="0"/>
              <a:t>Random Forest Classifier</a:t>
            </a:r>
          </a:p>
        </p:txBody>
      </p:sp>
      <p:pic>
        <p:nvPicPr>
          <p:cNvPr id="5" name="Content Placeholder 4" descr="A screenshot of a social media post&#10;&#10;Description automatically generated">
            <a:extLst>
              <a:ext uri="{FF2B5EF4-FFF2-40B4-BE49-F238E27FC236}">
                <a16:creationId xmlns:a16="http://schemas.microsoft.com/office/drawing/2014/main" id="{94FC9A4D-811E-7346-BF9B-5E1BC6D8ABA9}"/>
              </a:ext>
            </a:extLst>
          </p:cNvPr>
          <p:cNvPicPr>
            <a:picLocks noGrp="1" noChangeAspect="1"/>
          </p:cNvPicPr>
          <p:nvPr>
            <p:ph idx="1"/>
          </p:nvPr>
        </p:nvPicPr>
        <p:blipFill>
          <a:blip r:embed="rId2"/>
          <a:stretch>
            <a:fillRect/>
          </a:stretch>
        </p:blipFill>
        <p:spPr>
          <a:xfrm>
            <a:off x="1875927" y="993141"/>
            <a:ext cx="7794847" cy="5768978"/>
          </a:xfrm>
        </p:spPr>
      </p:pic>
    </p:spTree>
    <p:extLst>
      <p:ext uri="{BB962C8B-B14F-4D97-AF65-F5344CB8AC3E}">
        <p14:creationId xmlns:p14="http://schemas.microsoft.com/office/powerpoint/2010/main" val="2094327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C439-408C-644B-90D5-D186A6F5C033}"/>
              </a:ext>
            </a:extLst>
          </p:cNvPr>
          <p:cNvSpPr>
            <a:spLocks noGrp="1"/>
          </p:cNvSpPr>
          <p:nvPr>
            <p:ph type="title"/>
          </p:nvPr>
        </p:nvSpPr>
        <p:spPr/>
        <p:txBody>
          <a:bodyPr/>
          <a:lstStyle/>
          <a:p>
            <a:pPr algn="ctr"/>
            <a:r>
              <a:rPr lang="en-US" dirty="0"/>
              <a:t>Model evaluation</a:t>
            </a:r>
          </a:p>
        </p:txBody>
      </p:sp>
      <p:sp>
        <p:nvSpPr>
          <p:cNvPr id="3" name="Content Placeholder 2">
            <a:extLst>
              <a:ext uri="{FF2B5EF4-FFF2-40B4-BE49-F238E27FC236}">
                <a16:creationId xmlns:a16="http://schemas.microsoft.com/office/drawing/2014/main" id="{C2276BD5-47F1-2D40-A0BF-87D87ED348CB}"/>
              </a:ext>
            </a:extLst>
          </p:cNvPr>
          <p:cNvSpPr>
            <a:spLocks noGrp="1"/>
          </p:cNvSpPr>
          <p:nvPr>
            <p:ph idx="1"/>
          </p:nvPr>
        </p:nvSpPr>
        <p:spPr/>
        <p:txBody>
          <a:bodyPr>
            <a:normAutofit/>
          </a:bodyPr>
          <a:lstStyle/>
          <a:p>
            <a:r>
              <a:rPr lang="en-US" sz="2400" dirty="0"/>
              <a:t>For a classification problem, we will evaluate the models based on:</a:t>
            </a:r>
          </a:p>
          <a:p>
            <a:pPr lvl="1"/>
            <a:r>
              <a:rPr lang="en-US" sz="2400" dirty="0"/>
              <a:t>Confusion Matrix</a:t>
            </a:r>
          </a:p>
          <a:p>
            <a:pPr lvl="1"/>
            <a:r>
              <a:rPr lang="en-US" sz="2400" dirty="0"/>
              <a:t>Accuracy Score</a:t>
            </a:r>
          </a:p>
          <a:p>
            <a:pPr lvl="1"/>
            <a:r>
              <a:rPr lang="en-US" sz="2400" dirty="0"/>
              <a:t>Precision</a:t>
            </a:r>
          </a:p>
          <a:p>
            <a:pPr lvl="1"/>
            <a:r>
              <a:rPr lang="en-US" sz="2400" dirty="0"/>
              <a:t>Recall</a:t>
            </a:r>
          </a:p>
          <a:p>
            <a:pPr lvl="1"/>
            <a:r>
              <a:rPr lang="en-US" sz="2400" dirty="0"/>
              <a:t>F1 score</a:t>
            </a:r>
          </a:p>
        </p:txBody>
      </p:sp>
    </p:spTree>
    <p:extLst>
      <p:ext uri="{BB962C8B-B14F-4D97-AF65-F5344CB8AC3E}">
        <p14:creationId xmlns:p14="http://schemas.microsoft.com/office/powerpoint/2010/main" val="278866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6E4D8-7F46-B34A-B1DD-191E824773FF}"/>
              </a:ext>
            </a:extLst>
          </p:cNvPr>
          <p:cNvSpPr>
            <a:spLocks noGrp="1"/>
          </p:cNvSpPr>
          <p:nvPr>
            <p:ph type="title"/>
          </p:nvPr>
        </p:nvSpPr>
        <p:spPr>
          <a:xfrm>
            <a:off x="685801" y="609600"/>
            <a:ext cx="10131425" cy="563217"/>
          </a:xfrm>
        </p:spPr>
        <p:txBody>
          <a:bodyPr>
            <a:normAutofit fontScale="90000"/>
          </a:bodyPr>
          <a:lstStyle/>
          <a:p>
            <a:pPr algn="ctr"/>
            <a:r>
              <a:rPr lang="en-US" dirty="0"/>
              <a:t>CONFUSION MATRIX of decision tree classifier</a:t>
            </a:r>
          </a:p>
        </p:txBody>
      </p:sp>
      <p:pic>
        <p:nvPicPr>
          <p:cNvPr id="5" name="Content Placeholder 4" descr="A close up of a piece of paper&#10;&#10;Description automatically generated">
            <a:extLst>
              <a:ext uri="{FF2B5EF4-FFF2-40B4-BE49-F238E27FC236}">
                <a16:creationId xmlns:a16="http://schemas.microsoft.com/office/drawing/2014/main" id="{AF7526DB-FD9D-8A48-8AB3-DB7456B583F0}"/>
              </a:ext>
            </a:extLst>
          </p:cNvPr>
          <p:cNvPicPr>
            <a:picLocks noGrp="1" noChangeAspect="1"/>
          </p:cNvPicPr>
          <p:nvPr>
            <p:ph idx="1"/>
          </p:nvPr>
        </p:nvPicPr>
        <p:blipFill>
          <a:blip r:embed="rId2"/>
          <a:stretch>
            <a:fillRect/>
          </a:stretch>
        </p:blipFill>
        <p:spPr>
          <a:xfrm>
            <a:off x="1030347" y="1266894"/>
            <a:ext cx="10131306" cy="4981506"/>
          </a:xfrm>
        </p:spPr>
      </p:pic>
    </p:spTree>
    <p:extLst>
      <p:ext uri="{BB962C8B-B14F-4D97-AF65-F5344CB8AC3E}">
        <p14:creationId xmlns:p14="http://schemas.microsoft.com/office/powerpoint/2010/main" val="3897759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C8C6A-3753-C945-8FE4-880372B61AEA}"/>
              </a:ext>
            </a:extLst>
          </p:cNvPr>
          <p:cNvSpPr>
            <a:spLocks noGrp="1"/>
          </p:cNvSpPr>
          <p:nvPr>
            <p:ph type="title"/>
          </p:nvPr>
        </p:nvSpPr>
        <p:spPr/>
        <p:txBody>
          <a:bodyPr/>
          <a:lstStyle/>
          <a:p>
            <a:pPr algn="ctr"/>
            <a:r>
              <a:rPr lang="en-US" dirty="0"/>
              <a:t>ACCURACY SCORE</a:t>
            </a:r>
          </a:p>
        </p:txBody>
      </p:sp>
      <p:graphicFrame>
        <p:nvGraphicFramePr>
          <p:cNvPr id="4" name="Content Placeholder 3">
            <a:extLst>
              <a:ext uri="{FF2B5EF4-FFF2-40B4-BE49-F238E27FC236}">
                <a16:creationId xmlns:a16="http://schemas.microsoft.com/office/drawing/2014/main" id="{980D1311-84BF-554A-A6E5-AD9E22157F5C}"/>
              </a:ext>
            </a:extLst>
          </p:cNvPr>
          <p:cNvGraphicFramePr>
            <a:graphicFrameLocks noGrp="1"/>
          </p:cNvGraphicFramePr>
          <p:nvPr>
            <p:ph idx="1"/>
            <p:extLst>
              <p:ext uri="{D42A27DB-BD31-4B8C-83A1-F6EECF244321}">
                <p14:modId xmlns:p14="http://schemas.microsoft.com/office/powerpoint/2010/main" val="3824294956"/>
              </p:ext>
            </p:extLst>
          </p:nvPr>
        </p:nvGraphicFramePr>
        <p:xfrm>
          <a:off x="685799" y="2141537"/>
          <a:ext cx="10783959" cy="1737360"/>
        </p:xfrm>
        <a:graphic>
          <a:graphicData uri="http://schemas.openxmlformats.org/drawingml/2006/table">
            <a:tbl>
              <a:tblPr firstRow="1" bandRow="1">
                <a:tableStyleId>{5C22544A-7EE6-4342-B048-85BDC9FD1C3A}</a:tableStyleId>
              </a:tblPr>
              <a:tblGrid>
                <a:gridCol w="3594653">
                  <a:extLst>
                    <a:ext uri="{9D8B030D-6E8A-4147-A177-3AD203B41FA5}">
                      <a16:colId xmlns:a16="http://schemas.microsoft.com/office/drawing/2014/main" val="3175757522"/>
                    </a:ext>
                  </a:extLst>
                </a:gridCol>
                <a:gridCol w="3594653">
                  <a:extLst>
                    <a:ext uri="{9D8B030D-6E8A-4147-A177-3AD203B41FA5}">
                      <a16:colId xmlns:a16="http://schemas.microsoft.com/office/drawing/2014/main" val="1033844060"/>
                    </a:ext>
                  </a:extLst>
                </a:gridCol>
                <a:gridCol w="3594653">
                  <a:extLst>
                    <a:ext uri="{9D8B030D-6E8A-4147-A177-3AD203B41FA5}">
                      <a16:colId xmlns:a16="http://schemas.microsoft.com/office/drawing/2014/main" val="2460304631"/>
                    </a:ext>
                  </a:extLst>
                </a:gridCol>
              </a:tblGrid>
              <a:tr h="364067">
                <a:tc>
                  <a:txBody>
                    <a:bodyPr/>
                    <a:lstStyle/>
                    <a:p>
                      <a:r>
                        <a:rPr lang="en-US" dirty="0"/>
                        <a:t>Using Base Model</a:t>
                      </a:r>
                    </a:p>
                    <a:p>
                      <a:r>
                        <a:rPr lang="en-US" dirty="0"/>
                        <a:t>Model Name</a:t>
                      </a:r>
                    </a:p>
                  </a:txBody>
                  <a:tcPr/>
                </a:tc>
                <a:tc>
                  <a:txBody>
                    <a:bodyPr/>
                    <a:lstStyle/>
                    <a:p>
                      <a:r>
                        <a:rPr lang="en-US" dirty="0"/>
                        <a:t>Train Accuracy (%)</a:t>
                      </a:r>
                    </a:p>
                  </a:txBody>
                  <a:tcPr/>
                </a:tc>
                <a:tc>
                  <a:txBody>
                    <a:bodyPr/>
                    <a:lstStyle/>
                    <a:p>
                      <a:r>
                        <a:rPr lang="en-US" dirty="0"/>
                        <a:t>Test Accuracy (%)</a:t>
                      </a:r>
                    </a:p>
                  </a:txBody>
                  <a:tcPr/>
                </a:tc>
                <a:extLst>
                  <a:ext uri="{0D108BD9-81ED-4DB2-BD59-A6C34878D82A}">
                    <a16:rowId xmlns:a16="http://schemas.microsoft.com/office/drawing/2014/main" val="2983603292"/>
                  </a:ext>
                </a:extLst>
              </a:tr>
              <a:tr h="364067">
                <a:tc>
                  <a:txBody>
                    <a:bodyPr/>
                    <a:lstStyle/>
                    <a:p>
                      <a:r>
                        <a:rPr lang="en-US" dirty="0"/>
                        <a:t>Logistic Regression</a:t>
                      </a:r>
                    </a:p>
                  </a:txBody>
                  <a:tcPr/>
                </a:tc>
                <a:tc>
                  <a:txBody>
                    <a:bodyPr/>
                    <a:lstStyle/>
                    <a:p>
                      <a:r>
                        <a:rPr lang="en-US" dirty="0"/>
                        <a:t>49.2</a:t>
                      </a:r>
                    </a:p>
                  </a:txBody>
                  <a:tcPr/>
                </a:tc>
                <a:tc>
                  <a:txBody>
                    <a:bodyPr/>
                    <a:lstStyle/>
                    <a:p>
                      <a:r>
                        <a:rPr lang="en-US" dirty="0"/>
                        <a:t>47.9</a:t>
                      </a:r>
                    </a:p>
                  </a:txBody>
                  <a:tcPr/>
                </a:tc>
                <a:extLst>
                  <a:ext uri="{0D108BD9-81ED-4DB2-BD59-A6C34878D82A}">
                    <a16:rowId xmlns:a16="http://schemas.microsoft.com/office/drawing/2014/main" val="3289832378"/>
                  </a:ext>
                </a:extLst>
              </a:tr>
              <a:tr h="364067">
                <a:tc>
                  <a:txBody>
                    <a:bodyPr/>
                    <a:lstStyle/>
                    <a:p>
                      <a:r>
                        <a:rPr lang="en-US" dirty="0"/>
                        <a:t>Decision Tree</a:t>
                      </a:r>
                    </a:p>
                  </a:txBody>
                  <a:tcPr/>
                </a:tc>
                <a:tc>
                  <a:txBody>
                    <a:bodyPr/>
                    <a:lstStyle/>
                    <a:p>
                      <a:r>
                        <a:rPr lang="en-US" dirty="0"/>
                        <a:t>100</a:t>
                      </a:r>
                    </a:p>
                  </a:txBody>
                  <a:tcPr/>
                </a:tc>
                <a:tc>
                  <a:txBody>
                    <a:bodyPr/>
                    <a:lstStyle/>
                    <a:p>
                      <a:r>
                        <a:rPr lang="en-US" dirty="0"/>
                        <a:t>40.3</a:t>
                      </a:r>
                    </a:p>
                  </a:txBody>
                  <a:tcPr/>
                </a:tc>
                <a:extLst>
                  <a:ext uri="{0D108BD9-81ED-4DB2-BD59-A6C34878D82A}">
                    <a16:rowId xmlns:a16="http://schemas.microsoft.com/office/drawing/2014/main" val="268595593"/>
                  </a:ext>
                </a:extLst>
              </a:tr>
              <a:tr h="364067">
                <a:tc>
                  <a:txBody>
                    <a:bodyPr/>
                    <a:lstStyle/>
                    <a:p>
                      <a:r>
                        <a:rPr lang="en-US" dirty="0"/>
                        <a:t>Random Forest</a:t>
                      </a:r>
                    </a:p>
                  </a:txBody>
                  <a:tcPr/>
                </a:tc>
                <a:tc>
                  <a:txBody>
                    <a:bodyPr/>
                    <a:lstStyle/>
                    <a:p>
                      <a:r>
                        <a:rPr lang="en-US" dirty="0"/>
                        <a:t>98.9</a:t>
                      </a:r>
                    </a:p>
                  </a:txBody>
                  <a:tcPr/>
                </a:tc>
                <a:tc>
                  <a:txBody>
                    <a:bodyPr/>
                    <a:lstStyle/>
                    <a:p>
                      <a:r>
                        <a:rPr lang="en-US" dirty="0"/>
                        <a:t>48.4</a:t>
                      </a:r>
                    </a:p>
                  </a:txBody>
                  <a:tcPr/>
                </a:tc>
                <a:extLst>
                  <a:ext uri="{0D108BD9-81ED-4DB2-BD59-A6C34878D82A}">
                    <a16:rowId xmlns:a16="http://schemas.microsoft.com/office/drawing/2014/main" val="2448090497"/>
                  </a:ext>
                </a:extLst>
              </a:tr>
            </a:tbl>
          </a:graphicData>
        </a:graphic>
      </p:graphicFrame>
      <p:graphicFrame>
        <p:nvGraphicFramePr>
          <p:cNvPr id="5" name="Content Placeholder 3">
            <a:extLst>
              <a:ext uri="{FF2B5EF4-FFF2-40B4-BE49-F238E27FC236}">
                <a16:creationId xmlns:a16="http://schemas.microsoft.com/office/drawing/2014/main" id="{7F02B47F-F918-CD4B-8BDC-B405A3E044A9}"/>
              </a:ext>
            </a:extLst>
          </p:cNvPr>
          <p:cNvGraphicFramePr>
            <a:graphicFrameLocks/>
          </p:cNvGraphicFramePr>
          <p:nvPr>
            <p:extLst>
              <p:ext uri="{D42A27DB-BD31-4B8C-83A1-F6EECF244321}">
                <p14:modId xmlns:p14="http://schemas.microsoft.com/office/powerpoint/2010/main" val="186567651"/>
              </p:ext>
            </p:extLst>
          </p:nvPr>
        </p:nvGraphicFramePr>
        <p:xfrm>
          <a:off x="685798" y="4569998"/>
          <a:ext cx="10783959" cy="1371600"/>
        </p:xfrm>
        <a:graphic>
          <a:graphicData uri="http://schemas.openxmlformats.org/drawingml/2006/table">
            <a:tbl>
              <a:tblPr firstRow="1" bandRow="1">
                <a:tableStyleId>{5C22544A-7EE6-4342-B048-85BDC9FD1C3A}</a:tableStyleId>
              </a:tblPr>
              <a:tblGrid>
                <a:gridCol w="3594653">
                  <a:extLst>
                    <a:ext uri="{9D8B030D-6E8A-4147-A177-3AD203B41FA5}">
                      <a16:colId xmlns:a16="http://schemas.microsoft.com/office/drawing/2014/main" val="3175757522"/>
                    </a:ext>
                  </a:extLst>
                </a:gridCol>
                <a:gridCol w="3594653">
                  <a:extLst>
                    <a:ext uri="{9D8B030D-6E8A-4147-A177-3AD203B41FA5}">
                      <a16:colId xmlns:a16="http://schemas.microsoft.com/office/drawing/2014/main" val="1033844060"/>
                    </a:ext>
                  </a:extLst>
                </a:gridCol>
                <a:gridCol w="3594653">
                  <a:extLst>
                    <a:ext uri="{9D8B030D-6E8A-4147-A177-3AD203B41FA5}">
                      <a16:colId xmlns:a16="http://schemas.microsoft.com/office/drawing/2014/main" val="2460304631"/>
                    </a:ext>
                  </a:extLst>
                </a:gridCol>
              </a:tblGrid>
              <a:tr h="364067">
                <a:tc>
                  <a:txBody>
                    <a:bodyPr/>
                    <a:lstStyle/>
                    <a:p>
                      <a:r>
                        <a:rPr lang="en-US" dirty="0"/>
                        <a:t>Using </a:t>
                      </a:r>
                      <a:r>
                        <a:rPr lang="en-US" dirty="0" err="1"/>
                        <a:t>GridSearchCV</a:t>
                      </a:r>
                      <a:endParaRPr lang="en-US" dirty="0"/>
                    </a:p>
                    <a:p>
                      <a:r>
                        <a:rPr lang="en-US" dirty="0"/>
                        <a:t>Model Name</a:t>
                      </a:r>
                    </a:p>
                  </a:txBody>
                  <a:tcPr/>
                </a:tc>
                <a:tc>
                  <a:txBody>
                    <a:bodyPr/>
                    <a:lstStyle/>
                    <a:p>
                      <a:r>
                        <a:rPr lang="en-US" dirty="0"/>
                        <a:t>Train Accuracy (%)</a:t>
                      </a:r>
                    </a:p>
                  </a:txBody>
                  <a:tcPr/>
                </a:tc>
                <a:tc>
                  <a:txBody>
                    <a:bodyPr/>
                    <a:lstStyle/>
                    <a:p>
                      <a:r>
                        <a:rPr lang="en-US" dirty="0"/>
                        <a:t>Test Accuracy (%)</a:t>
                      </a:r>
                    </a:p>
                  </a:txBody>
                  <a:tcPr/>
                </a:tc>
                <a:extLst>
                  <a:ext uri="{0D108BD9-81ED-4DB2-BD59-A6C34878D82A}">
                    <a16:rowId xmlns:a16="http://schemas.microsoft.com/office/drawing/2014/main" val="2983603292"/>
                  </a:ext>
                </a:extLst>
              </a:tr>
              <a:tr h="364067">
                <a:tc>
                  <a:txBody>
                    <a:bodyPr/>
                    <a:lstStyle/>
                    <a:p>
                      <a:r>
                        <a:rPr lang="en-US" dirty="0"/>
                        <a:t>Decision Tree</a:t>
                      </a:r>
                    </a:p>
                  </a:txBody>
                  <a:tcPr/>
                </a:tc>
                <a:tc>
                  <a:txBody>
                    <a:bodyPr/>
                    <a:lstStyle/>
                    <a:p>
                      <a:r>
                        <a:rPr lang="en-US" dirty="0"/>
                        <a:t>53.9</a:t>
                      </a:r>
                    </a:p>
                  </a:txBody>
                  <a:tcPr/>
                </a:tc>
                <a:tc>
                  <a:txBody>
                    <a:bodyPr/>
                    <a:lstStyle/>
                    <a:p>
                      <a:r>
                        <a:rPr lang="en-US" dirty="0"/>
                        <a:t>51.9</a:t>
                      </a:r>
                    </a:p>
                  </a:txBody>
                  <a:tcPr/>
                </a:tc>
                <a:extLst>
                  <a:ext uri="{0D108BD9-81ED-4DB2-BD59-A6C34878D82A}">
                    <a16:rowId xmlns:a16="http://schemas.microsoft.com/office/drawing/2014/main" val="268595593"/>
                  </a:ext>
                </a:extLst>
              </a:tr>
              <a:tr h="364067">
                <a:tc>
                  <a:txBody>
                    <a:bodyPr/>
                    <a:lstStyle/>
                    <a:p>
                      <a:r>
                        <a:rPr lang="en-US" dirty="0"/>
                        <a:t>Random Forest</a:t>
                      </a:r>
                    </a:p>
                  </a:txBody>
                  <a:tcPr/>
                </a:tc>
                <a:tc>
                  <a:txBody>
                    <a:bodyPr/>
                    <a:lstStyle/>
                    <a:p>
                      <a:r>
                        <a:rPr lang="en-US" dirty="0"/>
                        <a:t>48.4</a:t>
                      </a:r>
                    </a:p>
                  </a:txBody>
                  <a:tcPr/>
                </a:tc>
                <a:tc>
                  <a:txBody>
                    <a:bodyPr/>
                    <a:lstStyle/>
                    <a:p>
                      <a:r>
                        <a:rPr lang="en-US" dirty="0"/>
                        <a:t>48.6</a:t>
                      </a:r>
                    </a:p>
                  </a:txBody>
                  <a:tcPr/>
                </a:tc>
                <a:extLst>
                  <a:ext uri="{0D108BD9-81ED-4DB2-BD59-A6C34878D82A}">
                    <a16:rowId xmlns:a16="http://schemas.microsoft.com/office/drawing/2014/main" val="2448090497"/>
                  </a:ext>
                </a:extLst>
              </a:tr>
            </a:tbl>
          </a:graphicData>
        </a:graphic>
      </p:graphicFrame>
    </p:spTree>
    <p:extLst>
      <p:ext uri="{BB962C8B-B14F-4D97-AF65-F5344CB8AC3E}">
        <p14:creationId xmlns:p14="http://schemas.microsoft.com/office/powerpoint/2010/main" val="2285955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C8C6A-3753-C945-8FE4-880372B61AEA}"/>
              </a:ext>
            </a:extLst>
          </p:cNvPr>
          <p:cNvSpPr>
            <a:spLocks noGrp="1"/>
          </p:cNvSpPr>
          <p:nvPr>
            <p:ph type="title"/>
          </p:nvPr>
        </p:nvSpPr>
        <p:spPr>
          <a:xfrm>
            <a:off x="685801" y="609601"/>
            <a:ext cx="10131425" cy="602974"/>
          </a:xfrm>
        </p:spPr>
        <p:txBody>
          <a:bodyPr>
            <a:normAutofit fontScale="90000"/>
          </a:bodyPr>
          <a:lstStyle/>
          <a:p>
            <a:pPr algn="ctr"/>
            <a:r>
              <a:rPr lang="en-US" dirty="0"/>
              <a:t>CLASSIFICATION REPORT of decision tree classifier</a:t>
            </a:r>
          </a:p>
        </p:txBody>
      </p:sp>
      <p:pic>
        <p:nvPicPr>
          <p:cNvPr id="6" name="Content Placeholder 5" descr="A screenshot of a cell phone&#10;&#10;Description automatically generated">
            <a:extLst>
              <a:ext uri="{FF2B5EF4-FFF2-40B4-BE49-F238E27FC236}">
                <a16:creationId xmlns:a16="http://schemas.microsoft.com/office/drawing/2014/main" id="{19917CB5-40A9-7F4C-8F19-8DF910F7DFBD}"/>
              </a:ext>
            </a:extLst>
          </p:cNvPr>
          <p:cNvPicPr>
            <a:picLocks noGrp="1" noChangeAspect="1"/>
          </p:cNvPicPr>
          <p:nvPr>
            <p:ph idx="1"/>
          </p:nvPr>
        </p:nvPicPr>
        <p:blipFill>
          <a:blip r:embed="rId2"/>
          <a:stretch>
            <a:fillRect/>
          </a:stretch>
        </p:blipFill>
        <p:spPr>
          <a:xfrm>
            <a:off x="1249361" y="1363145"/>
            <a:ext cx="9391287" cy="4885254"/>
          </a:xfrm>
        </p:spPr>
      </p:pic>
    </p:spTree>
    <p:extLst>
      <p:ext uri="{BB962C8B-B14F-4D97-AF65-F5344CB8AC3E}">
        <p14:creationId xmlns:p14="http://schemas.microsoft.com/office/powerpoint/2010/main" val="3626535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31A9-171F-C043-B9DE-EAAD5DB68E94}"/>
              </a:ext>
            </a:extLst>
          </p:cNvPr>
          <p:cNvSpPr>
            <a:spLocks noGrp="1"/>
          </p:cNvSpPr>
          <p:nvPr>
            <p:ph type="title"/>
          </p:nvPr>
        </p:nvSpPr>
        <p:spPr>
          <a:xfrm>
            <a:off x="685801" y="609601"/>
            <a:ext cx="10131425" cy="457200"/>
          </a:xfrm>
        </p:spPr>
        <p:txBody>
          <a:bodyPr>
            <a:normAutofit fontScale="90000"/>
          </a:bodyPr>
          <a:lstStyle/>
          <a:p>
            <a:pPr algn="ctr"/>
            <a:r>
              <a:rPr lang="en-US" dirty="0"/>
              <a:t>conclusion</a:t>
            </a:r>
          </a:p>
        </p:txBody>
      </p:sp>
      <p:sp>
        <p:nvSpPr>
          <p:cNvPr id="3" name="Content Placeholder 2">
            <a:extLst>
              <a:ext uri="{FF2B5EF4-FFF2-40B4-BE49-F238E27FC236}">
                <a16:creationId xmlns:a16="http://schemas.microsoft.com/office/drawing/2014/main" id="{760D2656-598F-3445-81C0-75EB8066FBBC}"/>
              </a:ext>
            </a:extLst>
          </p:cNvPr>
          <p:cNvSpPr>
            <a:spLocks noGrp="1"/>
          </p:cNvSpPr>
          <p:nvPr>
            <p:ph idx="1"/>
          </p:nvPr>
        </p:nvSpPr>
        <p:spPr>
          <a:xfrm>
            <a:off x="685801" y="1421296"/>
            <a:ext cx="10131425" cy="4369904"/>
          </a:xfrm>
        </p:spPr>
        <p:txBody>
          <a:bodyPr>
            <a:noAutofit/>
          </a:bodyPr>
          <a:lstStyle/>
          <a:p>
            <a:pPr marL="342900" indent="-342900">
              <a:buFont typeface="Arial" panose="020B0604020202020204" pitchFamily="34" charset="0"/>
              <a:buChar char="•"/>
            </a:pPr>
            <a:r>
              <a:rPr lang="en-IN" sz="2400" dirty="0"/>
              <a:t>We have built the model to precisely predict Response variable so that life insurance applications can be scrutinized easily, and correct decision be made.</a:t>
            </a:r>
          </a:p>
          <a:p>
            <a:pPr marL="342900" indent="-342900">
              <a:buFont typeface="Arial" panose="020B0604020202020204" pitchFamily="34" charset="0"/>
              <a:buChar char="•"/>
            </a:pPr>
            <a:r>
              <a:rPr lang="en-IN" sz="2400" dirty="0"/>
              <a:t>We have compared the performance of the models using various model evaluation techniques.</a:t>
            </a:r>
          </a:p>
          <a:p>
            <a:pPr marL="342900" indent="-342900">
              <a:buFont typeface="Arial" panose="020B0604020202020204" pitchFamily="34" charset="0"/>
              <a:buChar char="•"/>
            </a:pPr>
            <a:r>
              <a:rPr lang="en-IN" sz="2400" dirty="0"/>
              <a:t>Model evaluation step shows Decision Tree Classifier model is more suitable for this dataset. </a:t>
            </a:r>
          </a:p>
          <a:p>
            <a:pPr marL="342900" indent="-342900">
              <a:buFont typeface="Arial" panose="020B0604020202020204" pitchFamily="34" charset="0"/>
              <a:buChar char="•"/>
            </a:pPr>
            <a:r>
              <a:rPr lang="en-IN" sz="2400" dirty="0"/>
              <a:t>After Decision tree, Random Forest Classifier also has very good accuracy score.</a:t>
            </a:r>
          </a:p>
          <a:p>
            <a:pPr marL="342900" indent="-342900">
              <a:buFont typeface="Arial" panose="020B0604020202020204" pitchFamily="34" charset="0"/>
              <a:buChar char="•"/>
            </a:pPr>
            <a:r>
              <a:rPr lang="en-IN" sz="2400" dirty="0"/>
              <a:t>Advanced model techniques like </a:t>
            </a:r>
            <a:r>
              <a:rPr lang="en-IN" sz="2400" dirty="0" err="1"/>
              <a:t>xgBoost</a:t>
            </a:r>
            <a:r>
              <a:rPr lang="en-IN" sz="2400" dirty="0"/>
              <a:t>, neural network can be applied to further improve model accuracy</a:t>
            </a:r>
            <a:r>
              <a:rPr lang="en-US" sz="2400" dirty="0"/>
              <a:t>.</a:t>
            </a:r>
            <a:endParaRPr lang="en-IN" sz="2400" dirty="0"/>
          </a:p>
        </p:txBody>
      </p:sp>
    </p:spTree>
    <p:extLst>
      <p:ext uri="{BB962C8B-B14F-4D97-AF65-F5344CB8AC3E}">
        <p14:creationId xmlns:p14="http://schemas.microsoft.com/office/powerpoint/2010/main" val="377510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2712-8B1A-034F-A148-27B2269A4D0B}"/>
              </a:ext>
            </a:extLst>
          </p:cNvPr>
          <p:cNvSpPr>
            <a:spLocks noGrp="1"/>
          </p:cNvSpPr>
          <p:nvPr>
            <p:ph type="title"/>
          </p:nvPr>
        </p:nvSpPr>
        <p:spPr/>
        <p:txBody>
          <a:bodyPr/>
          <a:lstStyle/>
          <a:p>
            <a:pPr algn="ctr"/>
            <a:r>
              <a:rPr lang="en-US" dirty="0"/>
              <a:t>Problem statement / </a:t>
            </a:r>
            <a:br>
              <a:rPr lang="en-US" dirty="0"/>
            </a:br>
            <a:r>
              <a:rPr lang="en-US" dirty="0"/>
              <a:t>Data collection</a:t>
            </a:r>
          </a:p>
        </p:txBody>
      </p:sp>
      <p:sp>
        <p:nvSpPr>
          <p:cNvPr id="3" name="Content Placeholder 2">
            <a:extLst>
              <a:ext uri="{FF2B5EF4-FFF2-40B4-BE49-F238E27FC236}">
                <a16:creationId xmlns:a16="http://schemas.microsoft.com/office/drawing/2014/main" id="{083ADBEC-4BF0-7543-9905-BBC082F306E3}"/>
              </a:ext>
            </a:extLst>
          </p:cNvPr>
          <p:cNvSpPr>
            <a:spLocks noGrp="1"/>
          </p:cNvSpPr>
          <p:nvPr>
            <p:ph idx="1"/>
          </p:nvPr>
        </p:nvSpPr>
        <p:spPr>
          <a:xfrm>
            <a:off x="685801" y="2142067"/>
            <a:ext cx="10131425" cy="4000316"/>
          </a:xfrm>
        </p:spPr>
        <p:txBody>
          <a:bodyPr/>
          <a:lstStyle/>
          <a:p>
            <a:r>
              <a:rPr lang="en-US" sz="2400" dirty="0"/>
              <a:t>For this problem, dataset is provided by INSAID</a:t>
            </a:r>
          </a:p>
          <a:p>
            <a:r>
              <a:rPr lang="en-IN" sz="2400" dirty="0"/>
              <a:t>In this dataset, task is to build a model to predict the Species of a flower and classify it</a:t>
            </a:r>
          </a:p>
          <a:p>
            <a:r>
              <a:rPr lang="en-IN" sz="2400" dirty="0"/>
              <a:t>Species of a flower can be of three types:</a:t>
            </a:r>
          </a:p>
          <a:p>
            <a:pPr lvl="1"/>
            <a:r>
              <a:rPr lang="en-US" sz="2000" dirty="0"/>
              <a:t>Iris-</a:t>
            </a:r>
            <a:r>
              <a:rPr lang="en-US" sz="2000" dirty="0" err="1"/>
              <a:t>setosa</a:t>
            </a:r>
            <a:endParaRPr lang="en-US" sz="2000" dirty="0"/>
          </a:p>
          <a:p>
            <a:pPr lvl="1"/>
            <a:r>
              <a:rPr lang="en-US" sz="2000" dirty="0"/>
              <a:t>Iris-versicolor</a:t>
            </a:r>
          </a:p>
          <a:p>
            <a:pPr lvl="1"/>
            <a:r>
              <a:rPr lang="en-US" sz="2000" dirty="0"/>
              <a:t>Iris-virginica</a:t>
            </a:r>
            <a:endParaRPr lang="en-IN" sz="2000" dirty="0"/>
          </a:p>
          <a:p>
            <a:endParaRPr lang="en-US" dirty="0"/>
          </a:p>
        </p:txBody>
      </p:sp>
    </p:spTree>
    <p:extLst>
      <p:ext uri="{BB962C8B-B14F-4D97-AF65-F5344CB8AC3E}">
        <p14:creationId xmlns:p14="http://schemas.microsoft.com/office/powerpoint/2010/main" val="451695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44336-E190-9749-923D-4BA9EC63AD63}"/>
              </a:ext>
            </a:extLst>
          </p:cNvPr>
          <p:cNvSpPr>
            <a:spLocks noGrp="1"/>
          </p:cNvSpPr>
          <p:nvPr>
            <p:ph type="title"/>
          </p:nvPr>
        </p:nvSpPr>
        <p:spPr>
          <a:xfrm>
            <a:off x="685801" y="281303"/>
            <a:ext cx="10131425" cy="543339"/>
          </a:xfrm>
        </p:spPr>
        <p:txBody>
          <a:bodyPr>
            <a:normAutofit fontScale="90000"/>
          </a:bodyPr>
          <a:lstStyle/>
          <a:p>
            <a:pPr algn="ctr"/>
            <a:r>
              <a:rPr lang="en-US" dirty="0"/>
              <a:t>Data description</a:t>
            </a:r>
          </a:p>
        </p:txBody>
      </p:sp>
      <p:sp>
        <p:nvSpPr>
          <p:cNvPr id="4" name="Content Placeholder 3">
            <a:extLst>
              <a:ext uri="{FF2B5EF4-FFF2-40B4-BE49-F238E27FC236}">
                <a16:creationId xmlns:a16="http://schemas.microsoft.com/office/drawing/2014/main" id="{1EE621FF-A66F-9649-A74E-1DF1C0A3C748}"/>
              </a:ext>
            </a:extLst>
          </p:cNvPr>
          <p:cNvSpPr>
            <a:spLocks noGrp="1"/>
          </p:cNvSpPr>
          <p:nvPr>
            <p:ph idx="1"/>
          </p:nvPr>
        </p:nvSpPr>
        <p:spPr>
          <a:xfrm>
            <a:off x="685801" y="1252331"/>
            <a:ext cx="10774016" cy="4949686"/>
          </a:xfrm>
        </p:spPr>
        <p:txBody>
          <a:bodyPr>
            <a:normAutofit/>
          </a:bodyPr>
          <a:lstStyle/>
          <a:p>
            <a:pPr fontAlgn="base"/>
            <a:endParaRPr lang="en-US" dirty="0"/>
          </a:p>
          <a:p>
            <a:pPr fontAlgn="base"/>
            <a:endParaRPr lang="en-US" dirty="0"/>
          </a:p>
          <a:p>
            <a:pPr fontAlgn="base"/>
            <a:r>
              <a:rPr lang="en-US" dirty="0"/>
              <a:t>Dataset includes three iris species with 50 samples each as well as some properties about each flower. One flower species is linearly separable from the other two, but the other two are not linearly separable from each other.</a:t>
            </a:r>
          </a:p>
          <a:p>
            <a:pPr marL="0" indent="0" fontAlgn="base">
              <a:buNone/>
            </a:pPr>
            <a:endParaRPr lang="en-US" dirty="0"/>
          </a:p>
          <a:p>
            <a:pPr fontAlgn="base"/>
            <a:r>
              <a:rPr lang="en-US" dirty="0"/>
              <a:t>The columns in this dataset are:</a:t>
            </a:r>
          </a:p>
          <a:p>
            <a:pPr lvl="1" fontAlgn="base"/>
            <a:r>
              <a:rPr lang="en-US" dirty="0"/>
              <a:t>Id</a:t>
            </a:r>
          </a:p>
          <a:p>
            <a:pPr lvl="1" fontAlgn="base"/>
            <a:r>
              <a:rPr lang="en-US" dirty="0" err="1"/>
              <a:t>SepalLengthCm</a:t>
            </a:r>
            <a:endParaRPr lang="en-US" dirty="0"/>
          </a:p>
          <a:p>
            <a:pPr lvl="1" fontAlgn="base"/>
            <a:r>
              <a:rPr lang="en-US" dirty="0" err="1"/>
              <a:t>SepalWidthCm</a:t>
            </a:r>
            <a:endParaRPr lang="en-US" dirty="0"/>
          </a:p>
          <a:p>
            <a:pPr lvl="1" fontAlgn="base"/>
            <a:r>
              <a:rPr lang="en-US" dirty="0" err="1"/>
              <a:t>PetalLengthCm</a:t>
            </a:r>
            <a:endParaRPr lang="en-US" dirty="0"/>
          </a:p>
          <a:p>
            <a:pPr lvl="1" fontAlgn="base"/>
            <a:r>
              <a:rPr lang="en-US" dirty="0" err="1"/>
              <a:t>PetalWidthCm</a:t>
            </a:r>
            <a:endParaRPr lang="en-US" dirty="0"/>
          </a:p>
          <a:p>
            <a:pPr lvl="1" fontAlgn="base"/>
            <a:r>
              <a:rPr lang="en-US" dirty="0"/>
              <a:t>Species</a:t>
            </a:r>
          </a:p>
          <a:p>
            <a:pPr fontAlgn="base"/>
            <a:endParaRPr lang="en-US" dirty="0"/>
          </a:p>
          <a:p>
            <a:pPr lvl="1" fontAlgn="base"/>
            <a:endParaRPr lang="en-US" dirty="0"/>
          </a:p>
          <a:p>
            <a:endParaRPr lang="en-US" dirty="0"/>
          </a:p>
        </p:txBody>
      </p:sp>
    </p:spTree>
    <p:extLst>
      <p:ext uri="{BB962C8B-B14F-4D97-AF65-F5344CB8AC3E}">
        <p14:creationId xmlns:p14="http://schemas.microsoft.com/office/powerpoint/2010/main" val="233321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5A05-2590-1A40-8B0F-403C26B063C7}"/>
              </a:ext>
            </a:extLst>
          </p:cNvPr>
          <p:cNvSpPr>
            <a:spLocks noGrp="1"/>
          </p:cNvSpPr>
          <p:nvPr>
            <p:ph type="title"/>
          </p:nvPr>
        </p:nvSpPr>
        <p:spPr>
          <a:xfrm>
            <a:off x="685800" y="808382"/>
            <a:ext cx="10131425" cy="593035"/>
          </a:xfrm>
        </p:spPr>
        <p:txBody>
          <a:bodyPr>
            <a:normAutofit fontScale="90000"/>
          </a:bodyPr>
          <a:lstStyle/>
          <a:p>
            <a:pPr algn="ctr"/>
            <a:r>
              <a:rPr lang="en-US" dirty="0"/>
              <a:t>missing data imputation</a:t>
            </a:r>
          </a:p>
        </p:txBody>
      </p:sp>
      <p:sp>
        <p:nvSpPr>
          <p:cNvPr id="4" name="Content Placeholder 3">
            <a:extLst>
              <a:ext uri="{FF2B5EF4-FFF2-40B4-BE49-F238E27FC236}">
                <a16:creationId xmlns:a16="http://schemas.microsoft.com/office/drawing/2014/main" id="{0F807461-EDAD-6544-B4D0-B66AB1DB4921}"/>
              </a:ext>
            </a:extLst>
          </p:cNvPr>
          <p:cNvSpPr>
            <a:spLocks noGrp="1"/>
          </p:cNvSpPr>
          <p:nvPr>
            <p:ph idx="1"/>
          </p:nvPr>
        </p:nvSpPr>
        <p:spPr>
          <a:xfrm>
            <a:off x="685801" y="2142067"/>
            <a:ext cx="10131425" cy="1286933"/>
          </a:xfrm>
        </p:spPr>
        <p:txBody>
          <a:bodyPr>
            <a:normAutofit/>
          </a:bodyPr>
          <a:lstStyle/>
          <a:p>
            <a:r>
              <a:rPr lang="en-US" sz="2400" dirty="0"/>
              <a:t>There is no missing value in the dataset</a:t>
            </a:r>
          </a:p>
          <a:p>
            <a:r>
              <a:rPr lang="en-US" sz="2400" dirty="0"/>
              <a:t>Each column contains 150 values</a:t>
            </a:r>
          </a:p>
          <a:p>
            <a:pPr marL="0" indent="0">
              <a:buNone/>
            </a:pPr>
            <a:endParaRPr lang="en-US" sz="2400" dirty="0"/>
          </a:p>
        </p:txBody>
      </p:sp>
    </p:spTree>
    <p:extLst>
      <p:ext uri="{BB962C8B-B14F-4D97-AF65-F5344CB8AC3E}">
        <p14:creationId xmlns:p14="http://schemas.microsoft.com/office/powerpoint/2010/main" val="4275650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30E7-D656-2641-8410-24BD8D5EE337}"/>
              </a:ext>
            </a:extLst>
          </p:cNvPr>
          <p:cNvSpPr>
            <a:spLocks noGrp="1"/>
          </p:cNvSpPr>
          <p:nvPr>
            <p:ph type="title"/>
          </p:nvPr>
        </p:nvSpPr>
        <p:spPr>
          <a:xfrm>
            <a:off x="665922" y="182218"/>
            <a:ext cx="10131425" cy="593035"/>
          </a:xfrm>
        </p:spPr>
        <p:txBody>
          <a:bodyPr>
            <a:normAutofit fontScale="90000"/>
          </a:bodyPr>
          <a:lstStyle/>
          <a:p>
            <a:pPr algn="ctr"/>
            <a:r>
              <a:rPr lang="en-US" dirty="0"/>
              <a:t>Correlation using heatmap</a:t>
            </a:r>
          </a:p>
        </p:txBody>
      </p:sp>
      <p:pic>
        <p:nvPicPr>
          <p:cNvPr id="7" name="Content Placeholder 6" descr="A screenshot of a cell phone&#10;&#10;Description automatically generated">
            <a:extLst>
              <a:ext uri="{FF2B5EF4-FFF2-40B4-BE49-F238E27FC236}">
                <a16:creationId xmlns:a16="http://schemas.microsoft.com/office/drawing/2014/main" id="{4493A4DE-F996-4147-91D6-A76D20B35E58}"/>
              </a:ext>
            </a:extLst>
          </p:cNvPr>
          <p:cNvPicPr>
            <a:picLocks noGrp="1" noChangeAspect="1"/>
          </p:cNvPicPr>
          <p:nvPr>
            <p:ph idx="1"/>
          </p:nvPr>
        </p:nvPicPr>
        <p:blipFill>
          <a:blip r:embed="rId2"/>
          <a:stretch>
            <a:fillRect/>
          </a:stretch>
        </p:blipFill>
        <p:spPr>
          <a:xfrm>
            <a:off x="1775244" y="958781"/>
            <a:ext cx="7965104" cy="5733502"/>
          </a:xfrm>
        </p:spPr>
      </p:pic>
    </p:spTree>
    <p:extLst>
      <p:ext uri="{BB962C8B-B14F-4D97-AF65-F5344CB8AC3E}">
        <p14:creationId xmlns:p14="http://schemas.microsoft.com/office/powerpoint/2010/main" val="2224024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5D46D-A7F3-D246-8373-BC11813524F6}"/>
              </a:ext>
            </a:extLst>
          </p:cNvPr>
          <p:cNvSpPr>
            <a:spLocks noGrp="1"/>
          </p:cNvSpPr>
          <p:nvPr>
            <p:ph type="title"/>
          </p:nvPr>
        </p:nvSpPr>
        <p:spPr>
          <a:xfrm>
            <a:off x="685801" y="609600"/>
            <a:ext cx="10131425" cy="514865"/>
          </a:xfrm>
        </p:spPr>
        <p:txBody>
          <a:bodyPr>
            <a:normAutofit fontScale="90000"/>
          </a:bodyPr>
          <a:lstStyle/>
          <a:p>
            <a:pPr algn="ctr"/>
            <a:r>
              <a:rPr lang="en-US" dirty="0"/>
              <a:t>target variable - “SPECIES”</a:t>
            </a:r>
          </a:p>
        </p:txBody>
      </p:sp>
      <p:sp>
        <p:nvSpPr>
          <p:cNvPr id="3" name="TextBox 2">
            <a:extLst>
              <a:ext uri="{FF2B5EF4-FFF2-40B4-BE49-F238E27FC236}">
                <a16:creationId xmlns:a16="http://schemas.microsoft.com/office/drawing/2014/main" id="{8D652416-8B02-7248-B59C-10E1091236D6}"/>
              </a:ext>
            </a:extLst>
          </p:cNvPr>
          <p:cNvSpPr txBox="1"/>
          <p:nvPr/>
        </p:nvSpPr>
        <p:spPr>
          <a:xfrm>
            <a:off x="1237451" y="6211669"/>
            <a:ext cx="9028124" cy="646331"/>
          </a:xfrm>
          <a:prstGeom prst="rect">
            <a:avLst/>
          </a:prstGeom>
          <a:noFill/>
        </p:spPr>
        <p:txBody>
          <a:bodyPr wrap="square" rtlCol="0">
            <a:spAutoFit/>
          </a:bodyPr>
          <a:lstStyle/>
          <a:p>
            <a:r>
              <a:rPr lang="en-IN" dirty="0"/>
              <a:t>The Species column data is equally divided into 3 classes and having 50 samples of each class.</a:t>
            </a:r>
          </a:p>
          <a:p>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A7C6D593-D861-D04B-B281-835D03697E7A}"/>
              </a:ext>
            </a:extLst>
          </p:cNvPr>
          <p:cNvPicPr>
            <a:picLocks noGrp="1" noChangeAspect="1"/>
          </p:cNvPicPr>
          <p:nvPr>
            <p:ph idx="1"/>
          </p:nvPr>
        </p:nvPicPr>
        <p:blipFill>
          <a:blip r:embed="rId2"/>
          <a:stretch>
            <a:fillRect/>
          </a:stretch>
        </p:blipFill>
        <p:spPr>
          <a:xfrm>
            <a:off x="2054006" y="1231726"/>
            <a:ext cx="7066101" cy="4738641"/>
          </a:xfrm>
        </p:spPr>
      </p:pic>
    </p:spTree>
    <p:extLst>
      <p:ext uri="{BB962C8B-B14F-4D97-AF65-F5344CB8AC3E}">
        <p14:creationId xmlns:p14="http://schemas.microsoft.com/office/powerpoint/2010/main" val="946940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80D1-EEC2-AB4D-9596-82AC473A04EA}"/>
              </a:ext>
            </a:extLst>
          </p:cNvPr>
          <p:cNvSpPr>
            <a:spLocks noGrp="1"/>
          </p:cNvSpPr>
          <p:nvPr>
            <p:ph type="title"/>
          </p:nvPr>
        </p:nvSpPr>
        <p:spPr/>
        <p:txBody>
          <a:bodyPr/>
          <a:lstStyle/>
          <a:p>
            <a:pPr algn="ctr"/>
            <a:r>
              <a:rPr lang="en-US" dirty="0"/>
              <a:t>EDA</a:t>
            </a:r>
          </a:p>
        </p:txBody>
      </p:sp>
      <p:sp>
        <p:nvSpPr>
          <p:cNvPr id="3" name="Content Placeholder 2">
            <a:extLst>
              <a:ext uri="{FF2B5EF4-FFF2-40B4-BE49-F238E27FC236}">
                <a16:creationId xmlns:a16="http://schemas.microsoft.com/office/drawing/2014/main" id="{C689191D-396B-F240-AF43-22C65C25EDD6}"/>
              </a:ext>
            </a:extLst>
          </p:cNvPr>
          <p:cNvSpPr>
            <a:spLocks noGrp="1"/>
          </p:cNvSpPr>
          <p:nvPr>
            <p:ph idx="1"/>
          </p:nvPr>
        </p:nvSpPr>
        <p:spPr>
          <a:xfrm>
            <a:off x="685801" y="2142067"/>
            <a:ext cx="10624929" cy="4030133"/>
          </a:xfrm>
        </p:spPr>
        <p:txBody>
          <a:bodyPr>
            <a:noAutofit/>
          </a:bodyPr>
          <a:lstStyle/>
          <a:p>
            <a:r>
              <a:rPr lang="en-IN" sz="2400" dirty="0"/>
              <a:t>Response value was higher for lower insured age and it decreased with age. This indicates that the people with lower age were preferred compared to old people.</a:t>
            </a:r>
          </a:p>
          <a:p>
            <a:r>
              <a:rPr lang="en-IN" sz="2400" dirty="0"/>
              <a:t>Insured Age seems to be tending to a normal distribution with insurance age between 20 – 60 being max.</a:t>
            </a:r>
          </a:p>
          <a:p>
            <a:r>
              <a:rPr lang="en-IN" sz="2400" dirty="0"/>
              <a:t>Also, people with less (not low) weight have higher response level. Same goes for BMI.</a:t>
            </a:r>
          </a:p>
          <a:p>
            <a:r>
              <a:rPr lang="en-IN" sz="2400" dirty="0"/>
              <a:t>This gives us an indication that they prefer healthy people to provide the insurance.</a:t>
            </a:r>
          </a:p>
          <a:p>
            <a:endParaRPr lang="en-US" sz="2400" dirty="0"/>
          </a:p>
        </p:txBody>
      </p:sp>
    </p:spTree>
    <p:extLst>
      <p:ext uri="{BB962C8B-B14F-4D97-AF65-F5344CB8AC3E}">
        <p14:creationId xmlns:p14="http://schemas.microsoft.com/office/powerpoint/2010/main" val="1357344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02652-F2C3-6F4B-9499-8F6C8C5EF905}"/>
              </a:ext>
            </a:extLst>
          </p:cNvPr>
          <p:cNvSpPr>
            <a:spLocks noGrp="1"/>
          </p:cNvSpPr>
          <p:nvPr>
            <p:ph type="title"/>
          </p:nvPr>
        </p:nvSpPr>
        <p:spPr/>
        <p:txBody>
          <a:bodyPr/>
          <a:lstStyle/>
          <a:p>
            <a:pPr algn="ctr"/>
            <a:r>
              <a:rPr lang="en-US" dirty="0"/>
              <a:t>model building</a:t>
            </a:r>
          </a:p>
        </p:txBody>
      </p:sp>
      <p:sp>
        <p:nvSpPr>
          <p:cNvPr id="3" name="Content Placeholder 2">
            <a:extLst>
              <a:ext uri="{FF2B5EF4-FFF2-40B4-BE49-F238E27FC236}">
                <a16:creationId xmlns:a16="http://schemas.microsoft.com/office/drawing/2014/main" id="{5A60E3DC-0948-6444-9722-7171146B48F8}"/>
              </a:ext>
            </a:extLst>
          </p:cNvPr>
          <p:cNvSpPr>
            <a:spLocks noGrp="1"/>
          </p:cNvSpPr>
          <p:nvPr>
            <p:ph idx="1"/>
          </p:nvPr>
        </p:nvSpPr>
        <p:spPr/>
        <p:txBody>
          <a:bodyPr>
            <a:normAutofit fontScale="85000" lnSpcReduction="20000"/>
          </a:bodyPr>
          <a:lstStyle/>
          <a:p>
            <a:r>
              <a:rPr lang="en-US" sz="2400" dirty="0"/>
              <a:t>Since target variable is a Categorical variable with 3 classes, it is a multi class classification problem.</a:t>
            </a:r>
          </a:p>
          <a:p>
            <a:r>
              <a:rPr lang="en-US" sz="2400" dirty="0"/>
              <a:t>ML algorithms used for model building are:</a:t>
            </a:r>
          </a:p>
          <a:p>
            <a:pPr lvl="1"/>
            <a:r>
              <a:rPr lang="en-US" sz="2400" dirty="0"/>
              <a:t>Logistic Regression</a:t>
            </a:r>
          </a:p>
          <a:p>
            <a:pPr lvl="1"/>
            <a:r>
              <a:rPr lang="en-US" sz="2400" dirty="0"/>
              <a:t>Decision Tree</a:t>
            </a:r>
          </a:p>
          <a:p>
            <a:pPr lvl="1"/>
            <a:r>
              <a:rPr lang="en-US" sz="2400" dirty="0"/>
              <a:t>Random Forest</a:t>
            </a:r>
          </a:p>
          <a:p>
            <a:pPr lvl="1"/>
            <a:r>
              <a:rPr lang="en-US" sz="2400" dirty="0"/>
              <a:t>KNN</a:t>
            </a:r>
          </a:p>
          <a:p>
            <a:pPr lvl="1"/>
            <a:r>
              <a:rPr lang="en-US" sz="2400" dirty="0"/>
              <a:t>Naïve Bayes</a:t>
            </a:r>
          </a:p>
          <a:p>
            <a:pPr lvl="1"/>
            <a:r>
              <a:rPr lang="en-US" sz="2400" dirty="0"/>
              <a:t>Support Vector Machine</a:t>
            </a:r>
            <a:br>
              <a:rPr lang="en-US" sz="2400" dirty="0"/>
            </a:br>
            <a:endParaRPr lang="en-US" sz="2400" dirty="0"/>
          </a:p>
        </p:txBody>
      </p:sp>
    </p:spTree>
    <p:extLst>
      <p:ext uri="{BB962C8B-B14F-4D97-AF65-F5344CB8AC3E}">
        <p14:creationId xmlns:p14="http://schemas.microsoft.com/office/powerpoint/2010/main" val="2235200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A71A-F4BC-7845-8F1D-6A3661C7692A}"/>
              </a:ext>
            </a:extLst>
          </p:cNvPr>
          <p:cNvSpPr>
            <a:spLocks noGrp="1"/>
          </p:cNvSpPr>
          <p:nvPr>
            <p:ph type="title"/>
          </p:nvPr>
        </p:nvSpPr>
        <p:spPr>
          <a:xfrm>
            <a:off x="685801" y="609601"/>
            <a:ext cx="10131425" cy="622852"/>
          </a:xfrm>
        </p:spPr>
        <p:txBody>
          <a:bodyPr>
            <a:normAutofit fontScale="90000"/>
          </a:bodyPr>
          <a:lstStyle/>
          <a:p>
            <a:pPr algn="ctr"/>
            <a:r>
              <a:rPr lang="en-US" dirty="0"/>
              <a:t>Decision Tree Classifier</a:t>
            </a:r>
          </a:p>
        </p:txBody>
      </p:sp>
      <p:pic>
        <p:nvPicPr>
          <p:cNvPr id="5" name="Content Placeholder 4" descr="A screenshot of a social media post&#10;&#10;Description automatically generated">
            <a:extLst>
              <a:ext uri="{FF2B5EF4-FFF2-40B4-BE49-F238E27FC236}">
                <a16:creationId xmlns:a16="http://schemas.microsoft.com/office/drawing/2014/main" id="{D75AD28D-049D-F845-BF52-86AFE4C69E9C}"/>
              </a:ext>
            </a:extLst>
          </p:cNvPr>
          <p:cNvPicPr>
            <a:picLocks noGrp="1" noChangeAspect="1"/>
          </p:cNvPicPr>
          <p:nvPr>
            <p:ph idx="1"/>
          </p:nvPr>
        </p:nvPicPr>
        <p:blipFill>
          <a:blip r:embed="rId2"/>
          <a:stretch>
            <a:fillRect/>
          </a:stretch>
        </p:blipFill>
        <p:spPr>
          <a:xfrm>
            <a:off x="1975249" y="1232453"/>
            <a:ext cx="7814794" cy="5460940"/>
          </a:xfrm>
        </p:spPr>
      </p:pic>
    </p:spTree>
    <p:extLst>
      <p:ext uri="{BB962C8B-B14F-4D97-AF65-F5344CB8AC3E}">
        <p14:creationId xmlns:p14="http://schemas.microsoft.com/office/powerpoint/2010/main" val="3817962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262</TotalTime>
  <Words>460</Words>
  <Application>Microsoft Macintosh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Celestial</vt:lpstr>
      <vt:lpstr>IRIS CLASSIFIER</vt:lpstr>
      <vt:lpstr>Problem statement /  Data collection</vt:lpstr>
      <vt:lpstr>Data description</vt:lpstr>
      <vt:lpstr>missing data imputation</vt:lpstr>
      <vt:lpstr>Correlation using heatmap</vt:lpstr>
      <vt:lpstr>target variable - “SPECIES”</vt:lpstr>
      <vt:lpstr>EDA</vt:lpstr>
      <vt:lpstr>model building</vt:lpstr>
      <vt:lpstr>Decision Tree Classifier</vt:lpstr>
      <vt:lpstr>Random Forest Classifier</vt:lpstr>
      <vt:lpstr>Model evaluation</vt:lpstr>
      <vt:lpstr>CONFUSION MATRIX of decision tree classifier</vt:lpstr>
      <vt:lpstr>ACCURACY SCORE</vt:lpstr>
      <vt:lpstr>CLASSIFICATION REPORT of decision tree classifier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Prudential Insurance Risk prediction</dc:title>
  <dc:creator>Raj Kumar Gupta</dc:creator>
  <cp:lastModifiedBy>Raj Kumar Gupta</cp:lastModifiedBy>
  <cp:revision>18</cp:revision>
  <dcterms:created xsi:type="dcterms:W3CDTF">2020-01-22T15:20:00Z</dcterms:created>
  <dcterms:modified xsi:type="dcterms:W3CDTF">2020-04-25T13:58:44Z</dcterms:modified>
</cp:coreProperties>
</file>