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6" r:id="rId11"/>
    <p:sldId id="2146847057" r:id="rId12"/>
    <p:sldId id="267"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0" autoAdjust="0"/>
    <p:restoredTop sz="95196" autoAdjust="0"/>
  </p:normalViewPr>
  <p:slideViewPr>
    <p:cSldViewPr snapToGrid="0">
      <p:cViewPr>
        <p:scale>
          <a:sx n="75" d="100"/>
          <a:sy n="75" d="100"/>
        </p:scale>
        <p:origin x="1550" y="18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2362626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FOR INDUSTRIAL EQUIPMENT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2105908"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RAJ GUPTA-ITM SLS BARODA UNIVERSITY-B.TECH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DC2A-7A34-1AF7-B21F-062976397298}"/>
              </a:ext>
            </a:extLst>
          </p:cNvPr>
          <p:cNvSpPr>
            <a:spLocks noGrp="1"/>
          </p:cNvSpPr>
          <p:nvPr>
            <p:ph type="title"/>
          </p:nvPr>
        </p:nvSpPr>
        <p:spPr/>
        <p:txBody>
          <a:bodyPr>
            <a:normAutofit/>
          </a:bodyPr>
          <a:lstStyle/>
          <a:p>
            <a:r>
              <a:rPr lang="en-IN" b="1" i="0" dirty="0">
                <a:solidFill>
                  <a:schemeClr val="accent1"/>
                </a:solidFill>
                <a:effectLst/>
                <a:latin typeface="Söhne"/>
              </a:rPr>
              <a:t>Model Evaluation Metrics:</a:t>
            </a:r>
            <a:endParaRPr lang="en-IN" dirty="0">
              <a:solidFill>
                <a:schemeClr val="accent1"/>
              </a:solidFill>
            </a:endParaRPr>
          </a:p>
        </p:txBody>
      </p:sp>
      <p:sp>
        <p:nvSpPr>
          <p:cNvPr id="3" name="Content Placeholder 2">
            <a:extLst>
              <a:ext uri="{FF2B5EF4-FFF2-40B4-BE49-F238E27FC236}">
                <a16:creationId xmlns:a16="http://schemas.microsoft.com/office/drawing/2014/main" id="{9D244ABD-48C7-8E93-04EC-437FCC1DE355}"/>
              </a:ext>
            </a:extLst>
          </p:cNvPr>
          <p:cNvSpPr>
            <a:spLocks noGrp="1"/>
          </p:cNvSpPr>
          <p:nvPr>
            <p:ph idx="1"/>
          </p:nvPr>
        </p:nvSpPr>
        <p:spPr/>
        <p:txBody>
          <a:bodyPr>
            <a:normAutofit lnSpcReduction="10000"/>
          </a:bodyPr>
          <a:lstStyle/>
          <a:p>
            <a:r>
              <a:rPr lang="en-US" dirty="0"/>
              <a:t>Accuracy: 98.35%</a:t>
            </a:r>
          </a:p>
          <a:p>
            <a:endParaRPr lang="en-US" dirty="0"/>
          </a:p>
          <a:p>
            <a:r>
              <a:rPr lang="en-US" dirty="0"/>
              <a:t>This indicates the proportion of correctly classified instances in the test set.</a:t>
            </a:r>
          </a:p>
          <a:p>
            <a:r>
              <a:rPr lang="en-US" dirty="0"/>
              <a:t>Confusion Matrix:</a:t>
            </a:r>
          </a:p>
          <a:p>
            <a:endParaRPr lang="en-US" dirty="0"/>
          </a:p>
          <a:p>
            <a:r>
              <a:rPr lang="en-US" dirty="0"/>
              <a:t>[[1931    8]</a:t>
            </a:r>
          </a:p>
          <a:p>
            <a:r>
              <a:rPr lang="en-US" dirty="0"/>
              <a:t> [  25   36]]</a:t>
            </a:r>
          </a:p>
          <a:p>
            <a:r>
              <a:rPr lang="en-US" dirty="0"/>
              <a:t>Rows represent actual classes, and columns represent predicted classes.</a:t>
            </a:r>
          </a:p>
          <a:p>
            <a:r>
              <a:rPr lang="en-US" dirty="0"/>
              <a:t>1931 instances of class 0 were correctly predicted as class 0.</a:t>
            </a:r>
          </a:p>
          <a:p>
            <a:r>
              <a:rPr lang="en-US" dirty="0"/>
              <a:t>8 instances of class 0 were incorrectly predicted as class 1.</a:t>
            </a:r>
          </a:p>
          <a:p>
            <a:r>
              <a:rPr lang="en-US" dirty="0"/>
              <a:t>25 instances of class 1 were incorrectly predicted as class 0.</a:t>
            </a:r>
          </a:p>
          <a:p>
            <a:r>
              <a:rPr lang="en-US" dirty="0"/>
              <a:t>36 instances of class 1 were correctly predicted as class 1.</a:t>
            </a:r>
            <a:endParaRPr lang="en-IN" dirty="0"/>
          </a:p>
        </p:txBody>
      </p:sp>
    </p:spTree>
    <p:extLst>
      <p:ext uri="{BB962C8B-B14F-4D97-AF65-F5344CB8AC3E}">
        <p14:creationId xmlns:p14="http://schemas.microsoft.com/office/powerpoint/2010/main" val="156011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AC02-C587-BCE3-D79C-D6146297140B}"/>
              </a:ext>
            </a:extLst>
          </p:cNvPr>
          <p:cNvSpPr>
            <a:spLocks noGrp="1"/>
          </p:cNvSpPr>
          <p:nvPr>
            <p:ph type="title"/>
          </p:nvPr>
        </p:nvSpPr>
        <p:spPr/>
        <p:txBody>
          <a:bodyPr/>
          <a:lstStyle/>
          <a:p>
            <a:r>
              <a:rPr lang="en-IN" b="1" i="0" dirty="0">
                <a:solidFill>
                  <a:schemeClr val="accent1"/>
                </a:solidFill>
                <a:effectLst/>
                <a:latin typeface="Söhne"/>
              </a:rPr>
              <a:t>Classification Report:</a:t>
            </a:r>
            <a:endParaRPr lang="en-IN" dirty="0">
              <a:solidFill>
                <a:schemeClr val="accent1"/>
              </a:solidFill>
            </a:endParaRPr>
          </a:p>
        </p:txBody>
      </p:sp>
      <p:sp>
        <p:nvSpPr>
          <p:cNvPr id="3" name="Content Placeholder 2">
            <a:extLst>
              <a:ext uri="{FF2B5EF4-FFF2-40B4-BE49-F238E27FC236}">
                <a16:creationId xmlns:a16="http://schemas.microsoft.com/office/drawing/2014/main" id="{2A452257-7EE6-21B5-CDFB-AF8BE885BCC4}"/>
              </a:ext>
            </a:extLst>
          </p:cNvPr>
          <p:cNvSpPr>
            <a:spLocks noGrp="1"/>
          </p:cNvSpPr>
          <p:nvPr>
            <p:ph idx="1"/>
          </p:nvPr>
        </p:nvSpPr>
        <p:spPr/>
        <p:txBody>
          <a:bodyPr/>
          <a:lstStyle/>
          <a:p>
            <a:r>
              <a:rPr lang="en-US" dirty="0"/>
              <a:t>Precision: The ability of the classifier not to label a positive instance as negative.</a:t>
            </a:r>
          </a:p>
          <a:p>
            <a:r>
              <a:rPr lang="en-US" dirty="0"/>
              <a:t>Recall: The ability of the classifier to find all positive instances.</a:t>
            </a:r>
          </a:p>
          <a:p>
            <a:r>
              <a:rPr lang="en-US" dirty="0"/>
              <a:t>F1-score: The harmonic mean of precision and recall.</a:t>
            </a:r>
          </a:p>
          <a:p>
            <a:r>
              <a:rPr lang="en-US" dirty="0"/>
              <a:t>Support: The number of actual occurrences of the class in the specified dataset.</a:t>
            </a:r>
            <a:endParaRPr lang="en-IN" dirty="0"/>
          </a:p>
        </p:txBody>
      </p:sp>
    </p:spTree>
    <p:extLst>
      <p:ext uri="{BB962C8B-B14F-4D97-AF65-F5344CB8AC3E}">
        <p14:creationId xmlns:p14="http://schemas.microsoft.com/office/powerpoint/2010/main" val="108934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predictive maintenance program for industrial equipment, utilizing the Random Forest algorithm, presents a promising solution for enhancing operational efficiency and minimizing downtime. Leveraging a Kaggle dataset for comprehensive feature information, the program underwent a systematic training process, incorporating data exploration, preprocessing, and feature selection. The trained model demonstrated its ability to predict equipment failures, and upon deployment, it integrates seamlessly into the operational environment for real-time monitoring. The continuous improvement framework, including feedback mechanisms and periodic updates, ensures the model's adaptability to evolving equipment conditions. The program holds significant potential for cost savings, improved reliability, and a proactive approach to maintenance, setting the stage for a more efficient industrial ecosystem. Challenges such as imbalanced datasets are acknowledged, and future considerations may involve exploring advanced machine-learning techniques for further refinement. machine-learning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65760" y="1302026"/>
            <a:ext cx="11521440" cy="5078454"/>
          </a:xfrm>
        </p:spPr>
        <p:txBody>
          <a:bodyPr>
            <a:normAutofit fontScale="92500" lnSpcReduction="10000"/>
          </a:bodyPr>
          <a:lstStyle/>
          <a:p>
            <a:pPr marL="0" indent="0">
              <a:buNone/>
            </a:pPr>
            <a:endParaRPr lang="en-US" sz="2000" b="1" dirty="0"/>
          </a:p>
          <a:p>
            <a:pPr marL="305435" indent="-305435"/>
            <a:r>
              <a:rPr lang="en-US" sz="2000" dirty="0">
                <a:ea typeface="+mn-lt"/>
                <a:cs typeface="+mn-lt"/>
              </a:rPr>
              <a:t>The future scope of this predictive maintenance project is extensive, with opportunities to enhance its capabilities and impact. The incorporation of more advanced machine learning techniques, such as deep learning models, could potentially improve prediction accuracy and handle intricate patterns in equipment </a:t>
            </a:r>
            <a:r>
              <a:rPr lang="en-US" sz="2000" dirty="0" err="1">
                <a:ea typeface="+mn-lt"/>
                <a:cs typeface="+mn-lt"/>
              </a:rPr>
              <a:t>behaviour</a:t>
            </a:r>
            <a:r>
              <a:rPr lang="en-US" sz="2000" dirty="0">
                <a:ea typeface="+mn-lt"/>
                <a:cs typeface="+mn-lt"/>
              </a:rPr>
              <a:t>. </a:t>
            </a:r>
          </a:p>
          <a:p>
            <a:pPr marL="305435" indent="-305435"/>
            <a:r>
              <a:rPr lang="en-US" sz="2000" dirty="0">
                <a:ea typeface="+mn-lt"/>
                <a:cs typeface="+mn-lt"/>
              </a:rPr>
              <a:t>Integration with real-time data streams and the Internet of Things (IoT) could further refine the model's responsiveness and provide more timely insights. Exploring additional relevant features and considering a multi-modal approach, such as combining sensor data with external factors like environmental conditions, could contribute to a more comprehensive understanding of equipment health. Collaboration with industry experts and stakeholders may open avenues for domain-specific optimizations, and expanding the project to a broader range of industrial settings could diversify its applications. </a:t>
            </a:r>
          </a:p>
          <a:p>
            <a:pPr marL="305435" indent="-305435"/>
            <a:r>
              <a:rPr lang="en-US" sz="2000" dirty="0">
                <a:ea typeface="+mn-lt"/>
                <a:cs typeface="+mn-lt"/>
              </a:rPr>
              <a:t>Additionally, ongoing research in explainable AI methods would address the interpretability of the model's decisions, instilling confidence among end-users and facilitating regulatory compliance. Overall, the future scope involves a continual evolution of the project, leveraging emerging technologies and insights to advance predictive maintenance in industrial settings.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K</a:t>
            </a:r>
            <a:r>
              <a:rPr lang="en-IN" sz="2400" dirty="0" err="1">
                <a:solidFill>
                  <a:srgbClr val="0F0F0F"/>
                </a:solidFill>
                <a:ea typeface="+mn-lt"/>
                <a:cs typeface="+mn-lt"/>
              </a:rPr>
              <a:t>aggle</a:t>
            </a:r>
            <a:r>
              <a:rPr lang="en-IN" sz="2400" dirty="0">
                <a:solidFill>
                  <a:srgbClr val="0F0F0F"/>
                </a:solidFill>
                <a:ea typeface="+mn-lt"/>
                <a:cs typeface="+mn-lt"/>
              </a:rPr>
              <a:t> for dataset:</a:t>
            </a:r>
          </a:p>
          <a:p>
            <a:pPr marL="0" indent="0">
              <a:buNone/>
            </a:pPr>
            <a:r>
              <a:rPr lang="en-IN" sz="2400" dirty="0"/>
              <a:t>	</a:t>
            </a:r>
            <a:r>
              <a:rPr lang="en-IN" sz="2400" dirty="0">
                <a:hlinkClick r:id="rId2"/>
              </a:rPr>
              <a:t>https://www.kaggle.com/</a:t>
            </a:r>
            <a:endParaRPr lang="en-IN" sz="2400" dirty="0"/>
          </a:p>
          <a:p>
            <a:r>
              <a:rPr lang="en-IN" sz="2400" dirty="0" err="1"/>
              <a:t>StackOverflow</a:t>
            </a:r>
            <a:r>
              <a:rPr lang="en-IN" sz="2400" dirty="0"/>
              <a:t> for errors:</a:t>
            </a:r>
          </a:p>
          <a:p>
            <a:pPr marL="0" indent="0">
              <a:buNone/>
            </a:pPr>
            <a:r>
              <a:rPr lang="en-IN" sz="2400" dirty="0"/>
              <a:t>	</a:t>
            </a:r>
            <a:r>
              <a:rPr lang="en-IN" sz="2400" dirty="0">
                <a:hlinkClick r:id="rId3"/>
              </a:rPr>
              <a:t>https://stackoverflow.com/</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36530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Statement:</a:t>
            </a:r>
            <a:r>
              <a:rPr lang="en-IN" sz="2800" dirty="0">
                <a:solidFill>
                  <a:srgbClr val="0F0F0F"/>
                </a:solidFill>
                <a:ea typeface="+mn-lt"/>
                <a:cs typeface="+mn-lt"/>
              </a:rPr>
              <a:t> </a:t>
            </a:r>
            <a:r>
              <a:rPr lang="en-US" sz="2400" dirty="0">
                <a:solidFill>
                  <a:srgbClr val="0F0F0F"/>
                </a:solidFill>
                <a:ea typeface="+mn-lt"/>
                <a:cs typeface="+mn-lt"/>
              </a:rPr>
              <a:t>In many industries, unexpected equipment failures can result in significant downtime, maintenance costs, and production losses. To address this issue, the goal is to develop a predictive maintenance system using machine learning algorithms. The focus will be on a specific type of industrial equipment (e.g., pumps, motors, turbines) where failure can have severe consequences.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Data Collection</a:t>
            </a:r>
            <a:r>
              <a:rPr lang="en-US" sz="1200" dirty="0">
                <a:latin typeface="Calibri"/>
                <a:ea typeface="+mn-lt"/>
                <a:cs typeface="+mn-lt"/>
              </a:rPr>
              <a:t>: Gather historical data related to the equipment, including sensor readings, operating conditions, and failure instances. The dataset should include information on both normal and failure states</a:t>
            </a:r>
            <a:r>
              <a:rPr lang="en-US" sz="1200" b="1" dirty="0">
                <a:latin typeface="Calibri"/>
                <a:ea typeface="+mn-lt"/>
                <a:cs typeface="+mn-lt"/>
              </a:rPr>
              <a:t>.</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Feature Engineering: </a:t>
            </a:r>
            <a:r>
              <a:rPr lang="en-US" sz="1200" dirty="0">
                <a:latin typeface="Calibri"/>
                <a:ea typeface="+mn-lt"/>
                <a:cs typeface="+mn-lt"/>
              </a:rPr>
              <a:t>Identify relevant features and engineering new ones that can provide insights into the health of the equipment. This may involve time-series analysis, frequency domain analysis, or other signal-processing techniques.</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Labeling: </a:t>
            </a:r>
            <a:r>
              <a:rPr lang="en-US" sz="1200" dirty="0">
                <a:latin typeface="Calibri"/>
                <a:ea typeface="+mn-lt"/>
                <a:cs typeface="+mn-lt"/>
              </a:rPr>
              <a:t>Develop a labelling mechanism for the dataset to distinguish between normal operating conditions and impending failure. This might involve defining threshold values or using expert-labeled data.</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Algorithm Selection: </a:t>
            </a:r>
            <a:r>
              <a:rPr lang="en-US" sz="1200" dirty="0">
                <a:latin typeface="Calibri"/>
                <a:ea typeface="+mn-lt"/>
                <a:cs typeface="+mn-lt"/>
              </a:rPr>
              <a:t>Choose appropriate machine learning algorithms for predictive maintenance, such as Random Forests, Support Vector Machines, or Deep Learning models. Consider the trade-off between model complexity and interpretability.</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Model Training and Validation: </a:t>
            </a:r>
            <a:r>
              <a:rPr lang="en-US" sz="1200" dirty="0">
                <a:latin typeface="Calibri"/>
                <a:ea typeface="+mn-lt"/>
                <a:cs typeface="+mn-lt"/>
              </a:rPr>
              <a:t>Split the dataset into training and validation sets, and train the chosen algorithm. Optimize hyperparameters to ensure the model generalizes well to unseen data. Validate the model using metrics like precision, recall, and F1 score.</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Deployment: </a:t>
            </a:r>
            <a:r>
              <a:rPr lang="en-US" sz="1200" dirty="0">
                <a:latin typeface="Calibri"/>
                <a:ea typeface="+mn-lt"/>
                <a:cs typeface="+mn-lt"/>
              </a:rPr>
              <a:t>Implement the trained model in a real-time or near-real-time environment where it can continuously monitor equipment health. Integrate the predictive maintenance system with the existing infrastructure.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62500" lnSpcReduction="20000"/>
          </a:bodyPr>
          <a:lstStyle/>
          <a:p>
            <a:pPr marL="0" indent="0">
              <a:buNone/>
            </a:pPr>
            <a:r>
              <a:rPr lang="en-US" sz="2000" b="1" dirty="0">
                <a:solidFill>
                  <a:srgbClr val="0F0F0F"/>
                </a:solidFill>
              </a:rPr>
              <a:t>The system approach to a predictive maintenance program involves understanding the entire system in which the program operates, considering various components, interactions, and their impact on the overall objectives. Here's a system approach breakdown for the predictive maintenance program:</a:t>
            </a:r>
          </a:p>
          <a:p>
            <a:pPr marL="0" indent="0">
              <a:buNone/>
            </a:pPr>
            <a:endParaRPr lang="en-US" sz="1800" b="1" dirty="0">
              <a:solidFill>
                <a:srgbClr val="0F0F0F"/>
              </a:solidFill>
            </a:endParaRPr>
          </a:p>
          <a:p>
            <a:r>
              <a:rPr lang="en-US" sz="1900" dirty="0">
                <a:solidFill>
                  <a:srgbClr val="0F0F0F"/>
                </a:solidFill>
              </a:rPr>
              <a:t>Define Objectives</a:t>
            </a:r>
          </a:p>
          <a:p>
            <a:r>
              <a:rPr lang="en-US" sz="1900" dirty="0">
                <a:solidFill>
                  <a:srgbClr val="0F0F0F"/>
                </a:solidFill>
              </a:rPr>
              <a:t>Understand the System</a:t>
            </a:r>
          </a:p>
          <a:p>
            <a:r>
              <a:rPr lang="en-US" sz="1900" dirty="0">
                <a:solidFill>
                  <a:srgbClr val="0F0F0F"/>
                </a:solidFill>
              </a:rPr>
              <a:t>Data Collection and Integration</a:t>
            </a:r>
          </a:p>
          <a:p>
            <a:r>
              <a:rPr lang="en-US" sz="1900" dirty="0">
                <a:solidFill>
                  <a:srgbClr val="0F0F0F"/>
                </a:solidFill>
              </a:rPr>
              <a:t>Preprocessing and Feature Engineering</a:t>
            </a:r>
          </a:p>
          <a:p>
            <a:r>
              <a:rPr lang="en-US" sz="1900" dirty="0">
                <a:solidFill>
                  <a:srgbClr val="0F0F0F"/>
                </a:solidFill>
              </a:rPr>
              <a:t>Machine Learning Model</a:t>
            </a:r>
          </a:p>
          <a:p>
            <a:r>
              <a:rPr lang="en-US" sz="1900" dirty="0">
                <a:solidFill>
                  <a:srgbClr val="0F0F0F"/>
                </a:solidFill>
              </a:rPr>
              <a:t>Deployment</a:t>
            </a:r>
          </a:p>
          <a:p>
            <a:r>
              <a:rPr lang="en-US" sz="1900" dirty="0">
                <a:solidFill>
                  <a:srgbClr val="0F0F0F"/>
                </a:solidFill>
              </a:rPr>
              <a:t>Real-Time Monitoring</a:t>
            </a:r>
          </a:p>
          <a:p>
            <a:r>
              <a:rPr lang="en-US" sz="1900" dirty="0">
                <a:solidFill>
                  <a:srgbClr val="0F0F0F"/>
                </a:solidFill>
              </a:rPr>
              <a:t>Alerting and Reporting</a:t>
            </a:r>
          </a:p>
          <a:p>
            <a:r>
              <a:rPr lang="en-US" sz="1900" dirty="0">
                <a:solidFill>
                  <a:srgbClr val="0F0F0F"/>
                </a:solidFill>
              </a:rPr>
              <a:t>Feedback Loop</a:t>
            </a:r>
          </a:p>
          <a:p>
            <a:r>
              <a:rPr lang="en-US" sz="1900" dirty="0">
                <a:solidFill>
                  <a:srgbClr val="0F0F0F"/>
                </a:solidFill>
              </a:rPr>
              <a:t>Documentation</a:t>
            </a:r>
          </a:p>
          <a:p>
            <a:r>
              <a:rPr lang="en-US" sz="1900" dirty="0">
                <a:solidFill>
                  <a:srgbClr val="0F0F0F"/>
                </a:solidFill>
              </a:rPr>
              <a:t>Training and Knowledge Transfer</a:t>
            </a:r>
          </a:p>
          <a:p>
            <a:r>
              <a:rPr lang="en-US" sz="1900" dirty="0">
                <a:solidFill>
                  <a:srgbClr val="0F0F0F"/>
                </a:solidFill>
              </a:rPr>
              <a:t>Continuous Improvement</a:t>
            </a:r>
          </a:p>
          <a:p>
            <a:r>
              <a:rPr lang="en-US" sz="1900" dirty="0">
                <a:solidFill>
                  <a:srgbClr val="0F0F0F"/>
                </a:solidFill>
              </a:rPr>
              <a:t>Compliance and Regulations</a:t>
            </a:r>
            <a:endParaRPr lang="en-IN" sz="19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42900" indent="-342900">
              <a:buFont typeface="+mj-lt"/>
              <a:buAutoNum type="arabicPeriod"/>
            </a:pPr>
            <a:r>
              <a:rPr lang="en-US" sz="1400" b="1" dirty="0">
                <a:ea typeface="+mn-lt"/>
                <a:cs typeface="+mn-lt"/>
              </a:rPr>
              <a:t>Algorithm Selection:</a:t>
            </a:r>
          </a:p>
          <a:p>
            <a:pPr marL="305435" indent="-305435"/>
            <a:r>
              <a:rPr lang="en-US" sz="1400" b="1" dirty="0">
                <a:ea typeface="+mn-lt"/>
                <a:cs typeface="+mn-lt"/>
              </a:rPr>
              <a:t>   Random Forest</a:t>
            </a:r>
          </a:p>
          <a:p>
            <a:pPr marL="305435" indent="-305435"/>
            <a:endParaRPr lang="en-US" sz="1400" dirty="0">
              <a:ea typeface="+mn-lt"/>
              <a:cs typeface="+mn-lt"/>
            </a:endParaRPr>
          </a:p>
          <a:p>
            <a:pPr marL="305435" indent="-305435"/>
            <a:r>
              <a:rPr lang="en-US" sz="1400" dirty="0">
                <a:ea typeface="+mn-lt"/>
                <a:cs typeface="+mn-lt"/>
              </a:rPr>
              <a:t>Why Random Forest?</a:t>
            </a:r>
          </a:p>
          <a:p>
            <a:pPr marL="305435" indent="-305435"/>
            <a:r>
              <a:rPr lang="en-US" sz="1400" dirty="0">
                <a:ea typeface="+mn-lt"/>
                <a:cs typeface="+mn-lt"/>
              </a:rPr>
              <a:t>Random Forest was chosen for predictive maintenance in industrial equipment due to its robustness, versatility, and suitability for the task at hand. Several factors contributed to this choice:</a:t>
            </a:r>
          </a:p>
          <a:p>
            <a:pPr marL="305435" indent="-305435"/>
            <a:r>
              <a:rPr lang="en-US" sz="1400" dirty="0">
                <a:ea typeface="+mn-lt"/>
                <a:cs typeface="+mn-lt"/>
              </a:rPr>
              <a:t>Robustness: Random Forest is less prone to overfitting, making it suitable for complex datasets with various features.</a:t>
            </a:r>
          </a:p>
          <a:p>
            <a:pPr marL="305435" indent="-305435"/>
            <a:r>
              <a:rPr lang="en-US" sz="1400" dirty="0">
                <a:ea typeface="+mn-lt"/>
                <a:cs typeface="+mn-lt"/>
              </a:rPr>
              <a:t>Handling Non-linearity: It can capture non-linear relationships between input features and equipment failure, which is crucial for predictive maintenance tasks.</a:t>
            </a:r>
          </a:p>
          <a:p>
            <a:pPr marL="305435" indent="-305435"/>
            <a:r>
              <a:rPr lang="en-US" sz="1400" dirty="0">
                <a:ea typeface="+mn-lt"/>
                <a:cs typeface="+mn-lt"/>
              </a:rPr>
              <a:t>Feature Importance: Random Forest provides insights into feature importance, aiding in understanding the factors contributing to equipment health.</a:t>
            </a:r>
            <a:endParaRPr lang="en-IN" sz="1400" dirty="0">
              <a:ea typeface="+mn-lt"/>
              <a:cs typeface="+mn-lt"/>
            </a:endParaRPr>
          </a:p>
          <a:p>
            <a:pPr marL="342900" indent="-342900">
              <a:buFont typeface="+mj-lt"/>
              <a:buAutoNum type="arabicPeriod" startAt="2"/>
            </a:pPr>
            <a:r>
              <a:rPr lang="en-US" sz="1400" b="1" dirty="0">
                <a:ea typeface="+mn-lt"/>
                <a:cs typeface="+mn-lt"/>
              </a:rPr>
              <a:t>Data Input:</a:t>
            </a:r>
          </a:p>
          <a:p>
            <a:r>
              <a:rPr lang="en-US" sz="1400" dirty="0">
                <a:ea typeface="+mn-lt"/>
                <a:cs typeface="+mn-lt"/>
              </a:rPr>
              <a:t>Kaggle Dataset Link: </a:t>
            </a:r>
            <a:r>
              <a:rPr lang="en-US" sz="1400" dirty="0">
                <a:ea typeface="+mn-lt"/>
                <a:cs typeface="+mn-lt"/>
                <a:hlinkClick r:id="rId2"/>
              </a:rPr>
              <a:t>Predictive Maintenance Dataset</a:t>
            </a:r>
            <a:endParaRPr lang="en-US" sz="1400" dirty="0">
              <a:ea typeface="+mn-lt"/>
              <a:cs typeface="+mn-lt"/>
            </a:endParaRPr>
          </a:p>
          <a:p>
            <a:pPr marL="0" indent="0">
              <a:buNone/>
            </a:pPr>
            <a:endParaRPr lang="en-US" sz="1400" dirty="0">
              <a:ea typeface="+mn-lt"/>
              <a:cs typeface="+mn-lt"/>
            </a:endParaRPr>
          </a:p>
          <a:p>
            <a:r>
              <a:rPr lang="en-US" sz="1400" dirty="0">
                <a:ea typeface="+mn-lt"/>
                <a:cs typeface="+mn-lt"/>
              </a:rPr>
              <a:t>The Kaggle dataset provided the necessary information for training and evaluating the predictive maintenance model. It includes features such as air temperature, process temperature, rotational speed, torque, tool wear, and failure indicators. The dataset was split into training and testing sets to train the model and assess its performance.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341D-D77D-705D-CEA2-91E7D919C5E2}"/>
              </a:ext>
            </a:extLst>
          </p:cNvPr>
          <p:cNvSpPr>
            <a:spLocks noGrp="1"/>
          </p:cNvSpPr>
          <p:nvPr>
            <p:ph type="title"/>
          </p:nvPr>
        </p:nvSpPr>
        <p:spPr/>
        <p:txBody>
          <a:bodyPr/>
          <a:lstStyle/>
          <a:p>
            <a:r>
              <a:rPr lang="en-US" dirty="0">
                <a:solidFill>
                  <a:schemeClr val="accent1"/>
                </a:solidFill>
              </a:rPr>
              <a:t>Continue….</a:t>
            </a:r>
            <a:endParaRPr lang="en-IN" dirty="0">
              <a:solidFill>
                <a:schemeClr val="accent1"/>
              </a:solidFill>
            </a:endParaRPr>
          </a:p>
        </p:txBody>
      </p:sp>
      <p:sp>
        <p:nvSpPr>
          <p:cNvPr id="3" name="Content Placeholder 2">
            <a:extLst>
              <a:ext uri="{FF2B5EF4-FFF2-40B4-BE49-F238E27FC236}">
                <a16:creationId xmlns:a16="http://schemas.microsoft.com/office/drawing/2014/main" id="{019D28FC-0053-CAEA-EB93-B5D05D56926D}"/>
              </a:ext>
            </a:extLst>
          </p:cNvPr>
          <p:cNvSpPr>
            <a:spLocks noGrp="1"/>
          </p:cNvSpPr>
          <p:nvPr>
            <p:ph idx="1"/>
          </p:nvPr>
        </p:nvSpPr>
        <p:spPr/>
        <p:txBody>
          <a:bodyPr>
            <a:normAutofit/>
          </a:bodyPr>
          <a:lstStyle/>
          <a:p>
            <a:pPr marL="342900" indent="-342900">
              <a:buFont typeface="+mj-lt"/>
              <a:buAutoNum type="arabicPeriod" startAt="3"/>
            </a:pPr>
            <a:r>
              <a:rPr lang="en-US" b="1" dirty="0"/>
              <a:t>	Training Process:</a:t>
            </a:r>
          </a:p>
          <a:p>
            <a:r>
              <a:rPr lang="en-US" dirty="0"/>
              <a:t>Training the Random Forest Model</a:t>
            </a:r>
          </a:p>
          <a:p>
            <a:r>
              <a:rPr lang="en-US" dirty="0"/>
              <a:t>Data Exploration: Analyzing the dataset to understand feature distributions, correlations, and identifying potential patterns.</a:t>
            </a:r>
          </a:p>
          <a:p>
            <a:r>
              <a:rPr lang="en-US" dirty="0"/>
              <a:t>Data Preprocessing: Handling missing values, scaling numerical features, and encoding categorical variables for compatibility with the machine learning model.</a:t>
            </a:r>
          </a:p>
          <a:p>
            <a:r>
              <a:rPr lang="en-US" dirty="0"/>
              <a:t>Feature Selection: Selecting relevant features based on domain knowledge and data exploration.</a:t>
            </a:r>
          </a:p>
          <a:p>
            <a:r>
              <a:rPr lang="en-US" dirty="0"/>
              <a:t>Splitting Data: Dividing the dataset into training and testing sets to assess the model's performance on unseen data.</a:t>
            </a:r>
          </a:p>
          <a:p>
            <a:r>
              <a:rPr lang="en-US" dirty="0"/>
              <a:t>Model Initialization: Choosing Random Forest as the machine learning algorithm and initializing it with parameters.</a:t>
            </a:r>
          </a:p>
          <a:p>
            <a:r>
              <a:rPr lang="en-US" dirty="0"/>
              <a:t>Model Training: Training the model on the training set to learn the patterns and relationships between features and equipment failure.</a:t>
            </a:r>
            <a:endParaRPr lang="en-IN" dirty="0"/>
          </a:p>
        </p:txBody>
      </p:sp>
    </p:spTree>
    <p:extLst>
      <p:ext uri="{BB962C8B-B14F-4D97-AF65-F5344CB8AC3E}">
        <p14:creationId xmlns:p14="http://schemas.microsoft.com/office/powerpoint/2010/main" val="128204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4C8F-5260-FA45-5CF2-7D47C2E776E7}"/>
              </a:ext>
            </a:extLst>
          </p:cNvPr>
          <p:cNvSpPr>
            <a:spLocks noGrp="1"/>
          </p:cNvSpPr>
          <p:nvPr>
            <p:ph type="title"/>
          </p:nvPr>
        </p:nvSpPr>
        <p:spPr/>
        <p:txBody>
          <a:bodyPr/>
          <a:lstStyle/>
          <a:p>
            <a:r>
              <a:rPr lang="en-US" dirty="0">
                <a:solidFill>
                  <a:schemeClr val="accent1"/>
                </a:solidFill>
              </a:rPr>
              <a:t>Continue….</a:t>
            </a:r>
            <a:endParaRPr lang="en-IN" dirty="0">
              <a:solidFill>
                <a:schemeClr val="accent1"/>
              </a:solidFill>
            </a:endParaRPr>
          </a:p>
        </p:txBody>
      </p:sp>
      <p:sp>
        <p:nvSpPr>
          <p:cNvPr id="3" name="Content Placeholder 2">
            <a:extLst>
              <a:ext uri="{FF2B5EF4-FFF2-40B4-BE49-F238E27FC236}">
                <a16:creationId xmlns:a16="http://schemas.microsoft.com/office/drawing/2014/main" id="{57880D90-DFC8-2BA2-9F45-511FB911206D}"/>
              </a:ext>
            </a:extLst>
          </p:cNvPr>
          <p:cNvSpPr>
            <a:spLocks noGrp="1"/>
          </p:cNvSpPr>
          <p:nvPr>
            <p:ph idx="1"/>
          </p:nvPr>
        </p:nvSpPr>
        <p:spPr/>
        <p:txBody>
          <a:bodyPr/>
          <a:lstStyle/>
          <a:p>
            <a:pPr marL="342900" indent="-342900">
              <a:buFont typeface="+mj-lt"/>
              <a:buAutoNum type="arabicPeriod" startAt="4"/>
            </a:pPr>
            <a:r>
              <a:rPr lang="en-US" b="1" dirty="0"/>
              <a:t>Prediction Process:</a:t>
            </a:r>
          </a:p>
          <a:p>
            <a:r>
              <a:rPr lang="en-US" dirty="0"/>
              <a:t>Making Predictions with the Trained Model</a:t>
            </a:r>
          </a:p>
          <a:p>
            <a:endParaRPr lang="en-US" dirty="0"/>
          </a:p>
          <a:p>
            <a:r>
              <a:rPr lang="en-US" dirty="0"/>
              <a:t>Data Input: Providing new or unseen data with features like air temperature, process temperature, etc.</a:t>
            </a:r>
          </a:p>
          <a:p>
            <a:r>
              <a:rPr lang="en-US" dirty="0"/>
              <a:t>Feature Engineering (if applicable): Applying the same preprocessing steps used during training to ensure compatibility.</a:t>
            </a:r>
          </a:p>
          <a:p>
            <a:r>
              <a:rPr lang="en-US" dirty="0"/>
              <a:t>Model Prediction: Using the trained Random Forest model to predict the likelihood of equipment failure based on the input features.</a:t>
            </a:r>
          </a:p>
          <a:p>
            <a:r>
              <a:rPr lang="en-US" dirty="0"/>
              <a:t>Outcome: Obtaining a binary prediction (0 or 1) indicating the absence or presence of potential failure.</a:t>
            </a:r>
            <a:endParaRPr lang="en-IN" dirty="0"/>
          </a:p>
        </p:txBody>
      </p:sp>
    </p:spTree>
    <p:extLst>
      <p:ext uri="{BB962C8B-B14F-4D97-AF65-F5344CB8AC3E}">
        <p14:creationId xmlns:p14="http://schemas.microsoft.com/office/powerpoint/2010/main" val="37013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AED17EBE-D5E8-4FA0-C448-683D42EBD6BF}"/>
              </a:ext>
            </a:extLst>
          </p:cNvPr>
          <p:cNvPicPr>
            <a:picLocks noChangeAspect="1"/>
          </p:cNvPicPr>
          <p:nvPr/>
        </p:nvPicPr>
        <p:blipFill>
          <a:blip r:embed="rId2"/>
          <a:stretch>
            <a:fillRect/>
          </a:stretch>
        </p:blipFill>
        <p:spPr>
          <a:xfrm>
            <a:off x="581192" y="1348559"/>
            <a:ext cx="10155938" cy="5136664"/>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1317</Words>
  <Application>Microsoft Office PowerPoint</Application>
  <PresentationFormat>Widescreen</PresentationFormat>
  <Paragraphs>108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Söhne</vt:lpstr>
      <vt:lpstr>Wingdings 2</vt:lpstr>
      <vt:lpstr>DividendVTI</vt:lpstr>
      <vt:lpstr>PREDICTIVE MAINTENANCE FOR INDUSTRIAL EQUIPMENT</vt:lpstr>
      <vt:lpstr>OUTLINE</vt:lpstr>
      <vt:lpstr>Problem Statement</vt:lpstr>
      <vt:lpstr>Proposed Solution</vt:lpstr>
      <vt:lpstr>System  Approach</vt:lpstr>
      <vt:lpstr>Algorithm &amp; Deployment</vt:lpstr>
      <vt:lpstr>Continue….</vt:lpstr>
      <vt:lpstr>Continue….</vt:lpstr>
      <vt:lpstr>Result</vt:lpstr>
      <vt:lpstr>Model Evaluation Metrics:</vt:lpstr>
      <vt:lpstr>Classification Report: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 Gupta</cp:lastModifiedBy>
  <cp:revision>26</cp:revision>
  <dcterms:created xsi:type="dcterms:W3CDTF">2021-05-26T16:50:10Z</dcterms:created>
  <dcterms:modified xsi:type="dcterms:W3CDTF">2024-01-19T09:54:49Z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