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41"/>
  </p:normalViewPr>
  <p:slideViewPr>
    <p:cSldViewPr snapToGrid="0" snapToObjects="1">
      <p:cViewPr>
        <p:scale>
          <a:sx n="75" d="100"/>
          <a:sy n="75" d="100"/>
        </p:scale>
        <p:origin x="98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16.08.2019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ground.tensorflow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Visio_2003-2010_Drawing1.vsd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photo/grey-and-white-short-fur-cat-104827/" TargetMode="External"/><Relationship Id="rId5" Type="http://schemas.openxmlformats.org/officeDocument/2006/relationships/hyperlink" Target="https://www.flickr.com/photos/flamephoenix1991/8376271918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397308" y="2736056"/>
            <a:ext cx="869919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TENSORFLOW PLAYGROUND!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flipH="1">
            <a:off x="2623653" y="6229797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#1: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OUR FIRST NEURON MODEL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915069"/>
            <a:ext cx="7410450" cy="37025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7700" y="1285839"/>
            <a:ext cx="938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Check this out: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  <a:hlinkClick r:id="rId4"/>
              </a:rPr>
              <a:t>https://playground.tensorflow.org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-3555382" y="2850356"/>
            <a:ext cx="135248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#1 OVERVIEW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#1: </a:t>
            </a:r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CONVERT °C TO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°F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1537" y="1544715"/>
            <a:ext cx="7205463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In this 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project,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we will build a simple machine learning model to convert 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temperatures from Celsius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to 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Fahrenheit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equation is as follows: </a:t>
            </a:r>
            <a:endParaRPr lang="en-CA" sz="235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120000"/>
              </a:lnSpc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	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	T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(°F) = T(°C) × 9/5 + 32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For Example, let's convert 0°C </a:t>
            </a:r>
            <a:r>
              <a:rPr lang="en-CA" sz="235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celsius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temperature to Fahrenheit: </a:t>
            </a:r>
            <a:endParaRPr lang="en-CA" sz="235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120000"/>
              </a:lnSpc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	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	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T(°F) = 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(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0°C × 9/5) + 32 = 32°F</a:t>
            </a:r>
            <a:endParaRPr lang="ru-RU" sz="23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28" name="Picture 4" descr="File:Thermometer CF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263102"/>
            <a:ext cx="2797610" cy="486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93589" y="5771917"/>
            <a:ext cx="590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 smtClean="0"/>
              <a:t>Image Source: </a:t>
            </a:r>
            <a:r>
              <a:rPr lang="en-CA" sz="1400" dirty="0" smtClean="0"/>
              <a:t>https</a:t>
            </a:r>
            <a:r>
              <a:rPr lang="en-CA" sz="1400" dirty="0"/>
              <a:t>://commons.wikimedia.org/wiki/File:Thermometer_CF.svg</a:t>
            </a:r>
          </a:p>
        </p:txBody>
      </p:sp>
    </p:spTree>
    <p:extLst>
      <p:ext uri="{BB962C8B-B14F-4D97-AF65-F5344CB8AC3E}">
        <p14:creationId xmlns:p14="http://schemas.microsoft.com/office/powerpoint/2010/main" val="8411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1537" y="1544715"/>
            <a:ext cx="622952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objective is to predict the </a:t>
            </a: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value of one variable Y based on another variable X.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X is called the independent variable and Y is called the dependant variable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This is called “</a:t>
            </a:r>
            <a:r>
              <a:rPr lang="en-CA" sz="2350" b="1" i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Regression</a:t>
            </a: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” and it will be covered in much more detail in later sections of the course.</a:t>
            </a: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410446" y="5447434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439021" y="2065421"/>
            <a:ext cx="13526" cy="34166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075813" y="4237901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557505" y="3934902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818438" y="4315283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248481" y="3389444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0931363" y="2557442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9988062" y="3060905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10130161" y="3567110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9324919" y="3850196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10727640" y="3067388"/>
            <a:ext cx="284199" cy="300118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7601145" y="5493532"/>
            <a:ext cx="344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TEMPERATURE IN </a:t>
            </a:r>
            <a:r>
              <a:rPr lang="en-CA" sz="2000" b="1" dirty="0" smtClean="0"/>
              <a:t>CELSIUS (°C) </a:t>
            </a:r>
            <a:endParaRPr lang="en-CA" sz="2000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131335" y="3517114"/>
            <a:ext cx="3937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TEMPERATURE </a:t>
            </a:r>
            <a:r>
              <a:rPr lang="en-CA" sz="2000" b="1" dirty="0"/>
              <a:t>IN FAHRENHEIT (°F) </a:t>
            </a:r>
            <a:endParaRPr lang="en-CA" sz="2000" b="1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22862" y="2959660"/>
            <a:ext cx="3595707" cy="1951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#1: </a:t>
            </a:r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CONVERT °C TO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°F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210109" y="2736056"/>
            <a:ext cx="83305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ARE ARTIFICIAL NEURAL NETWORKS AND HOW DO THEY LEARN?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1537" y="1544715"/>
            <a:ext cx="6229523" cy="439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brain has over 100 billion neurons communicating through electrical and chemical signals.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Neurons communicate with each other and help us see, think, and generate ideas.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Human brain learns by creating connections among these neurons.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ANNs are information processing models inspired by the human brain.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Прямоугольник 4"/>
          <p:cNvSpPr/>
          <p:nvPr/>
        </p:nvSpPr>
        <p:spPr>
          <a:xfrm>
            <a:off x="416128" y="89963"/>
            <a:ext cx="1217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#1: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WHAT ARE ANNs AND HOW DO THEY LEARN?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1060" y="2252991"/>
            <a:ext cx="4813621" cy="2588495"/>
          </a:xfrm>
          <a:prstGeom prst="rect">
            <a:avLst/>
          </a:prstGeom>
        </p:spPr>
      </p:pic>
      <p:graphicFrame>
        <p:nvGraphicFramePr>
          <p:cNvPr id="2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544240"/>
              </p:ext>
            </p:extLst>
          </p:nvPr>
        </p:nvGraphicFramePr>
        <p:xfrm>
          <a:off x="5813943" y="2945477"/>
          <a:ext cx="4870043" cy="167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5" imgW="4486305" imgH="1752618" progId="Visio.Drawing.11">
                  <p:embed/>
                </p:oleObj>
              </mc:Choice>
              <mc:Fallback>
                <p:oleObj name="Visio" r:id="rId5" imgW="4486305" imgH="17526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943" y="2945477"/>
                        <a:ext cx="4870043" cy="167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75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1537" y="1544715"/>
            <a:ext cx="8508409" cy="52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Humans learn from experience (by example)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Прямоугольник 4"/>
          <p:cNvSpPr/>
          <p:nvPr/>
        </p:nvSpPr>
        <p:spPr>
          <a:xfrm>
            <a:off x="416128" y="89963"/>
            <a:ext cx="1217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#1: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WHAT ARE ANNs AND HOW DO THEY LEARN?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6778" y="2567987"/>
            <a:ext cx="20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Deviated Outputs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31480" y="2679215"/>
            <a:ext cx="253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Desired (Correct) Output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17733" y="2903398"/>
            <a:ext cx="486274" cy="452309"/>
            <a:chOff x="5076056" y="2924944"/>
            <a:chExt cx="523147" cy="485878"/>
          </a:xfrm>
        </p:grpSpPr>
        <p:sp>
          <p:nvSpPr>
            <p:cNvPr id="13" name="Minus 12"/>
            <p:cNvSpPr/>
            <p:nvPr/>
          </p:nvSpPr>
          <p:spPr>
            <a:xfrm>
              <a:off x="5235218" y="3074667"/>
              <a:ext cx="227245" cy="17093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076056" y="2924944"/>
              <a:ext cx="523147" cy="48587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</p:grpSp>
      <p:sp>
        <p:nvSpPr>
          <p:cNvPr id="15" name="U-Turn Arrow 14"/>
          <p:cNvSpPr/>
          <p:nvPr/>
        </p:nvSpPr>
        <p:spPr>
          <a:xfrm rot="10800000">
            <a:off x="4343965" y="3385379"/>
            <a:ext cx="4193587" cy="1957089"/>
          </a:xfrm>
          <a:prstGeom prst="uturnArrow">
            <a:avLst>
              <a:gd name="adj1" fmla="val 7927"/>
              <a:gd name="adj2" fmla="val 11122"/>
              <a:gd name="adj3" fmla="val 13889"/>
              <a:gd name="adj4" fmla="val 43750"/>
              <a:gd name="adj5" fmla="val 88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8397" y="3691182"/>
            <a:ext cx="7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Error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58883" y="2286695"/>
            <a:ext cx="229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~Desired Outputs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318" y="3271945"/>
            <a:ext cx="12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736335" y="2995408"/>
            <a:ext cx="1456986" cy="28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0" name="Right Arrow 19"/>
          <p:cNvSpPr/>
          <p:nvPr/>
        </p:nvSpPr>
        <p:spPr>
          <a:xfrm rot="10800000">
            <a:off x="8742674" y="3001721"/>
            <a:ext cx="1456986" cy="28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196" y="2318414"/>
            <a:ext cx="1816827" cy="143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809868" y="2311071"/>
            <a:ext cx="131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LABEL: CAT!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24" y="2621081"/>
            <a:ext cx="1892436" cy="125476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546044" y="2700568"/>
            <a:ext cx="2652853" cy="596801"/>
            <a:chOff x="1880300" y="3026000"/>
            <a:chExt cx="1573330" cy="460452"/>
          </a:xfrm>
        </p:grpSpPr>
        <p:sp>
          <p:nvSpPr>
            <p:cNvPr id="28" name="Right Arrow 27"/>
            <p:cNvSpPr/>
            <p:nvPr/>
          </p:nvSpPr>
          <p:spPr>
            <a:xfrm>
              <a:off x="1880300" y="3268897"/>
              <a:ext cx="1573330" cy="2175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45184" y="3026000"/>
              <a:ext cx="464130" cy="284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>
                  <a:solidFill>
                    <a:schemeClr val="accent1">
                      <a:lumMod val="50000"/>
                    </a:schemeClr>
                  </a:solidFill>
                </a:rPr>
                <a:t>Inputs</a:t>
              </a:r>
            </a:p>
          </p:txBody>
        </p:sp>
      </p:grpSp>
      <p:sp>
        <p:nvSpPr>
          <p:cNvPr id="30" name="Right Arrow 29"/>
          <p:cNvSpPr/>
          <p:nvPr/>
        </p:nvSpPr>
        <p:spPr>
          <a:xfrm rot="19303554">
            <a:off x="4497709" y="2887196"/>
            <a:ext cx="2103995" cy="518183"/>
          </a:xfrm>
          <a:prstGeom prst="rightArrow">
            <a:avLst>
              <a:gd name="adj1" fmla="val 29887"/>
              <a:gd name="adj2" fmla="val 85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31" name="Rectangle 30"/>
          <p:cNvSpPr/>
          <p:nvPr/>
        </p:nvSpPr>
        <p:spPr>
          <a:xfrm>
            <a:off x="3096606" y="5518190"/>
            <a:ext cx="6688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>
                <a:hlinkClick r:id="rId5"/>
              </a:rPr>
              <a:t>https</a:t>
            </a:r>
            <a:r>
              <a:rPr lang="en-CA" sz="1400" dirty="0">
                <a:hlinkClick r:id="rId5"/>
              </a:rPr>
              <a:t>://</a:t>
            </a:r>
            <a:r>
              <a:rPr lang="en-CA" sz="1400" dirty="0" smtClean="0">
                <a:hlinkClick r:id="rId5"/>
              </a:rPr>
              <a:t>www.flickr.com/photos/flamephoenix1991/8376271918</a:t>
            </a:r>
            <a:endParaRPr lang="en-CA" sz="1400" dirty="0" smtClean="0"/>
          </a:p>
          <a:p>
            <a:r>
              <a:rPr lang="en-CA" sz="1400" b="1" dirty="0" smtClean="0"/>
              <a:t>Photo Credit: </a:t>
            </a:r>
            <a:r>
              <a:rPr lang="en-CA" sz="1400" dirty="0">
                <a:hlinkClick r:id="rId6"/>
              </a:rPr>
              <a:t>https://www.pexels.com/photo/grey-and-white-short-fur-cat-104827</a:t>
            </a:r>
            <a:r>
              <a:rPr lang="en-CA" sz="1400" dirty="0" smtClean="0">
                <a:hlinkClick r:id="rId6"/>
              </a:rPr>
              <a:t>/</a:t>
            </a:r>
            <a:endParaRPr lang="en-CA" sz="1400" dirty="0" smtClean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13091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5" grpId="0" animBg="1"/>
      <p:bldP spid="16" grpId="0"/>
      <p:bldP spid="17" grpId="0"/>
      <p:bldP spid="18" grpId="0"/>
      <p:bldP spid="19" grpId="0" animBg="1"/>
      <p:bldP spid="20" grpId="0" animBg="1"/>
      <p:bldP spid="25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210108" y="2736056"/>
            <a:ext cx="869919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LET’S BUILD THE MOST SIMPLE NETWORK!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“A </a:t>
            </a:r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SINGLE NEURON MODEL”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flipH="1">
            <a:off x="2623653" y="6229797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#1: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OUR FIRST NEURON MODEL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11838379" y="3260901"/>
            <a:ext cx="423037" cy="423037"/>
          </a:xfrm>
          <a:custGeom>
            <a:avLst/>
            <a:gdLst>
              <a:gd name="T0" fmla="*/ 175 w 176"/>
              <a:gd name="T1" fmla="*/ 169 h 176"/>
              <a:gd name="T2" fmla="*/ 132 w 176"/>
              <a:gd name="T3" fmla="*/ 127 h 176"/>
              <a:gd name="T4" fmla="*/ 152 w 176"/>
              <a:gd name="T5" fmla="*/ 76 h 176"/>
              <a:gd name="T6" fmla="*/ 76 w 176"/>
              <a:gd name="T7" fmla="*/ 0 h 176"/>
              <a:gd name="T8" fmla="*/ 0 w 176"/>
              <a:gd name="T9" fmla="*/ 76 h 176"/>
              <a:gd name="T10" fmla="*/ 76 w 176"/>
              <a:gd name="T11" fmla="*/ 152 h 176"/>
              <a:gd name="T12" fmla="*/ 127 w 176"/>
              <a:gd name="T13" fmla="*/ 132 h 176"/>
              <a:gd name="T14" fmla="*/ 169 w 176"/>
              <a:gd name="T15" fmla="*/ 175 h 176"/>
              <a:gd name="T16" fmla="*/ 172 w 176"/>
              <a:gd name="T17" fmla="*/ 176 h 176"/>
              <a:gd name="T18" fmla="*/ 176 w 176"/>
              <a:gd name="T19" fmla="*/ 172 h 176"/>
              <a:gd name="T20" fmla="*/ 175 w 176"/>
              <a:gd name="T21" fmla="*/ 169 h 176"/>
              <a:gd name="T22" fmla="*/ 76 w 176"/>
              <a:gd name="T23" fmla="*/ 144 h 176"/>
              <a:gd name="T24" fmla="*/ 8 w 176"/>
              <a:gd name="T25" fmla="*/ 76 h 176"/>
              <a:gd name="T26" fmla="*/ 76 w 176"/>
              <a:gd name="T27" fmla="*/ 8 h 176"/>
              <a:gd name="T28" fmla="*/ 144 w 176"/>
              <a:gd name="T29" fmla="*/ 76 h 176"/>
              <a:gd name="T30" fmla="*/ 76 w 176"/>
              <a:gd name="T3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76"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3" name="Freeform 32"/>
          <p:cNvSpPr>
            <a:spLocks noEditPoints="1"/>
          </p:cNvSpPr>
          <p:nvPr/>
        </p:nvSpPr>
        <p:spPr bwMode="auto">
          <a:xfrm>
            <a:off x="7627246" y="3510778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10803884" y="3510778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6241" y="2675460"/>
            <a:ext cx="5777217" cy="3106662"/>
          </a:xfrm>
          <a:prstGeom prst="rect">
            <a:avLst/>
          </a:prstGeom>
        </p:spPr>
      </p:pic>
      <p:cxnSp>
        <p:nvCxnSpPr>
          <p:cNvPr id="36" name="Curved Connector 35"/>
          <p:cNvCxnSpPr/>
          <p:nvPr/>
        </p:nvCxnSpPr>
        <p:spPr>
          <a:xfrm rot="10800000">
            <a:off x="8287684" y="4696786"/>
            <a:ext cx="1766534" cy="976186"/>
          </a:xfrm>
          <a:prstGeom prst="curved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404841" y="5730455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NUCLEAS</a:t>
            </a:r>
            <a:endParaRPr lang="en-CA" sz="2000" dirty="0">
              <a:solidFill>
                <a:schemeClr val="tx2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10800000">
            <a:off x="10672241" y="4745376"/>
            <a:ext cx="743421" cy="524177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803884" y="5236110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AXON</a:t>
            </a:r>
            <a:endParaRPr lang="en-CA" sz="2000" dirty="0">
              <a:solidFill>
                <a:schemeClr val="tx2"/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>
            <a:off x="6040896" y="2675460"/>
            <a:ext cx="1221427" cy="740300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21904" y="2274599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DENDRITES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898022" y="3892799"/>
            <a:ext cx="1188720" cy="1188720"/>
          </a:xfrm>
          <a:prstGeom prst="ellipse">
            <a:avLst/>
          </a:prstGeom>
          <a:solidFill>
            <a:srgbClr val="71508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INPUT</a:t>
            </a:r>
            <a:endParaRPr lang="en-CA" sz="700" b="1" dirty="0" smtClean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60197" y="3790401"/>
            <a:ext cx="1371600" cy="1371600"/>
          </a:xfrm>
          <a:prstGeom prst="ellipse">
            <a:avLst/>
          </a:prstGeom>
          <a:solidFill>
            <a:srgbClr val="71508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NEURON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6064918" y="4351617"/>
            <a:ext cx="1494526" cy="333185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71508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600" smtClean="0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913679" y="4320401"/>
            <a:ext cx="2540015" cy="333185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71508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600" smtClean="0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598676" y="3034600"/>
            <a:ext cx="1218012" cy="333185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71508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600" smtClean="0">
              <a:solidFill>
                <a:schemeClr val="tx1"/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 rot="16200000" flipH="1">
            <a:off x="5575613" y="3227877"/>
            <a:ext cx="2260410" cy="1329845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6367762" y="3991641"/>
                <a:ext cx="578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762" y="3991641"/>
                <a:ext cx="57849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/>
          <p:cNvSpPr/>
          <p:nvPr/>
        </p:nvSpPr>
        <p:spPr>
          <a:xfrm>
            <a:off x="7596010" y="1429258"/>
            <a:ext cx="1188720" cy="1188720"/>
          </a:xfrm>
          <a:prstGeom prst="ellipse">
            <a:avLst/>
          </a:prstGeom>
          <a:solidFill>
            <a:srgbClr val="71508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BIAS</a:t>
            </a:r>
            <a:endParaRPr lang="en-CA" sz="7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9591149" y="4011197"/>
                <a:ext cx="12370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𝑂𝑈𝑇𝑃𝑈𝑇</m:t>
                      </m:r>
                    </m:oMath>
                  </m:oMathPara>
                </a14:m>
                <a:endParaRPr lang="en-CA" sz="2000" i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49" y="4011197"/>
                <a:ext cx="123707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2913" y="1834531"/>
                <a:ext cx="539987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𝑶𝒖𝒕𝒑𝒖𝒕</m:t>
                      </m:r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𝑰𝒏𝒑𝒖𝒕</m:t>
                      </m:r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3000" b="1" i="1" smtClean="0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 smtClean="0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CA" sz="3000" b="1" i="1" smtClean="0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1" i="1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𝑩𝒊𝒂𝒔</m:t>
                      </m:r>
                    </m:oMath>
                  </m:oMathPara>
                </a14:m>
                <a:endParaRPr lang="en-CA" sz="3000" b="1" dirty="0">
                  <a:solidFill>
                    <a:srgbClr val="71508D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13" y="1834531"/>
                <a:ext cx="539987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95997" y="2713370"/>
                <a:ext cx="471282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CA" sz="3000" b="1" i="1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1" i="1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𝑩𝒊𝒂𝒔</m:t>
                      </m:r>
                    </m:oMath>
                  </m:oMathPara>
                </a14:m>
                <a:endParaRPr lang="en-CA" sz="3000" b="1" dirty="0">
                  <a:solidFill>
                    <a:srgbClr val="71508D"/>
                  </a:solidFill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7" y="2713370"/>
                <a:ext cx="471282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642913" y="3459754"/>
                <a:ext cx="3989938" cy="867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CA" sz="3000" b="1" i="1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CA" sz="3000" b="1" i="1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3000" b="1" i="1" smtClean="0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b="1" i="1" smtClean="0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CA" sz="3000" b="1" i="1" smtClean="0">
                              <a:solidFill>
                                <a:srgbClr val="71508D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1" i="1" smtClean="0">
                          <a:solidFill>
                            <a:srgbClr val="71508D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CA" sz="3000" b="1" dirty="0">
                  <a:solidFill>
                    <a:srgbClr val="71508D"/>
                  </a:solidFill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13" y="3459754"/>
                <a:ext cx="3989938" cy="8673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9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1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Montserrat</vt:lpstr>
      <vt:lpstr>Тема Office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Ryan Ahmed</cp:lastModifiedBy>
  <cp:revision>28</cp:revision>
  <dcterms:created xsi:type="dcterms:W3CDTF">2019-08-16T12:17:08Z</dcterms:created>
  <dcterms:modified xsi:type="dcterms:W3CDTF">2019-08-16T15:53:57Z</dcterms:modified>
</cp:coreProperties>
</file>