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7" r:id="rId5"/>
    <p:sldId id="269" r:id="rId6"/>
    <p:sldId id="268" r:id="rId7"/>
    <p:sldId id="270" r:id="rId8"/>
    <p:sldId id="262" r:id="rId9"/>
    <p:sldId id="259" r:id="rId10"/>
    <p:sldId id="272" r:id="rId11"/>
    <p:sldId id="271" r:id="rId12"/>
    <p:sldId id="273" r:id="rId13"/>
    <p:sldId id="274" r:id="rId14"/>
    <p:sldId id="275" r:id="rId15"/>
    <p:sldId id="263" r:id="rId16"/>
    <p:sldId id="264" r:id="rId17"/>
    <p:sldId id="277" r:id="rId18"/>
    <p:sldId id="276" r:id="rId19"/>
    <p:sldId id="278" r:id="rId20"/>
    <p:sldId id="288" r:id="rId21"/>
    <p:sldId id="289" r:id="rId22"/>
    <p:sldId id="296" r:id="rId23"/>
    <p:sldId id="297" r:id="rId24"/>
    <p:sldId id="265" r:id="rId25"/>
    <p:sldId id="282" r:id="rId26"/>
    <p:sldId id="281" r:id="rId27"/>
    <p:sldId id="280" r:id="rId28"/>
    <p:sldId id="287" r:id="rId29"/>
    <p:sldId id="299" r:id="rId30"/>
    <p:sldId id="301" r:id="rId31"/>
    <p:sldId id="331" r:id="rId32"/>
    <p:sldId id="266" r:id="rId33"/>
    <p:sldId id="302" r:id="rId34"/>
    <p:sldId id="283" r:id="rId35"/>
    <p:sldId id="307" r:id="rId36"/>
    <p:sldId id="306" r:id="rId37"/>
    <p:sldId id="308" r:id="rId38"/>
    <p:sldId id="304" r:id="rId39"/>
    <p:sldId id="303" r:id="rId40"/>
    <p:sldId id="284" r:id="rId41"/>
    <p:sldId id="285" r:id="rId42"/>
    <p:sldId id="286" r:id="rId43"/>
    <p:sldId id="309" r:id="rId44"/>
    <p:sldId id="310" r:id="rId45"/>
    <p:sldId id="312" r:id="rId46"/>
    <p:sldId id="313" r:id="rId47"/>
    <p:sldId id="314" r:id="rId48"/>
    <p:sldId id="315" r:id="rId49"/>
    <p:sldId id="316" r:id="rId50"/>
    <p:sldId id="317" r:id="rId51"/>
    <p:sldId id="318" r:id="rId52"/>
    <p:sldId id="319" r:id="rId53"/>
    <p:sldId id="311" r:id="rId54"/>
    <p:sldId id="320" r:id="rId55"/>
    <p:sldId id="321" r:id="rId56"/>
    <p:sldId id="322" r:id="rId57"/>
    <p:sldId id="323" r:id="rId58"/>
    <p:sldId id="324" r:id="rId59"/>
    <p:sldId id="325" r:id="rId60"/>
    <p:sldId id="326" r:id="rId61"/>
    <p:sldId id="327" r:id="rId62"/>
    <p:sldId id="328" r:id="rId63"/>
    <p:sldId id="329" r:id="rId64"/>
    <p:sldId id="330" r:id="rId6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508D"/>
    <a:srgbClr val="583A72"/>
    <a:srgbClr val="FFDC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4"/>
    <p:restoredTop sz="94641"/>
  </p:normalViewPr>
  <p:slideViewPr>
    <p:cSldViewPr snapToGrid="0" snapToObjects="1">
      <p:cViewPr>
        <p:scale>
          <a:sx n="100" d="100"/>
          <a:sy n="100" d="100"/>
        </p:scale>
        <p:origin x="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A46FB5A-6ED6-9E40-B78F-2FFE5EE00764}" type="datetimeFigureOut">
              <a:rPr lang="ru-RU" smtClean="0"/>
              <a:t>20.08.2019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21379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46FB5A-6ED6-9E40-B78F-2FFE5EE00764}" type="datetimeFigureOut">
              <a:rPr lang="ru-RU" smtClean="0"/>
              <a:t>20.08.2019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72888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46FB5A-6ED6-9E40-B78F-2FFE5EE00764}" type="datetimeFigureOut">
              <a:rPr lang="ru-RU" smtClean="0"/>
              <a:t>20.08.2019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85376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46FB5A-6ED6-9E40-B78F-2FFE5EE00764}" type="datetimeFigureOut">
              <a:rPr lang="ru-RU" smtClean="0"/>
              <a:t>20.08.2019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05986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A46FB5A-6ED6-9E40-B78F-2FFE5EE00764}" type="datetimeFigureOut">
              <a:rPr lang="ru-RU" smtClean="0"/>
              <a:t>20.08.2019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844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A46FB5A-6ED6-9E40-B78F-2FFE5EE00764}" type="datetimeFigureOut">
              <a:rPr lang="ru-RU" smtClean="0"/>
              <a:t>20.08.2019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05632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A46FB5A-6ED6-9E40-B78F-2FFE5EE00764}" type="datetimeFigureOut">
              <a:rPr lang="ru-RU" smtClean="0"/>
              <a:t>20.08.2019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48436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A46FB5A-6ED6-9E40-B78F-2FFE5EE00764}" type="datetimeFigureOut">
              <a:rPr lang="ru-RU" smtClean="0"/>
              <a:t>20.08.2019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7004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46FB5A-6ED6-9E40-B78F-2FFE5EE00764}" type="datetimeFigureOut">
              <a:rPr lang="ru-RU" smtClean="0"/>
              <a:t>20.08.2019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13854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46FB5A-6ED6-9E40-B78F-2FFE5EE00764}" type="datetimeFigureOut">
              <a:rPr lang="ru-RU" smtClean="0"/>
              <a:t>20.08.2019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147724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46FB5A-6ED6-9E40-B78F-2FFE5EE00764}" type="datetimeFigureOut">
              <a:rPr lang="ru-RU" smtClean="0"/>
              <a:t>20.08.2019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CE5534-6616-ED45-901F-E1199324747E}" type="slidenum">
              <a:rPr lang="ru-RU" smtClean="0"/>
              <a:t>‹#›</a:t>
            </a:fld>
            <a:endParaRPr lang="ru-RU"/>
          </a:p>
        </p:txBody>
      </p:sp>
    </p:spTree>
    <p:extLst>
      <p:ext uri="{BB962C8B-B14F-4D97-AF65-F5344CB8AC3E}">
        <p14:creationId xmlns:p14="http://schemas.microsoft.com/office/powerpoint/2010/main" val="97181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6FB5A-6ED6-9E40-B78F-2FFE5EE00764}" type="datetimeFigureOut">
              <a:rPr lang="ru-RU" smtClean="0"/>
              <a:t>20.08.2019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E5534-6616-ED45-901F-E1199324747E}" type="slidenum">
              <a:rPr lang="ru-RU" smtClean="0"/>
              <a:t>‹#›</a:t>
            </a:fld>
            <a:endParaRPr lang="ru-RU"/>
          </a:p>
        </p:txBody>
      </p:sp>
    </p:spTree>
    <p:extLst>
      <p:ext uri="{BB962C8B-B14F-4D97-AF65-F5344CB8AC3E}">
        <p14:creationId xmlns:p14="http://schemas.microsoft.com/office/powerpoint/2010/main" val="72498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www.cs.huji.ac.il/~shais/UnderstandingMachineLearning/understanding-machine-learning-theory-algorithms.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www-bcf.usc.edu/~gareth/ISL/ISLR%20Seventh%20Printing.pdf"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0.png"/><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commons.wikimedia.org/wiki/File:Sigmoid-function.svg" TargetMode="External"/><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s://commons.wikimedia.org/wiki/File:Logistic-curve.svg" TargetMode="External"/><Relationship Id="rId4" Type="http://schemas.openxmlformats.org/officeDocument/2006/relationships/hyperlink" Target="https://fr.m.wikipedia.org/wiki/Fichier:MultiLayerNeuralNetworkBigger_english.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fr.m.wikipedia.org/wiki/Fichier:MultiLayerNeuralNetworkBigger_english.png" TargetMode="External"/><Relationship Id="rId5" Type="http://schemas.openxmlformats.org/officeDocument/2006/relationships/hyperlink" Target="https://commons.wikimedia.org/wiki/File:ReLU_and_Nonnegative_Soft_Thresholding_Functions.svg" TargetMode="Externa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hyperlink" Target="https://fr.m.wikipedia.org/wiki/Fichier:MultiLayerNeuralNetworkBigger_english.pn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ommons.wikimedia.org/wiki/File:Hyperbolic_Tangent.svg" TargetMode="Externa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1.wmf"/><Relationship Id="rId5" Type="http://schemas.openxmlformats.org/officeDocument/2006/relationships/image" Target="../media/image48.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0.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9.png"/><Relationship Id="rId3" Type="http://schemas.openxmlformats.org/officeDocument/2006/relationships/image" Target="../media/image2.png"/><Relationship Id="rId7" Type="http://schemas.openxmlformats.org/officeDocument/2006/relationships/image" Target="../media/image54.png"/><Relationship Id="rId12"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0.png"/><Relationship Id="rId11" Type="http://schemas.openxmlformats.org/officeDocument/2006/relationships/image" Target="NULL"/><Relationship Id="rId5" Type="http://schemas.openxmlformats.org/officeDocument/2006/relationships/image" Target="../media/image210.png"/><Relationship Id="rId10" Type="http://schemas.openxmlformats.org/officeDocument/2006/relationships/oleObject" Target="../embeddings/oleObject70.bin"/><Relationship Id="rId4" Type="http://schemas.openxmlformats.org/officeDocument/2006/relationships/image" Target="../media/image53.png"/><Relationship Id="rId9" Type="http://schemas.openxmlformats.org/officeDocument/2006/relationships/image" Target="../media/image52.wmf"/></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6.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photos/bike-rental-bikes-rent-pay-2284380/"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layground.tensorflow.org/"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hyperlink" Target="https://commons.wikimedia.org/wiki/File:Gradient_descent.png" TargetMode="External"/><Relationship Id="rId4" Type="http://schemas.openxmlformats.org/officeDocument/2006/relationships/hyperlink" Target="https://commons.wikimedia.org/wiki/File:Gradient_descent_method.pn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photos/bike-rental-bikes-rent-pay-228438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pixabay.com/photos/bike-rental-bikes-rent-pay-2284380/"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photos/bike-rental-bikes-rent-pay-228438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3.png"/><Relationship Id="rId7" Type="http://schemas.openxmlformats.org/officeDocument/2006/relationships/hyperlink" Target="https://pixabay.com/photos/bike-rental-bikes-rent-pay-2284380/"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photos/bike-rental-bikes-rent-pay-228438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https://pixabay.com/photos/bike-rental-bikes-rent-pay-2284380/" TargetMode="External"/><Relationship Id="rId5" Type="http://schemas.openxmlformats.org/officeDocument/2006/relationships/image" Target="../media/image67.png"/><Relationship Id="rId4" Type="http://schemas.openxmlformats.org/officeDocument/2006/relationships/image" Target="../media/image68.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pixabay.com/photos/bike-rental-bikes-rent-pay-2284380/" TargetMode="External"/><Relationship Id="rId4" Type="http://schemas.openxmlformats.org/officeDocument/2006/relationships/image" Target="../media/image71.png"/></Relationships>
</file>

<file path=ppt/slides/_rels/slide6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vectors/thermometer-temperature-fever-309120/"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ommons.wikimedia.org/wiki/File:Neural_network.sv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Заголовок 1"/>
          <p:cNvSpPr txBox="1">
            <a:spLocks/>
          </p:cNvSpPr>
          <p:nvPr/>
        </p:nvSpPr>
        <p:spPr>
          <a:xfrm>
            <a:off x="5646199" y="1127464"/>
            <a:ext cx="6090081" cy="7901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5300" b="1" dirty="0" err="1" smtClean="0">
                <a:solidFill>
                  <a:schemeClr val="bg1"/>
                </a:solidFill>
                <a:latin typeface="Montserrat" charset="0"/>
                <a:ea typeface="Montserrat" charset="0"/>
                <a:cs typeface="Montserrat" charset="0"/>
              </a:rPr>
              <a:t>TensorFlow</a:t>
            </a:r>
            <a:r>
              <a:rPr lang="en-US" sz="5300" b="1" dirty="0" smtClean="0">
                <a:solidFill>
                  <a:schemeClr val="bg1"/>
                </a:solidFill>
                <a:latin typeface="Montserrat" charset="0"/>
                <a:ea typeface="Montserrat" charset="0"/>
                <a:cs typeface="Montserrat" charset="0"/>
              </a:rPr>
              <a:t> 2.0</a:t>
            </a:r>
            <a:endParaRPr lang="ru-RU" sz="5300" b="1" dirty="0">
              <a:solidFill>
                <a:schemeClr val="bg1"/>
              </a:solidFill>
              <a:latin typeface="Montserrat" charset="0"/>
              <a:ea typeface="Montserrat" charset="0"/>
              <a:cs typeface="Montserrat" charset="0"/>
            </a:endParaRPr>
          </a:p>
        </p:txBody>
      </p:sp>
      <p:sp>
        <p:nvSpPr>
          <p:cNvPr id="8" name="Заголовок 1"/>
          <p:cNvSpPr txBox="1">
            <a:spLocks/>
          </p:cNvSpPr>
          <p:nvPr/>
        </p:nvSpPr>
        <p:spPr>
          <a:xfrm>
            <a:off x="5798599" y="1958790"/>
            <a:ext cx="593768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smtClean="0">
                <a:solidFill>
                  <a:schemeClr val="bg1"/>
                </a:solidFill>
                <a:latin typeface="Montserrat" charset="0"/>
                <a:ea typeface="Montserrat" charset="0"/>
                <a:cs typeface="Montserrat" charset="0"/>
              </a:rPr>
              <a:t>PRACTICAL</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468040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WHAT IS REGRESSION?</a:t>
            </a:r>
            <a:endParaRPr lang="ru-RU" sz="3200" b="1" dirty="0">
              <a:solidFill>
                <a:srgbClr val="FFDC90"/>
              </a:solidFill>
              <a:latin typeface="Montserrat" charset="0"/>
              <a:ea typeface="Montserrat" charset="0"/>
              <a:cs typeface="Montserrat" charset="0"/>
            </a:endParaRPr>
          </a:p>
        </p:txBody>
      </p:sp>
      <p:cxnSp>
        <p:nvCxnSpPr>
          <p:cNvPr id="8" name="Straight Arrow Connector 7"/>
          <p:cNvCxnSpPr/>
          <p:nvPr/>
        </p:nvCxnSpPr>
        <p:spPr>
          <a:xfrm flipV="1">
            <a:off x="7980449" y="4860386"/>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7993974" y="2308813"/>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684853" y="3671444"/>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2" name="Oval 11"/>
          <p:cNvSpPr/>
          <p:nvPr/>
        </p:nvSpPr>
        <p:spPr>
          <a:xfrm>
            <a:off x="9166545" y="3368445"/>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3" name="Oval 12"/>
          <p:cNvSpPr/>
          <p:nvPr/>
        </p:nvSpPr>
        <p:spPr>
          <a:xfrm>
            <a:off x="9427478" y="3748826"/>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4" name="Oval 13"/>
          <p:cNvSpPr/>
          <p:nvPr/>
        </p:nvSpPr>
        <p:spPr>
          <a:xfrm>
            <a:off x="9857521" y="2822987"/>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5" name="Oval 14"/>
          <p:cNvSpPr/>
          <p:nvPr/>
        </p:nvSpPr>
        <p:spPr>
          <a:xfrm>
            <a:off x="11540403" y="1990985"/>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6" name="Oval 15"/>
          <p:cNvSpPr/>
          <p:nvPr/>
        </p:nvSpPr>
        <p:spPr>
          <a:xfrm>
            <a:off x="10597102" y="2494448"/>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7" name="Oval 16"/>
          <p:cNvSpPr/>
          <p:nvPr/>
        </p:nvSpPr>
        <p:spPr>
          <a:xfrm>
            <a:off x="10739201" y="3000653"/>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8" name="Oval 17"/>
          <p:cNvSpPr/>
          <p:nvPr/>
        </p:nvSpPr>
        <p:spPr>
          <a:xfrm>
            <a:off x="9933959" y="3283739"/>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9" name="Oval 18"/>
          <p:cNvSpPr/>
          <p:nvPr/>
        </p:nvSpPr>
        <p:spPr>
          <a:xfrm>
            <a:off x="11336680" y="2500931"/>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0" name="TextBox 19"/>
          <p:cNvSpPr txBox="1"/>
          <p:nvPr/>
        </p:nvSpPr>
        <p:spPr>
          <a:xfrm>
            <a:off x="8826952" y="4967281"/>
            <a:ext cx="2973891"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1" name="TextBox 20"/>
          <p:cNvSpPr txBox="1"/>
          <p:nvPr/>
        </p:nvSpPr>
        <p:spPr>
          <a:xfrm rot="16200000">
            <a:off x="5757565" y="3287671"/>
            <a:ext cx="3922549" cy="461665"/>
          </a:xfrm>
          <a:prstGeom prst="rect">
            <a:avLst/>
          </a:prstGeom>
          <a:noFill/>
        </p:spPr>
        <p:txBody>
          <a:bodyPr wrap="none" rtlCol="0">
            <a:spAutoFit/>
          </a:bodyPr>
          <a:lstStyle/>
          <a:p>
            <a:r>
              <a:rPr lang="en-CA" sz="2400" b="1" dirty="0" smtClean="0"/>
              <a:t>BIKE RENTAL USAGE (COUNT)</a:t>
            </a:r>
            <a:endParaRPr lang="en-CA" sz="2400" b="1" dirty="0"/>
          </a:p>
        </p:txBody>
      </p:sp>
      <p:cxnSp>
        <p:nvCxnSpPr>
          <p:cNvPr id="25" name="Straight Connector 24"/>
          <p:cNvCxnSpPr/>
          <p:nvPr/>
        </p:nvCxnSpPr>
        <p:spPr>
          <a:xfrm flipH="1">
            <a:off x="8031902" y="2393203"/>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336197" y="1557229"/>
            <a:ext cx="7066056" cy="3987588"/>
          </a:xfrm>
          <a:prstGeom prst="rect">
            <a:avLst/>
          </a:prstGeom>
        </p:spPr>
      </p:pic>
      <p:sp>
        <p:nvSpPr>
          <p:cNvPr id="3" name="Rounded Rectangle 2"/>
          <p:cNvSpPr/>
          <p:nvPr/>
        </p:nvSpPr>
        <p:spPr>
          <a:xfrm>
            <a:off x="4354286" y="1407886"/>
            <a:ext cx="551543" cy="4325257"/>
          </a:xfrm>
          <a:prstGeom prst="roundRect">
            <a:avLst/>
          </a:prstGeom>
          <a:noFill/>
          <a:ln w="57150">
            <a:solidFill>
              <a:srgbClr val="583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3" name="Rounded Rectangle 22"/>
          <p:cNvSpPr/>
          <p:nvPr/>
        </p:nvSpPr>
        <p:spPr>
          <a:xfrm>
            <a:off x="7021933" y="1388394"/>
            <a:ext cx="551543" cy="4325257"/>
          </a:xfrm>
          <a:prstGeom prst="roundRect">
            <a:avLst/>
          </a:prstGeom>
          <a:noFill/>
          <a:ln w="57150">
            <a:solidFill>
              <a:srgbClr val="583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Tree>
    <p:extLst>
      <p:ext uri="{BB962C8B-B14F-4D97-AF65-F5344CB8AC3E}">
        <p14:creationId xmlns:p14="http://schemas.microsoft.com/office/powerpoint/2010/main" val="426475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3"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Прямоугольник 5"/>
          <p:cNvSpPr/>
          <p:nvPr/>
        </p:nvSpPr>
        <p:spPr>
          <a:xfrm>
            <a:off x="541538" y="1544715"/>
            <a:ext cx="11129762" cy="96026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Goal is to obtain a relationship (model) between the </a:t>
            </a:r>
            <a:r>
              <a:rPr lang="en-CA" sz="2350" b="1" dirty="0" smtClean="0">
                <a:solidFill>
                  <a:srgbClr val="583A72"/>
                </a:solidFill>
                <a:latin typeface="Montserrat" charset="0"/>
                <a:ea typeface="Montserrat" charset="0"/>
                <a:cs typeface="Montserrat" charset="0"/>
              </a:rPr>
              <a:t>temperature and bike rental usage.</a:t>
            </a:r>
            <a:endParaRPr lang="en-CA" sz="2350" b="1" dirty="0">
              <a:solidFill>
                <a:srgbClr val="583A72"/>
              </a:solidFill>
              <a:latin typeface="Montserrat" charset="0"/>
              <a:ea typeface="Montserrat" charset="0"/>
              <a:cs typeface="Montserrat" charset="0"/>
            </a:endParaRPr>
          </a:p>
        </p:txBody>
      </p:sp>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REGRESSION</a:t>
            </a:r>
            <a:r>
              <a:rPr lang="en-US" sz="3200" b="1" dirty="0">
                <a:solidFill>
                  <a:srgbClr val="FFDC90"/>
                </a:solidFill>
                <a:latin typeface="Montserrat" charset="0"/>
                <a:ea typeface="Montserrat" charset="0"/>
                <a:cs typeface="Montserrat" charset="0"/>
              </a:rPr>
              <a:t> </a:t>
            </a:r>
            <a:r>
              <a:rPr lang="en-US" sz="3200" b="1" dirty="0" smtClean="0">
                <a:solidFill>
                  <a:srgbClr val="FFDC90"/>
                </a:solidFill>
                <a:latin typeface="Montserrat" charset="0"/>
                <a:ea typeface="Montserrat" charset="0"/>
                <a:cs typeface="Montserrat" charset="0"/>
              </a:rPr>
              <a:t>MATHEMATICS</a:t>
            </a:r>
            <a:endParaRPr lang="ru-RU" sz="3200" b="1" dirty="0">
              <a:solidFill>
                <a:srgbClr val="FFDC90"/>
              </a:solidFill>
              <a:latin typeface="Montserrat" charset="0"/>
              <a:ea typeface="Montserrat" charset="0"/>
              <a:cs typeface="Montserrat" charset="0"/>
            </a:endParaRPr>
          </a:p>
        </p:txBody>
      </p:sp>
      <p:sp>
        <p:nvSpPr>
          <p:cNvPr id="23" name="Content Placeholder 2"/>
          <p:cNvSpPr txBox="1">
            <a:spLocks/>
          </p:cNvSpPr>
          <p:nvPr/>
        </p:nvSpPr>
        <p:spPr>
          <a:xfrm>
            <a:off x="1753804" y="2015327"/>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sz="2000" dirty="0"/>
          </a:p>
        </p:txBody>
      </p:sp>
      <mc:AlternateContent xmlns:mc="http://schemas.openxmlformats.org/markup-compatibility/2006" xmlns:a14="http://schemas.microsoft.com/office/drawing/2010/main">
        <mc:Choice Requires="a14">
          <p:sp>
            <p:nvSpPr>
              <p:cNvPr id="24" name="TextBox 23"/>
              <p:cNvSpPr txBox="1"/>
              <p:nvPr/>
            </p:nvSpPr>
            <p:spPr>
              <a:xfrm>
                <a:off x="6944003" y="3013154"/>
                <a:ext cx="28611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𝑦</m:t>
                      </m:r>
                      <m:r>
                        <a:rPr lang="en-CA" sz="3600" b="0" i="1" smtClean="0">
                          <a:latin typeface="Cambria Math" panose="02040503050406030204" pitchFamily="18" charset="0"/>
                        </a:rPr>
                        <m:t>=</m:t>
                      </m:r>
                      <m:r>
                        <a:rPr lang="en-CA" sz="3600" b="0" i="1" smtClean="0">
                          <a:latin typeface="Cambria Math" panose="02040503050406030204" pitchFamily="18" charset="0"/>
                        </a:rPr>
                        <m:t>𝑏</m:t>
                      </m:r>
                      <m:r>
                        <a:rPr lang="en-CA" sz="3600" b="0" i="1" smtClean="0">
                          <a:latin typeface="Cambria Math" panose="02040503050406030204" pitchFamily="18" charset="0"/>
                        </a:rPr>
                        <m:t>+</m:t>
                      </m:r>
                      <m:r>
                        <a:rPr lang="en-CA" sz="3600" b="0" i="1" smtClean="0">
                          <a:latin typeface="Cambria Math" panose="02040503050406030204" pitchFamily="18" charset="0"/>
                        </a:rPr>
                        <m:t>𝑚</m:t>
                      </m:r>
                      <m:r>
                        <a:rPr lang="en-CA" sz="3600" b="0" i="1" smtClean="0">
                          <a:latin typeface="Cambria Math" panose="02040503050406030204" pitchFamily="18" charset="0"/>
                        </a:rPr>
                        <m:t>∗</m:t>
                      </m:r>
                      <m:r>
                        <a:rPr lang="en-CA" sz="3600" b="0" i="1" smtClean="0">
                          <a:latin typeface="Cambria Math" panose="02040503050406030204" pitchFamily="18" charset="0"/>
                        </a:rPr>
                        <m:t>𝑥</m:t>
                      </m:r>
                    </m:oMath>
                  </m:oMathPara>
                </a14:m>
                <a:endParaRPr lang="en-CA"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944003" y="3013154"/>
                <a:ext cx="2861168" cy="553998"/>
              </a:xfrm>
              <a:prstGeom prst="rect">
                <a:avLst/>
              </a:prstGeom>
              <a:blipFill rotWithShape="0">
                <a:blip r:embed="rId3"/>
                <a:stretch>
                  <a:fillRect/>
                </a:stretch>
              </a:blipFill>
            </p:spPr>
            <p:txBody>
              <a:bodyPr/>
              <a:lstStyle/>
              <a:p>
                <a:r>
                  <a:rPr lang="en-CA">
                    <a:noFill/>
                  </a:rPr>
                  <a:t> </a:t>
                </a:r>
              </a:p>
            </p:txBody>
          </p:sp>
        </mc:Fallback>
      </mc:AlternateContent>
      <p:cxnSp>
        <p:nvCxnSpPr>
          <p:cNvPr id="27" name="Straight Arrow Connector 26"/>
          <p:cNvCxnSpPr/>
          <p:nvPr/>
        </p:nvCxnSpPr>
        <p:spPr>
          <a:xfrm flipV="1">
            <a:off x="2113984" y="5606239"/>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090550" y="2692400"/>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18388" y="441729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300080" y="411429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3561013" y="449467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6449163" y="297522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3991056" y="356884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3991057" y="308206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4730637" y="324030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4872736" y="374650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5470214" y="265638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4428540" y="414734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6021004" y="247405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470215" y="3246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p:cNvSpPr txBox="1"/>
          <p:nvPr/>
        </p:nvSpPr>
        <p:spPr>
          <a:xfrm>
            <a:off x="4872736" y="5646831"/>
            <a:ext cx="2151551" cy="461665"/>
          </a:xfrm>
          <a:prstGeom prst="rect">
            <a:avLst/>
          </a:prstGeom>
          <a:noFill/>
        </p:spPr>
        <p:txBody>
          <a:bodyPr wrap="none" rtlCol="0">
            <a:spAutoFit/>
          </a:bodyPr>
          <a:lstStyle/>
          <a:p>
            <a:r>
              <a:rPr lang="en-CA" sz="2400" b="1" dirty="0" smtClean="0"/>
              <a:t>TEMPERATURE</a:t>
            </a:r>
            <a:endParaRPr lang="en-CA" sz="2400" b="1" dirty="0"/>
          </a:p>
        </p:txBody>
      </p:sp>
      <p:sp>
        <p:nvSpPr>
          <p:cNvPr id="42" name="TextBox 41"/>
          <p:cNvSpPr txBox="1"/>
          <p:nvPr/>
        </p:nvSpPr>
        <p:spPr>
          <a:xfrm rot="16200000">
            <a:off x="-684240" y="4066573"/>
            <a:ext cx="3946721" cy="461665"/>
          </a:xfrm>
          <a:prstGeom prst="rect">
            <a:avLst/>
          </a:prstGeom>
          <a:noFill/>
        </p:spPr>
        <p:txBody>
          <a:bodyPr wrap="none" rtlCol="0">
            <a:spAutoFit/>
          </a:bodyPr>
          <a:lstStyle/>
          <a:p>
            <a:r>
              <a:rPr lang="en-CA" sz="2400" b="1" dirty="0" smtClean="0"/>
              <a:t>BIKE RETNAL USAGE (COUNT)</a:t>
            </a:r>
            <a:endParaRPr lang="en-CA" sz="2400" b="1" dirty="0"/>
          </a:p>
        </p:txBody>
      </p:sp>
      <p:cxnSp>
        <p:nvCxnSpPr>
          <p:cNvPr id="43" name="Straight Connector 42"/>
          <p:cNvCxnSpPr/>
          <p:nvPr/>
        </p:nvCxnSpPr>
        <p:spPr>
          <a:xfrm flipH="1">
            <a:off x="2165437" y="2624116"/>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flipH="1" flipV="1">
            <a:off x="6129285" y="3823729"/>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356419" y="4833980"/>
            <a:ext cx="2167261" cy="584775"/>
          </a:xfrm>
          <a:prstGeom prst="rect">
            <a:avLst/>
          </a:prstGeom>
          <a:noFill/>
        </p:spPr>
        <p:txBody>
          <a:bodyPr wrap="none" rtlCol="0">
            <a:spAutoFit/>
          </a:bodyPr>
          <a:lstStyle/>
          <a:p>
            <a:pPr algn="ctr"/>
            <a:r>
              <a:rPr lang="en-CA" sz="1600" b="1" dirty="0" smtClean="0">
                <a:solidFill>
                  <a:srgbClr val="FF0000"/>
                </a:solidFill>
              </a:rPr>
              <a:t>DEPENDANT VARIABLE</a:t>
            </a:r>
          </a:p>
          <a:p>
            <a:pPr algn="ctr"/>
            <a:r>
              <a:rPr lang="en-CA" sz="1600" b="1" dirty="0" smtClean="0">
                <a:solidFill>
                  <a:srgbClr val="FF0000"/>
                </a:solidFill>
              </a:rPr>
              <a:t>BIKE RENTAL USAGE </a:t>
            </a:r>
            <a:endParaRPr lang="en-CA" sz="1600" b="1" dirty="0">
              <a:solidFill>
                <a:srgbClr val="FF0000"/>
              </a:solidFill>
            </a:endParaRPr>
          </a:p>
        </p:txBody>
      </p:sp>
      <p:cxnSp>
        <p:nvCxnSpPr>
          <p:cNvPr id="46" name="Curved Connector 45"/>
          <p:cNvCxnSpPr/>
          <p:nvPr/>
        </p:nvCxnSpPr>
        <p:spPr>
          <a:xfrm rot="5400000" flipH="1" flipV="1">
            <a:off x="8519618" y="3713147"/>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92471" y="4863790"/>
            <a:ext cx="2289729" cy="584775"/>
          </a:xfrm>
          <a:prstGeom prst="rect">
            <a:avLst/>
          </a:prstGeom>
          <a:noFill/>
        </p:spPr>
        <p:txBody>
          <a:bodyPr wrap="none" rtlCol="0">
            <a:spAutoFit/>
          </a:bodyPr>
          <a:lstStyle/>
          <a:p>
            <a:pPr algn="ctr"/>
            <a:r>
              <a:rPr lang="en-CA" sz="1600" b="1" dirty="0" smtClean="0">
                <a:solidFill>
                  <a:srgbClr val="FF0000"/>
                </a:solidFill>
              </a:rPr>
              <a:t>INDEPENDENT VARIABLE</a:t>
            </a:r>
          </a:p>
          <a:p>
            <a:pPr algn="ctr"/>
            <a:r>
              <a:rPr lang="en-CA" sz="1600" b="1" dirty="0" smtClean="0">
                <a:solidFill>
                  <a:srgbClr val="FF0000"/>
                </a:solidFill>
              </a:rPr>
              <a:t>TEMPERATURE (C)</a:t>
            </a:r>
            <a:endParaRPr lang="en-CA" sz="1600" b="1" dirty="0">
              <a:solidFill>
                <a:srgbClr val="FF0000"/>
              </a:solidFill>
            </a:endParaRPr>
          </a:p>
        </p:txBody>
      </p:sp>
      <p:sp>
        <p:nvSpPr>
          <p:cNvPr id="48" name="Rounded Rectangle 47"/>
          <p:cNvSpPr/>
          <p:nvPr/>
        </p:nvSpPr>
        <p:spPr>
          <a:xfrm>
            <a:off x="7772400" y="3013153"/>
            <a:ext cx="465941"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ounded Rectangle 48"/>
          <p:cNvSpPr/>
          <p:nvPr/>
        </p:nvSpPr>
        <p:spPr>
          <a:xfrm>
            <a:off x="8596580" y="3013153"/>
            <a:ext cx="507757"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p:cNvSpPr txBox="1"/>
          <p:nvPr/>
        </p:nvSpPr>
        <p:spPr>
          <a:xfrm>
            <a:off x="1465034" y="3751562"/>
            <a:ext cx="720069" cy="461665"/>
          </a:xfrm>
          <a:prstGeom prst="rect">
            <a:avLst/>
          </a:prstGeom>
          <a:noFill/>
        </p:spPr>
        <p:txBody>
          <a:bodyPr wrap="none" rtlCol="0">
            <a:spAutoFit/>
          </a:bodyPr>
          <a:lstStyle/>
          <a:p>
            <a:r>
              <a:rPr lang="en-CA" sz="2400" b="1" dirty="0" smtClean="0">
                <a:solidFill>
                  <a:srgbClr val="FF0000"/>
                </a:solidFill>
              </a:rPr>
              <a:t>200 </a:t>
            </a:r>
            <a:endParaRPr lang="en-CA" sz="2400" b="1" dirty="0">
              <a:solidFill>
                <a:srgbClr val="FF0000"/>
              </a:solidFill>
            </a:endParaRPr>
          </a:p>
        </p:txBody>
      </p:sp>
      <p:sp>
        <p:nvSpPr>
          <p:cNvPr id="51" name="TextBox 50"/>
          <p:cNvSpPr txBox="1"/>
          <p:nvPr/>
        </p:nvSpPr>
        <p:spPr>
          <a:xfrm>
            <a:off x="3532514" y="5634390"/>
            <a:ext cx="1417376" cy="461665"/>
          </a:xfrm>
          <a:prstGeom prst="rect">
            <a:avLst/>
          </a:prstGeom>
          <a:noFill/>
        </p:spPr>
        <p:txBody>
          <a:bodyPr wrap="none" rtlCol="0">
            <a:spAutoFit/>
          </a:bodyPr>
          <a:lstStyle/>
          <a:p>
            <a:r>
              <a:rPr lang="en-CA" sz="2400" b="1" dirty="0" smtClean="0">
                <a:solidFill>
                  <a:srgbClr val="FF0000"/>
                </a:solidFill>
              </a:rPr>
              <a:t>+10 </a:t>
            </a:r>
            <a:r>
              <a:rPr lang="en-CA" sz="2400" b="1" dirty="0" err="1" smtClean="0">
                <a:solidFill>
                  <a:srgbClr val="FF0000"/>
                </a:solidFill>
              </a:rPr>
              <a:t>degC</a:t>
            </a:r>
            <a:r>
              <a:rPr lang="en-CA" sz="2400" b="1" dirty="0" smtClean="0">
                <a:solidFill>
                  <a:srgbClr val="FF0000"/>
                </a:solidFill>
              </a:rPr>
              <a:t> </a:t>
            </a:r>
            <a:endParaRPr lang="en-CA" sz="2400" b="1" dirty="0">
              <a:solidFill>
                <a:srgbClr val="FF0000"/>
              </a:solidFill>
            </a:endParaRPr>
          </a:p>
        </p:txBody>
      </p:sp>
      <p:cxnSp>
        <p:nvCxnSpPr>
          <p:cNvPr id="52" name="Straight Connector 51"/>
          <p:cNvCxnSpPr/>
          <p:nvPr/>
        </p:nvCxnSpPr>
        <p:spPr>
          <a:xfrm>
            <a:off x="3733023" y="4227276"/>
            <a:ext cx="0" cy="1378963"/>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745264" y="3673439"/>
            <a:ext cx="0" cy="193280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144642" y="4242942"/>
            <a:ext cx="1626673" cy="3326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144642" y="3707492"/>
            <a:ext cx="2596556" cy="4314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733023" y="3677814"/>
            <a:ext cx="1012241" cy="549462"/>
          </a:xfrm>
          <a:prstGeom prst="straightConnector1">
            <a:avLst/>
          </a:prstGeom>
          <a:ln w="76200">
            <a:solidFill>
              <a:srgbClr val="71508D"/>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771315" y="5599301"/>
            <a:ext cx="1012241" cy="26659"/>
          </a:xfrm>
          <a:prstGeom prst="straightConnector1">
            <a:avLst/>
          </a:prstGeom>
          <a:ln w="76200">
            <a:solidFill>
              <a:srgbClr val="71508D"/>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132912" y="3707492"/>
            <a:ext cx="0" cy="589914"/>
          </a:xfrm>
          <a:prstGeom prst="straightConnector1">
            <a:avLst/>
          </a:prstGeom>
          <a:ln w="76200">
            <a:solidFill>
              <a:srgbClr val="71508D"/>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flipV="1">
            <a:off x="9067800" y="2223748"/>
            <a:ext cx="1274871" cy="773452"/>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flipV="1">
            <a:off x="8077200" y="2156924"/>
            <a:ext cx="2029757" cy="82072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342671" y="1994393"/>
            <a:ext cx="1541191" cy="338554"/>
          </a:xfrm>
          <a:prstGeom prst="rect">
            <a:avLst/>
          </a:prstGeom>
          <a:noFill/>
        </p:spPr>
        <p:txBody>
          <a:bodyPr wrap="none" rtlCol="0">
            <a:spAutoFit/>
          </a:bodyPr>
          <a:lstStyle/>
          <a:p>
            <a:r>
              <a:rPr lang="en-CA" sz="1600" b="1" dirty="0" smtClean="0">
                <a:solidFill>
                  <a:srgbClr val="FF0000"/>
                </a:solidFill>
              </a:rPr>
              <a:t>MODEL! (GOAL)</a:t>
            </a:r>
            <a:endParaRPr lang="en-CA" sz="1600" b="1" dirty="0">
              <a:solidFill>
                <a:srgbClr val="FF0000"/>
              </a:solidFill>
            </a:endParaRPr>
          </a:p>
        </p:txBody>
      </p:sp>
    </p:spTree>
    <p:extLst>
      <p:ext uri="{BB962C8B-B14F-4D97-AF65-F5344CB8AC3E}">
        <p14:creationId xmlns:p14="http://schemas.microsoft.com/office/powerpoint/2010/main" val="385973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ppt_x"/>
                                          </p:val>
                                        </p:tav>
                                        <p:tav tm="100000">
                                          <p:val>
                                            <p:strVal val="#ppt_x"/>
                                          </p:val>
                                        </p:tav>
                                      </p:tavLst>
                                    </p:anim>
                                    <p:anim calcmode="lin" valueType="num">
                                      <p:cBhvr additive="base">
                                        <p:cTn id="21" dur="500" fill="hold"/>
                                        <p:tgtEl>
                                          <p:spTgt spid="4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ppt_x"/>
                                          </p:val>
                                        </p:tav>
                                        <p:tav tm="100000">
                                          <p:val>
                                            <p:strVal val="#ppt_x"/>
                                          </p:val>
                                        </p:tav>
                                      </p:tavLst>
                                    </p:anim>
                                    <p:anim calcmode="lin" valueType="num">
                                      <p:cBhvr additive="base">
                                        <p:cTn id="25" dur="500" fill="hold"/>
                                        <p:tgtEl>
                                          <p:spTgt spid="6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additive="base">
                                        <p:cTn id="28" dur="500" fill="hold"/>
                                        <p:tgtEl>
                                          <p:spTgt spid="59"/>
                                        </p:tgtEl>
                                        <p:attrNameLst>
                                          <p:attrName>ppt_x</p:attrName>
                                        </p:attrNameLst>
                                      </p:cBhvr>
                                      <p:tavLst>
                                        <p:tav tm="0">
                                          <p:val>
                                            <p:strVal val="#ppt_x"/>
                                          </p:val>
                                        </p:tav>
                                        <p:tav tm="100000">
                                          <p:val>
                                            <p:strVal val="#ppt_x"/>
                                          </p:val>
                                        </p:tav>
                                      </p:tavLst>
                                    </p:anim>
                                    <p:anim calcmode="lin" valueType="num">
                                      <p:cBhvr additive="base">
                                        <p:cTn id="29" dur="500" fill="hold"/>
                                        <p:tgtEl>
                                          <p:spTgt spid="5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500" fill="hold"/>
                                        <p:tgtEl>
                                          <p:spTgt spid="44"/>
                                        </p:tgtEl>
                                        <p:attrNameLst>
                                          <p:attrName>ppt_x</p:attrName>
                                        </p:attrNameLst>
                                      </p:cBhvr>
                                      <p:tavLst>
                                        <p:tav tm="0">
                                          <p:val>
                                            <p:strVal val="#ppt_x"/>
                                          </p:val>
                                        </p:tav>
                                        <p:tav tm="100000">
                                          <p:val>
                                            <p:strVal val="#ppt_x"/>
                                          </p:val>
                                        </p:tav>
                                      </p:tavLst>
                                    </p:anim>
                                    <p:anim calcmode="lin" valueType="num">
                                      <p:cBhvr additive="base">
                                        <p:cTn id="37" dur="500" fill="hold"/>
                                        <p:tgtEl>
                                          <p:spTgt spid="4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ppt_x"/>
                                          </p:val>
                                        </p:tav>
                                        <p:tav tm="100000">
                                          <p:val>
                                            <p:strVal val="#ppt_x"/>
                                          </p:val>
                                        </p:tav>
                                      </p:tavLst>
                                    </p:anim>
                                    <p:anim calcmode="lin" valueType="num">
                                      <p:cBhvr additive="base">
                                        <p:cTn id="41" dur="500" fill="hold"/>
                                        <p:tgtEl>
                                          <p:spTgt spid="4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ppt_x"/>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ppt_x"/>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10" presetClass="entr" presetSubtype="0"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par>
                                <p:cTn id="73" presetID="2" presetClass="entr" presetSubtype="4"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fill="hold"/>
                                        <p:tgtEl>
                                          <p:spTgt spid="51"/>
                                        </p:tgtEl>
                                        <p:attrNameLst>
                                          <p:attrName>ppt_x</p:attrName>
                                        </p:attrNameLst>
                                      </p:cBhvr>
                                      <p:tavLst>
                                        <p:tav tm="0">
                                          <p:val>
                                            <p:strVal val="#ppt_x"/>
                                          </p:val>
                                        </p:tav>
                                        <p:tav tm="100000">
                                          <p:val>
                                            <p:strVal val="#ppt_x"/>
                                          </p:val>
                                        </p:tav>
                                      </p:tavLst>
                                    </p:anim>
                                    <p:anim calcmode="lin" valueType="num">
                                      <p:cBhvr additive="base">
                                        <p:cTn id="76" dur="500" fill="hold"/>
                                        <p:tgtEl>
                                          <p:spTgt spid="5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5" grpId="0"/>
      <p:bldP spid="47" grpId="0"/>
      <p:bldP spid="48" grpId="0" animBg="1"/>
      <p:bldP spid="49" grpId="0" animBg="1"/>
      <p:bldP spid="50" grpId="0"/>
      <p:bldP spid="51"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10721772" cy="1077218"/>
          </a:xfrm>
          <a:prstGeom prst="rect">
            <a:avLst/>
          </a:prstGeom>
        </p:spPr>
        <p:txBody>
          <a:bodyPr wrap="square">
            <a:spAutoFit/>
          </a:bodyPr>
          <a:lstStyle/>
          <a:p>
            <a:r>
              <a:rPr lang="en-US" sz="3200" b="1" smtClean="0">
                <a:solidFill>
                  <a:srgbClr val="FFDC90"/>
                </a:solidFill>
                <a:latin typeface="Montserrat" charset="0"/>
                <a:ea typeface="Montserrat" charset="0"/>
                <a:cs typeface="Montserrat" charset="0"/>
              </a:rPr>
              <a:t>PROJECT #3: </a:t>
            </a:r>
            <a:r>
              <a:rPr lang="en-CA" sz="3200" b="1">
                <a:solidFill>
                  <a:srgbClr val="FFDC90"/>
                </a:solidFill>
                <a:latin typeface="Montserrat" charset="0"/>
                <a:ea typeface="Montserrat" charset="0"/>
                <a:cs typeface="Montserrat" charset="0"/>
              </a:rPr>
              <a:t>HOW ARE WE GOING TO USE THE MODEL?</a:t>
            </a:r>
          </a:p>
        </p:txBody>
      </p:sp>
      <p:sp>
        <p:nvSpPr>
          <p:cNvPr id="62" name="Прямоугольник 5"/>
          <p:cNvSpPr/>
          <p:nvPr/>
        </p:nvSpPr>
        <p:spPr>
          <a:xfrm>
            <a:off x="50387" y="1701832"/>
            <a:ext cx="4991147" cy="313008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Once the coefficients ‘m’ and ‘b’ are obtained, you have obtained a regression model! </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This “trained” model can be later used to predict car purchase amount (dollars) based on the annual salary.</a:t>
            </a:r>
          </a:p>
        </p:txBody>
      </p:sp>
      <mc:AlternateContent xmlns:mc="http://schemas.openxmlformats.org/markup-compatibility/2006" xmlns:a14="http://schemas.microsoft.com/office/drawing/2010/main">
        <mc:Choice Requires="a14">
          <p:sp>
            <p:nvSpPr>
              <p:cNvPr id="63" name="TextBox 62"/>
              <p:cNvSpPr txBox="1"/>
              <p:nvPr/>
            </p:nvSpPr>
            <p:spPr>
              <a:xfrm>
                <a:off x="6563132" y="1174330"/>
                <a:ext cx="3668442"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CA" sz="4800" b="1" i="1" dirty="0" smtClean="0"/>
                        <m:t>y</m:t>
                      </m:r>
                      <m:r>
                        <m:rPr>
                          <m:nor/>
                        </m:rPr>
                        <a:rPr lang="en-CA" sz="4800" b="1" i="1" dirty="0" smtClean="0"/>
                        <m:t> = </m:t>
                      </m:r>
                      <m:r>
                        <m:rPr>
                          <m:nor/>
                        </m:rPr>
                        <a:rPr lang="en-CA" sz="4800" b="1" i="1" dirty="0"/>
                        <m:t>mX</m:t>
                      </m:r>
                      <m:r>
                        <m:rPr>
                          <m:nor/>
                        </m:rPr>
                        <a:rPr lang="en-CA" sz="4800" b="1" i="1" dirty="0"/>
                        <m:t>+</m:t>
                      </m:r>
                      <m:r>
                        <m:rPr>
                          <m:nor/>
                        </m:rPr>
                        <a:rPr lang="en-CA" sz="4800" b="1" i="1" dirty="0"/>
                        <m:t>b</m:t>
                      </m:r>
                    </m:oMath>
                  </m:oMathPara>
                </a14:m>
                <a:endParaRPr lang="en-CA" sz="4800" b="1" i="1" dirty="0"/>
              </a:p>
            </p:txBody>
          </p:sp>
        </mc:Choice>
        <mc:Fallback xmlns="">
          <p:sp>
            <p:nvSpPr>
              <p:cNvPr id="63" name="TextBox 62"/>
              <p:cNvSpPr txBox="1">
                <a:spLocks noRot="1" noChangeAspect="1" noMove="1" noResize="1" noEditPoints="1" noAdjustHandles="1" noChangeArrowheads="1" noChangeShapeType="1" noTextEdit="1"/>
              </p:cNvSpPr>
              <p:nvPr/>
            </p:nvSpPr>
            <p:spPr>
              <a:xfrm>
                <a:off x="6563132" y="1174330"/>
                <a:ext cx="3668442" cy="830997"/>
              </a:xfrm>
              <a:prstGeom prst="rect">
                <a:avLst/>
              </a:prstGeom>
              <a:blipFill rotWithShape="0">
                <a:blip r:embed="rId3"/>
                <a:stretch>
                  <a:fillRect/>
                </a:stretch>
              </a:blipFill>
            </p:spPr>
            <p:txBody>
              <a:bodyPr/>
              <a:lstStyle/>
              <a:p>
                <a:r>
                  <a:rPr lang="en-CA">
                    <a:noFill/>
                  </a:rPr>
                  <a:t> </a:t>
                </a:r>
              </a:p>
            </p:txBody>
          </p:sp>
        </mc:Fallback>
      </mc:AlternateContent>
      <p:sp>
        <p:nvSpPr>
          <p:cNvPr id="64" name="Rounded Rectangle 63"/>
          <p:cNvSpPr/>
          <p:nvPr/>
        </p:nvSpPr>
        <p:spPr>
          <a:xfrm>
            <a:off x="8524353" y="1273520"/>
            <a:ext cx="457200" cy="731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Rounded Rectangle 64"/>
          <p:cNvSpPr/>
          <p:nvPr/>
        </p:nvSpPr>
        <p:spPr>
          <a:xfrm>
            <a:off x="7145889" y="1273520"/>
            <a:ext cx="457200" cy="731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TextBox 65"/>
          <p:cNvSpPr txBox="1"/>
          <p:nvPr/>
        </p:nvSpPr>
        <p:spPr>
          <a:xfrm>
            <a:off x="6869423" y="2131653"/>
            <a:ext cx="1429623" cy="646331"/>
          </a:xfrm>
          <a:prstGeom prst="rect">
            <a:avLst/>
          </a:prstGeom>
          <a:noFill/>
        </p:spPr>
        <p:txBody>
          <a:bodyPr wrap="none" rtlCol="0">
            <a:spAutoFit/>
          </a:bodyPr>
          <a:lstStyle/>
          <a:p>
            <a:pPr algn="ctr"/>
            <a:r>
              <a:rPr lang="en-CA" b="1" dirty="0" smtClean="0">
                <a:solidFill>
                  <a:srgbClr val="FF0000"/>
                </a:solidFill>
              </a:rPr>
              <a:t>DEPENDANT </a:t>
            </a:r>
          </a:p>
          <a:p>
            <a:pPr algn="ctr"/>
            <a:r>
              <a:rPr lang="en-CA" b="1" dirty="0" smtClean="0">
                <a:solidFill>
                  <a:srgbClr val="FF0000"/>
                </a:solidFill>
              </a:rPr>
              <a:t>VARIABLE</a:t>
            </a:r>
            <a:endParaRPr lang="en-CA" b="1" dirty="0">
              <a:solidFill>
                <a:srgbClr val="FF0000"/>
              </a:solidFill>
            </a:endParaRPr>
          </a:p>
        </p:txBody>
      </p:sp>
      <p:sp>
        <p:nvSpPr>
          <p:cNvPr id="67" name="TextBox 66"/>
          <p:cNvSpPr txBox="1"/>
          <p:nvPr/>
        </p:nvSpPr>
        <p:spPr>
          <a:xfrm>
            <a:off x="8257812" y="2131653"/>
            <a:ext cx="1642822" cy="646331"/>
          </a:xfrm>
          <a:prstGeom prst="rect">
            <a:avLst/>
          </a:prstGeom>
          <a:noFill/>
        </p:spPr>
        <p:txBody>
          <a:bodyPr wrap="none" rtlCol="0">
            <a:spAutoFit/>
          </a:bodyPr>
          <a:lstStyle/>
          <a:p>
            <a:pPr algn="ctr"/>
            <a:r>
              <a:rPr lang="en-CA" b="1" dirty="0" smtClean="0">
                <a:solidFill>
                  <a:srgbClr val="FF0000"/>
                </a:solidFill>
              </a:rPr>
              <a:t>INDEPENDANT </a:t>
            </a:r>
          </a:p>
          <a:p>
            <a:pPr algn="ctr"/>
            <a:r>
              <a:rPr lang="en-CA" b="1" dirty="0" smtClean="0">
                <a:solidFill>
                  <a:srgbClr val="FF0000"/>
                </a:solidFill>
              </a:rPr>
              <a:t>VARIABLE</a:t>
            </a:r>
            <a:endParaRPr lang="en-CA" b="1" dirty="0">
              <a:solidFill>
                <a:srgbClr val="FF0000"/>
              </a:solidFill>
            </a:endParaRPr>
          </a:p>
        </p:txBody>
      </p:sp>
      <mc:AlternateContent xmlns:mc="http://schemas.openxmlformats.org/markup-compatibility/2006" xmlns:a14="http://schemas.microsoft.com/office/drawing/2010/main">
        <mc:Choice Requires="a14">
          <p:sp>
            <p:nvSpPr>
              <p:cNvPr id="69" name="Rectangle 68"/>
              <p:cNvSpPr/>
              <p:nvPr/>
            </p:nvSpPr>
            <p:spPr>
              <a:xfrm>
                <a:off x="5460772" y="3227076"/>
                <a:ext cx="58221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600" b="1" i="1" smtClean="0">
                          <a:latin typeface="Cambria Math" panose="02040503050406030204" pitchFamily="18" charset="0"/>
                        </a:rPr>
                        <m:t>𝒀</m:t>
                      </m:r>
                    </m:oMath>
                  </m:oMathPara>
                </a14:m>
                <a:endParaRPr lang="en-CA" sz="3600" b="1" i="1" dirty="0"/>
              </a:p>
            </p:txBody>
          </p:sp>
        </mc:Choice>
        <mc:Fallback xmlns="">
          <p:sp>
            <p:nvSpPr>
              <p:cNvPr id="69" name="Rectangle 68"/>
              <p:cNvSpPr>
                <a:spLocks noRot="1" noChangeAspect="1" noMove="1" noResize="1" noEditPoints="1" noAdjustHandles="1" noChangeArrowheads="1" noChangeShapeType="1" noTextEdit="1"/>
              </p:cNvSpPr>
              <p:nvPr/>
            </p:nvSpPr>
            <p:spPr>
              <a:xfrm>
                <a:off x="5460772" y="3227076"/>
                <a:ext cx="582211" cy="646331"/>
              </a:xfrm>
              <a:prstGeom prst="rect">
                <a:avLst/>
              </a:prstGeom>
              <a:blipFill rotWithShape="0">
                <a:blip r:embed="rId4"/>
                <a:stretch>
                  <a:fillRect/>
                </a:stretch>
              </a:blipFill>
            </p:spPr>
            <p:txBody>
              <a:bodyPr/>
              <a:lstStyle/>
              <a:p>
                <a:r>
                  <a:rPr lang="en-CA">
                    <a:noFill/>
                  </a:rPr>
                  <a:t> </a:t>
                </a:r>
              </a:p>
            </p:txBody>
          </p:sp>
        </mc:Fallback>
      </mc:AlternateContent>
      <p:sp>
        <p:nvSpPr>
          <p:cNvPr id="70" name="Left Brace 69"/>
          <p:cNvSpPr/>
          <p:nvPr/>
        </p:nvSpPr>
        <p:spPr>
          <a:xfrm>
            <a:off x="5609873" y="4658792"/>
            <a:ext cx="250091" cy="755424"/>
          </a:xfrm>
          <a:prstGeom prst="leftBrac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lt1"/>
              </a:solidFill>
            </a:endParaRPr>
          </a:p>
        </p:txBody>
      </p:sp>
      <mc:AlternateContent xmlns:mc="http://schemas.openxmlformats.org/markup-compatibility/2006" xmlns:a14="http://schemas.microsoft.com/office/drawing/2010/main">
        <mc:Choice Requires="a14">
          <p:sp>
            <p:nvSpPr>
              <p:cNvPr id="71" name="Rectangle 70"/>
              <p:cNvSpPr/>
              <p:nvPr/>
            </p:nvSpPr>
            <p:spPr>
              <a:xfrm>
                <a:off x="4835257" y="4690164"/>
                <a:ext cx="56938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600" b="1" i="1" smtClean="0">
                          <a:latin typeface="Cambria Math" panose="02040503050406030204" pitchFamily="18" charset="0"/>
                        </a:rPr>
                        <m:t>𝒃</m:t>
                      </m:r>
                    </m:oMath>
                  </m:oMathPara>
                </a14:m>
                <a:endParaRPr lang="en-CA" sz="3600" b="1" i="1" dirty="0"/>
              </a:p>
            </p:txBody>
          </p:sp>
        </mc:Choice>
        <mc:Fallback xmlns="">
          <p:sp>
            <p:nvSpPr>
              <p:cNvPr id="71" name="Rectangle 70"/>
              <p:cNvSpPr>
                <a:spLocks noRot="1" noChangeAspect="1" noMove="1" noResize="1" noEditPoints="1" noAdjustHandles="1" noChangeArrowheads="1" noChangeShapeType="1" noTextEdit="1"/>
              </p:cNvSpPr>
              <p:nvPr/>
            </p:nvSpPr>
            <p:spPr>
              <a:xfrm>
                <a:off x="4835257" y="4690164"/>
                <a:ext cx="569387" cy="646331"/>
              </a:xfrm>
              <a:prstGeom prst="rect">
                <a:avLst/>
              </a:prstGeom>
              <a:blipFill rotWithShape="0">
                <a:blip r:embed="rId5"/>
                <a:stretch>
                  <a:fillRect/>
                </a:stretch>
              </a:blipFill>
            </p:spPr>
            <p:txBody>
              <a:bodyPr/>
              <a:lstStyle/>
              <a:p>
                <a:r>
                  <a:rPr lang="en-CA">
                    <a:noFill/>
                  </a:rPr>
                  <a:t> </a:t>
                </a:r>
              </a:p>
            </p:txBody>
          </p:sp>
        </mc:Fallback>
      </mc:AlternateContent>
      <p:pic>
        <p:nvPicPr>
          <p:cNvPr id="72" name="Picture 71"/>
          <p:cNvPicPr>
            <a:picLocks noChangeAspect="1"/>
          </p:cNvPicPr>
          <p:nvPr/>
        </p:nvPicPr>
        <p:blipFill rotWithShape="1">
          <a:blip r:embed="rId6"/>
          <a:srcRect l="12913" r="6911" b="12543"/>
          <a:stretch/>
        </p:blipFill>
        <p:spPr>
          <a:xfrm>
            <a:off x="6337301" y="2417115"/>
            <a:ext cx="4419600" cy="3043885"/>
          </a:xfrm>
          <a:prstGeom prst="rect">
            <a:avLst/>
          </a:prstGeom>
        </p:spPr>
      </p:pic>
      <mc:AlternateContent xmlns:mc="http://schemas.openxmlformats.org/markup-compatibility/2006" xmlns:a14="http://schemas.microsoft.com/office/drawing/2010/main">
        <mc:Choice Requires="a14">
          <p:sp>
            <p:nvSpPr>
              <p:cNvPr id="73" name="Rectangle 72"/>
              <p:cNvSpPr/>
              <p:nvPr/>
            </p:nvSpPr>
            <p:spPr>
              <a:xfrm>
                <a:off x="8316683" y="4025365"/>
                <a:ext cx="71686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600" b="1" i="1" smtClean="0">
                          <a:latin typeface="Cambria Math" panose="02040503050406030204" pitchFamily="18" charset="0"/>
                        </a:rPr>
                        <m:t>𝒎</m:t>
                      </m:r>
                    </m:oMath>
                  </m:oMathPara>
                </a14:m>
                <a:endParaRPr lang="en-CA" sz="3600" b="1" i="1" dirty="0"/>
              </a:p>
            </p:txBody>
          </p:sp>
        </mc:Choice>
        <mc:Fallback xmlns="">
          <p:sp>
            <p:nvSpPr>
              <p:cNvPr id="73" name="Rectangle 72"/>
              <p:cNvSpPr>
                <a:spLocks noRot="1" noChangeAspect="1" noMove="1" noResize="1" noEditPoints="1" noAdjustHandles="1" noChangeArrowheads="1" noChangeShapeType="1" noTextEdit="1"/>
              </p:cNvSpPr>
              <p:nvPr/>
            </p:nvSpPr>
            <p:spPr>
              <a:xfrm>
                <a:off x="8316683" y="4025365"/>
                <a:ext cx="716863" cy="646331"/>
              </a:xfrm>
              <a:prstGeom prst="rect">
                <a:avLst/>
              </a:prstGeom>
              <a:blipFill rotWithShape="0">
                <a:blip r:embed="rId7"/>
                <a:stretch>
                  <a:fillRect/>
                </a:stretch>
              </a:blipFill>
            </p:spPr>
            <p:txBody>
              <a:bodyPr/>
              <a:lstStyle/>
              <a:p>
                <a:r>
                  <a:rPr lang="en-CA">
                    <a:noFill/>
                  </a:rPr>
                  <a:t> </a:t>
                </a:r>
              </a:p>
            </p:txBody>
          </p:sp>
        </mc:Fallback>
      </mc:AlternateContent>
      <p:sp>
        <p:nvSpPr>
          <p:cNvPr id="74" name="Right Triangle 73"/>
          <p:cNvSpPr/>
          <p:nvPr/>
        </p:nvSpPr>
        <p:spPr>
          <a:xfrm rot="16200000">
            <a:off x="8072557" y="3287551"/>
            <a:ext cx="984859" cy="1581439"/>
          </a:xfrm>
          <a:prstGeom prst="rtTriangl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5" name="Rectangle 74"/>
              <p:cNvSpPr/>
              <p:nvPr/>
            </p:nvSpPr>
            <p:spPr>
              <a:xfrm>
                <a:off x="8145094" y="5663197"/>
                <a:ext cx="60785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600" b="1" i="1" smtClean="0">
                          <a:latin typeface="Cambria Math" panose="02040503050406030204" pitchFamily="18" charset="0"/>
                        </a:rPr>
                        <m:t>𝑿</m:t>
                      </m:r>
                    </m:oMath>
                  </m:oMathPara>
                </a14:m>
                <a:endParaRPr lang="en-CA" sz="3600" b="1" i="1" dirty="0"/>
              </a:p>
            </p:txBody>
          </p:sp>
        </mc:Choice>
        <mc:Fallback xmlns="">
          <p:sp>
            <p:nvSpPr>
              <p:cNvPr id="75" name="Rectangle 74"/>
              <p:cNvSpPr>
                <a:spLocks noRot="1" noChangeAspect="1" noMove="1" noResize="1" noEditPoints="1" noAdjustHandles="1" noChangeArrowheads="1" noChangeShapeType="1" noTextEdit="1"/>
              </p:cNvSpPr>
              <p:nvPr/>
            </p:nvSpPr>
            <p:spPr>
              <a:xfrm>
                <a:off x="8145094" y="5663197"/>
                <a:ext cx="607859" cy="646331"/>
              </a:xfrm>
              <a:prstGeom prst="rect">
                <a:avLst/>
              </a:prstGeom>
              <a:blipFill rotWithShape="0">
                <a:blip r:embed="rId8"/>
                <a:stretch>
                  <a:fillRect/>
                </a:stretch>
              </a:blipFill>
            </p:spPr>
            <p:txBody>
              <a:bodyPr/>
              <a:lstStyle/>
              <a:p>
                <a:r>
                  <a:rPr lang="en-CA">
                    <a:noFill/>
                  </a:rPr>
                  <a:t> </a:t>
                </a:r>
              </a:p>
            </p:txBody>
          </p:sp>
        </mc:Fallback>
      </mc:AlternateContent>
      <p:sp>
        <p:nvSpPr>
          <p:cNvPr id="76" name="TextBox 75"/>
          <p:cNvSpPr txBox="1"/>
          <p:nvPr/>
        </p:nvSpPr>
        <p:spPr>
          <a:xfrm>
            <a:off x="7401545" y="5448034"/>
            <a:ext cx="2151551" cy="461665"/>
          </a:xfrm>
          <a:prstGeom prst="rect">
            <a:avLst/>
          </a:prstGeom>
          <a:noFill/>
        </p:spPr>
        <p:txBody>
          <a:bodyPr wrap="none" rtlCol="0">
            <a:spAutoFit/>
          </a:bodyPr>
          <a:lstStyle/>
          <a:p>
            <a:r>
              <a:rPr lang="en-CA" sz="2400" b="1" dirty="0" smtClean="0"/>
              <a:t>TEMPERATURE</a:t>
            </a:r>
            <a:endParaRPr lang="en-CA" sz="2400" b="1" dirty="0"/>
          </a:p>
        </p:txBody>
      </p:sp>
      <p:sp>
        <p:nvSpPr>
          <p:cNvPr id="77" name="TextBox 76"/>
          <p:cNvSpPr txBox="1"/>
          <p:nvPr/>
        </p:nvSpPr>
        <p:spPr>
          <a:xfrm rot="16200000">
            <a:off x="4103310" y="3285934"/>
            <a:ext cx="3946721" cy="461665"/>
          </a:xfrm>
          <a:prstGeom prst="rect">
            <a:avLst/>
          </a:prstGeom>
          <a:noFill/>
        </p:spPr>
        <p:txBody>
          <a:bodyPr wrap="none" rtlCol="0">
            <a:spAutoFit/>
          </a:bodyPr>
          <a:lstStyle/>
          <a:p>
            <a:r>
              <a:rPr lang="en-CA" sz="2400" b="1" dirty="0" smtClean="0"/>
              <a:t>BIKE RETNAL USAGE (COUNT)</a:t>
            </a:r>
            <a:endParaRPr lang="en-CA" sz="2400" b="1" dirty="0"/>
          </a:p>
        </p:txBody>
      </p:sp>
    </p:spTree>
    <p:extLst>
      <p:ext uri="{BB962C8B-B14F-4D97-AF65-F5344CB8AC3E}">
        <p14:creationId xmlns:p14="http://schemas.microsoft.com/office/powerpoint/2010/main" val="146989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p:bldP spid="67" grpId="0"/>
      <p:bldP spid="70" grpId="0" animBg="1"/>
      <p:bldP spid="71" grpId="0"/>
      <p:bldP spid="73"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10721772" cy="584775"/>
          </a:xfrm>
          <a:prstGeom prst="rect">
            <a:avLst/>
          </a:prstGeom>
        </p:spPr>
        <p:txBody>
          <a:bodyPr wrap="square">
            <a:spAutoFit/>
          </a:bodyPr>
          <a:lstStyle/>
          <a:p>
            <a:r>
              <a:rPr lang="en-US" sz="3200" b="1" smtClean="0">
                <a:solidFill>
                  <a:srgbClr val="FFDC90"/>
                </a:solidFill>
                <a:latin typeface="Montserrat" charset="0"/>
                <a:ea typeface="Montserrat" charset="0"/>
                <a:cs typeface="Montserrat" charset="0"/>
              </a:rPr>
              <a:t>PROJECT #3: </a:t>
            </a:r>
            <a:r>
              <a:rPr lang="en-CA" sz="3200" b="1" smtClean="0">
                <a:solidFill>
                  <a:srgbClr val="FFDC90"/>
                </a:solidFill>
                <a:latin typeface="Montserrat" charset="0"/>
                <a:ea typeface="Montserrat" charset="0"/>
                <a:cs typeface="Montserrat" charset="0"/>
              </a:rPr>
              <a:t>REGRESSION QUIZ!</a:t>
            </a:r>
            <a:endParaRPr lang="en-CA" sz="3200" b="1">
              <a:solidFill>
                <a:srgbClr val="FFDC90"/>
              </a:solidFill>
              <a:latin typeface="Montserrat" charset="0"/>
              <a:ea typeface="Montserrat" charset="0"/>
              <a:cs typeface="Montserrat" charset="0"/>
            </a:endParaRPr>
          </a:p>
        </p:txBody>
      </p:sp>
      <p:sp>
        <p:nvSpPr>
          <p:cNvPr id="20" name="Content Placeholder 2"/>
          <p:cNvSpPr txBox="1">
            <a:spLocks/>
          </p:cNvSpPr>
          <p:nvPr/>
        </p:nvSpPr>
        <p:spPr>
          <a:xfrm>
            <a:off x="759596" y="1264643"/>
            <a:ext cx="11432403"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000" dirty="0" smtClean="0">
                <a:latin typeface="Montserrat" charset="0"/>
                <a:ea typeface="Montserrat" charset="0"/>
                <a:cs typeface="Montserrat" charset="0"/>
              </a:rPr>
              <a:t>Match </a:t>
            </a:r>
            <a:r>
              <a:rPr lang="en-CA" sz="2000" dirty="0">
                <a:latin typeface="Montserrat" charset="0"/>
                <a:ea typeface="Montserrat" charset="0"/>
                <a:cs typeface="Montserrat" charset="0"/>
              </a:rPr>
              <a:t>the equations to the figures:</a:t>
            </a:r>
          </a:p>
        </p:txBody>
      </p:sp>
      <mc:AlternateContent xmlns:mc="http://schemas.openxmlformats.org/markup-compatibility/2006" xmlns:a14="http://schemas.microsoft.com/office/drawing/2010/main">
        <mc:Choice Requires="a14">
          <p:sp>
            <p:nvSpPr>
              <p:cNvPr id="21" name="TextBox 20"/>
              <p:cNvSpPr txBox="1"/>
              <p:nvPr/>
            </p:nvSpPr>
            <p:spPr>
              <a:xfrm>
                <a:off x="7875677" y="1271396"/>
                <a:ext cx="25121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𝑦</m:t>
                      </m:r>
                      <m:r>
                        <a:rPr lang="en-CA" sz="2800" b="0" i="1" smtClean="0">
                          <a:latin typeface="Cambria Math" panose="02040503050406030204" pitchFamily="18" charset="0"/>
                        </a:rPr>
                        <m:t>=15−10∗</m:t>
                      </m:r>
                      <m:r>
                        <a:rPr lang="en-CA" sz="2800" b="0" i="1" smtClean="0">
                          <a:latin typeface="Cambria Math" panose="02040503050406030204" pitchFamily="18" charset="0"/>
                        </a:rPr>
                        <m:t>𝑥</m:t>
                      </m:r>
                    </m:oMath>
                  </m:oMathPara>
                </a14:m>
                <a:endParaRPr lang="en-CA" sz="28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875677" y="1271396"/>
                <a:ext cx="2512162" cy="430887"/>
              </a:xfrm>
              <a:prstGeom prst="rect">
                <a:avLst/>
              </a:prstGeom>
              <a:blipFill rotWithShape="0">
                <a:blip r:embed="rId3"/>
                <a:stretch>
                  <a:fillRect/>
                </a:stretch>
              </a:blipFill>
            </p:spPr>
            <p:txBody>
              <a:bodyPr/>
              <a:lstStyle/>
              <a:p>
                <a:r>
                  <a:rPr lang="en-CA">
                    <a:noFill/>
                  </a:rPr>
                  <a:t> </a:t>
                </a:r>
              </a:p>
            </p:txBody>
          </p:sp>
        </mc:Fallback>
      </mc:AlternateContent>
      <p:cxnSp>
        <p:nvCxnSpPr>
          <p:cNvPr id="23" name="Straight Arrow Connector 22"/>
          <p:cNvCxnSpPr/>
          <p:nvPr/>
        </p:nvCxnSpPr>
        <p:spPr>
          <a:xfrm flipV="1">
            <a:off x="1275784" y="5352239"/>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303283" y="1905000"/>
            <a:ext cx="3159" cy="34953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51458" y="447617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2461880" y="386029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2005344" y="493615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152856" y="331484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4492683" y="247712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892437" y="298630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4034536" y="349250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906164" y="428145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4632015" y="2992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4" name="TextBox 33"/>
              <p:cNvSpPr txBox="1"/>
              <p:nvPr/>
            </p:nvSpPr>
            <p:spPr>
              <a:xfrm>
                <a:off x="2857365" y="5352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1" i="1" dirty="0" smtClean="0">
                          <a:latin typeface="Cambria Math" panose="02040503050406030204" pitchFamily="18" charset="0"/>
                        </a:rPr>
                        <m:t>𝒙</m:t>
                      </m:r>
                    </m:oMath>
                  </m:oMathPara>
                </a14:m>
                <a:endParaRPr lang="en-CA" sz="2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2857365" y="5352239"/>
                <a:ext cx="431528" cy="461665"/>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rot="16200000">
                <a:off x="728522" y="3503091"/>
                <a:ext cx="4379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1" i="1" dirty="0" smtClean="0">
                          <a:latin typeface="Cambria Math" panose="02040503050406030204" pitchFamily="18" charset="0"/>
                        </a:rPr>
                        <m:t>𝒚</m:t>
                      </m:r>
                    </m:oMath>
                  </m:oMathPara>
                </a14:m>
                <a:endParaRPr lang="en-CA" sz="2400" b="1" dirty="0"/>
              </a:p>
            </p:txBody>
          </p:sp>
        </mc:Choice>
        <mc:Fallback xmlns="">
          <p:sp>
            <p:nvSpPr>
              <p:cNvPr id="35" name="TextBox 34"/>
              <p:cNvSpPr txBox="1">
                <a:spLocks noRot="1" noChangeAspect="1" noMove="1" noResize="1" noEditPoints="1" noAdjustHandles="1" noChangeArrowheads="1" noChangeShapeType="1" noTextEdit="1"/>
              </p:cNvSpPr>
              <p:nvPr/>
            </p:nvSpPr>
            <p:spPr>
              <a:xfrm rot="16200000">
                <a:off x="728522" y="3503091"/>
                <a:ext cx="437940" cy="461665"/>
              </a:xfrm>
              <a:prstGeom prst="rect">
                <a:avLst/>
              </a:prstGeom>
              <a:blipFill rotWithShape="0">
                <a:blip r:embed="rId5"/>
                <a:stretch>
                  <a:fillRect r="-12000"/>
                </a:stretch>
              </a:blipFill>
            </p:spPr>
            <p:txBody>
              <a:bodyPr/>
              <a:lstStyle/>
              <a:p>
                <a:r>
                  <a:rPr lang="en-CA">
                    <a:noFill/>
                  </a:rPr>
                  <a:t> </a:t>
                </a:r>
              </a:p>
            </p:txBody>
          </p:sp>
        </mc:Fallback>
      </mc:AlternateContent>
      <p:cxnSp>
        <p:nvCxnSpPr>
          <p:cNvPr id="36" name="Straight Connector 35"/>
          <p:cNvCxnSpPr>
            <a:stCxn id="33" idx="0"/>
          </p:cNvCxnSpPr>
          <p:nvPr/>
        </p:nvCxnSpPr>
        <p:spPr>
          <a:xfrm flipH="1">
            <a:off x="1310107" y="2992784"/>
            <a:ext cx="3464008" cy="2366491"/>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5910752" y="1239041"/>
                <a:ext cx="14886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𝑦</m:t>
                      </m:r>
                      <m:r>
                        <a:rPr lang="en-CA" sz="2800" b="0" i="1" smtClean="0">
                          <a:latin typeface="Cambria Math" panose="02040503050406030204" pitchFamily="18" charset="0"/>
                        </a:rPr>
                        <m:t>=3∗</m:t>
                      </m:r>
                      <m:r>
                        <a:rPr lang="en-CA" sz="2800" b="0" i="1" smtClean="0">
                          <a:latin typeface="Cambria Math" panose="02040503050406030204" pitchFamily="18" charset="0"/>
                        </a:rPr>
                        <m:t>𝑥</m:t>
                      </m:r>
                    </m:oMath>
                  </m:oMathPara>
                </a14:m>
                <a:endParaRPr lang="en-CA" sz="28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910752" y="1239041"/>
                <a:ext cx="1488613" cy="430887"/>
              </a:xfrm>
              <a:prstGeom prst="rect">
                <a:avLst/>
              </a:prstGeom>
              <a:blipFill rotWithShape="0">
                <a:blip r:embed="rId6"/>
                <a:stretch>
                  <a:fillRect/>
                </a:stretch>
              </a:blipFill>
            </p:spPr>
            <p:txBody>
              <a:bodyPr/>
              <a:lstStyle/>
              <a:p>
                <a:r>
                  <a:rPr lang="en-CA">
                    <a:noFill/>
                  </a:rPr>
                  <a:t> </a:t>
                </a:r>
              </a:p>
            </p:txBody>
          </p:sp>
        </mc:Fallback>
      </mc:AlternateContent>
      <p:cxnSp>
        <p:nvCxnSpPr>
          <p:cNvPr id="38" name="Straight Arrow Connector 37"/>
          <p:cNvCxnSpPr/>
          <p:nvPr/>
        </p:nvCxnSpPr>
        <p:spPr>
          <a:xfrm flipV="1">
            <a:off x="6432546" y="5297143"/>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438165" y="1905000"/>
            <a:ext cx="25039" cy="344024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9458922" y="447617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9293160" y="398134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9914482" y="375105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9177970" y="342149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7462628" y="226815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6902264" y="207968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6850242" y="262562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8200839" y="297812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8582635" y="387025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p:cNvSpPr/>
          <p:nvPr/>
        </p:nvSpPr>
        <p:spPr>
          <a:xfrm>
            <a:off x="7441800" y="294123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8616820" y="327143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8042832" y="345093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2" name="TextBox 51"/>
              <p:cNvSpPr txBox="1"/>
              <p:nvPr/>
            </p:nvSpPr>
            <p:spPr>
              <a:xfrm>
                <a:off x="8421264" y="5359275"/>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1" i="1" dirty="0" smtClean="0">
                          <a:latin typeface="Cambria Math" panose="02040503050406030204" pitchFamily="18" charset="0"/>
                        </a:rPr>
                        <m:t>𝒙</m:t>
                      </m:r>
                    </m:oMath>
                  </m:oMathPara>
                </a14:m>
                <a:endParaRPr lang="en-CA" sz="2400"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8421264" y="5359275"/>
                <a:ext cx="431528" cy="461665"/>
              </a:xfrm>
              <a:prstGeom prst="rect">
                <a:avLst/>
              </a:prstGeom>
              <a:blipFill rotWithShape="0">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rot="16200000">
                <a:off x="5807113" y="3409636"/>
                <a:ext cx="4379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1" i="1" dirty="0" smtClean="0">
                          <a:latin typeface="Cambria Math" panose="02040503050406030204" pitchFamily="18" charset="0"/>
                        </a:rPr>
                        <m:t>𝒚</m:t>
                      </m:r>
                    </m:oMath>
                  </m:oMathPara>
                </a14:m>
                <a:endParaRPr lang="en-CA" sz="2400" b="1" dirty="0"/>
              </a:p>
            </p:txBody>
          </p:sp>
        </mc:Choice>
        <mc:Fallback xmlns="">
          <p:sp>
            <p:nvSpPr>
              <p:cNvPr id="53" name="TextBox 52"/>
              <p:cNvSpPr txBox="1">
                <a:spLocks noRot="1" noChangeAspect="1" noMove="1" noResize="1" noEditPoints="1" noAdjustHandles="1" noChangeArrowheads="1" noChangeShapeType="1" noTextEdit="1"/>
              </p:cNvSpPr>
              <p:nvPr/>
            </p:nvSpPr>
            <p:spPr>
              <a:xfrm rot="16200000">
                <a:off x="5807113" y="3409636"/>
                <a:ext cx="437940" cy="461665"/>
              </a:xfrm>
              <a:prstGeom prst="rect">
                <a:avLst/>
              </a:prstGeom>
              <a:blipFill rotWithShape="0">
                <a:blip r:embed="rId8"/>
                <a:stretch>
                  <a:fillRect r="-12000"/>
                </a:stretch>
              </a:blipFill>
            </p:spPr>
            <p:txBody>
              <a:bodyPr/>
              <a:lstStyle/>
              <a:p>
                <a:r>
                  <a:rPr lang="en-CA">
                    <a:noFill/>
                  </a:rPr>
                  <a:t> </a:t>
                </a:r>
              </a:p>
            </p:txBody>
          </p:sp>
        </mc:Fallback>
      </mc:AlternateContent>
      <p:cxnSp>
        <p:nvCxnSpPr>
          <p:cNvPr id="54" name="Straight Connector 53"/>
          <p:cNvCxnSpPr/>
          <p:nvPr/>
        </p:nvCxnSpPr>
        <p:spPr>
          <a:xfrm flipH="1" flipV="1">
            <a:off x="6463205" y="2268154"/>
            <a:ext cx="4433395" cy="2835751"/>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746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10721772" cy="584775"/>
          </a:xfrm>
          <a:prstGeom prst="rect">
            <a:avLst/>
          </a:prstGeom>
        </p:spPr>
        <p:txBody>
          <a:bodyPr wrap="square">
            <a:spAutoFit/>
          </a:bodyPr>
          <a:lstStyle/>
          <a:p>
            <a:r>
              <a:rPr lang="en-US" sz="3200" b="1" smtClean="0">
                <a:solidFill>
                  <a:srgbClr val="FFDC90"/>
                </a:solidFill>
                <a:latin typeface="Montserrat" charset="0"/>
                <a:ea typeface="Montserrat" charset="0"/>
                <a:cs typeface="Montserrat" charset="0"/>
              </a:rPr>
              <a:t>PROJECT #3: ADDITIONAL </a:t>
            </a:r>
            <a:r>
              <a:rPr lang="en-CA" sz="3200" b="1" smtClean="0">
                <a:solidFill>
                  <a:srgbClr val="FFDC90"/>
                </a:solidFill>
                <a:latin typeface="Montserrat" charset="0"/>
                <a:ea typeface="Montserrat" charset="0"/>
                <a:cs typeface="Montserrat" charset="0"/>
              </a:rPr>
              <a:t>READING MATERIAL</a:t>
            </a:r>
            <a:endParaRPr lang="en-CA" sz="3200" b="1">
              <a:solidFill>
                <a:srgbClr val="FFDC90"/>
              </a:solidFill>
              <a:latin typeface="Montserrat" charset="0"/>
              <a:ea typeface="Montserrat" charset="0"/>
              <a:cs typeface="Montserrat" charset="0"/>
            </a:endParaRPr>
          </a:p>
        </p:txBody>
      </p:sp>
      <p:sp>
        <p:nvSpPr>
          <p:cNvPr id="55" name="Content Placeholder 2"/>
          <p:cNvSpPr txBox="1">
            <a:spLocks/>
          </p:cNvSpPr>
          <p:nvPr/>
        </p:nvSpPr>
        <p:spPr>
          <a:xfrm>
            <a:off x="1026192" y="1451580"/>
            <a:ext cx="5105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2000" dirty="0" smtClean="0"/>
              <a:t>Additional Resources, Page #123: </a:t>
            </a:r>
            <a:r>
              <a:rPr lang="en-CA" sz="2000" dirty="0" smtClean="0">
                <a:hlinkClick r:id="rId3"/>
              </a:rPr>
              <a:t>http://www.cs.huji.ac.il/~shais/UnderstandingMachineLearning/understanding-machine-learning-theory-algorithms.pdf</a:t>
            </a:r>
            <a:endParaRPr lang="en-CA" sz="2000" dirty="0" smtClean="0"/>
          </a:p>
          <a:p>
            <a:pPr algn="l"/>
            <a:endParaRPr lang="en-CA" sz="2000" dirty="0" smtClean="0"/>
          </a:p>
          <a:p>
            <a:pPr algn="l"/>
            <a:endParaRPr lang="en-CA" sz="2000" dirty="0" smtClean="0"/>
          </a:p>
          <a:p>
            <a:pPr algn="l"/>
            <a:endParaRPr lang="en-CA" sz="2000" dirty="0"/>
          </a:p>
        </p:txBody>
      </p:sp>
      <p:pic>
        <p:nvPicPr>
          <p:cNvPr id="56" name="Picture 55"/>
          <p:cNvPicPr>
            <a:picLocks noChangeAspect="1"/>
          </p:cNvPicPr>
          <p:nvPr/>
        </p:nvPicPr>
        <p:blipFill>
          <a:blip r:embed="rId4"/>
          <a:stretch>
            <a:fillRect/>
          </a:stretch>
        </p:blipFill>
        <p:spPr>
          <a:xfrm>
            <a:off x="2158718" y="2772154"/>
            <a:ext cx="2045265" cy="2895006"/>
          </a:xfrm>
          <a:prstGeom prst="rect">
            <a:avLst/>
          </a:prstGeom>
        </p:spPr>
      </p:pic>
      <p:sp>
        <p:nvSpPr>
          <p:cNvPr id="57" name="Content Placeholder 2"/>
          <p:cNvSpPr txBox="1">
            <a:spLocks/>
          </p:cNvSpPr>
          <p:nvPr/>
        </p:nvSpPr>
        <p:spPr>
          <a:xfrm>
            <a:off x="6362700" y="1414626"/>
            <a:ext cx="5105400" cy="3025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smtClean="0"/>
              <a:t>Additional Resources, Page #61</a:t>
            </a:r>
            <a:r>
              <a:rPr lang="en-CA" sz="2000" dirty="0"/>
              <a:t>: </a:t>
            </a:r>
            <a:endParaRPr lang="en-CA" sz="2000" dirty="0" smtClean="0"/>
          </a:p>
          <a:p>
            <a:r>
              <a:rPr lang="en-CA" sz="2000" dirty="0" smtClean="0">
                <a:hlinkClick r:id="rId5"/>
              </a:rPr>
              <a:t>http</a:t>
            </a:r>
            <a:r>
              <a:rPr lang="en-CA" sz="2000" dirty="0">
                <a:hlinkClick r:id="rId5"/>
              </a:rPr>
              <a:t>://</a:t>
            </a:r>
            <a:r>
              <a:rPr lang="en-CA" sz="2000" dirty="0" smtClean="0">
                <a:hlinkClick r:id="rId5"/>
              </a:rPr>
              <a:t>www-bcf.usc.edu</a:t>
            </a:r>
            <a:r>
              <a:rPr lang="en-CA" sz="2000" dirty="0">
                <a:hlinkClick r:id="rId5"/>
              </a:rPr>
              <a:t>/~</a:t>
            </a:r>
            <a:r>
              <a:rPr lang="en-CA" sz="2000" dirty="0" smtClean="0">
                <a:hlinkClick r:id="rId5"/>
              </a:rPr>
              <a:t>gareth/ISL/ISLR%20Seventh%20Printing.pdf</a:t>
            </a:r>
            <a:endParaRPr lang="en-CA" sz="2000" dirty="0" smtClean="0"/>
          </a:p>
          <a:p>
            <a:endParaRPr lang="en-CA" sz="2000" dirty="0" smtClean="0"/>
          </a:p>
          <a:p>
            <a:endParaRPr lang="en-CA" sz="2000" dirty="0" smtClean="0"/>
          </a:p>
          <a:p>
            <a:endParaRPr lang="en-CA" sz="2000" dirty="0"/>
          </a:p>
        </p:txBody>
      </p:sp>
      <p:pic>
        <p:nvPicPr>
          <p:cNvPr id="58" name="Picture 57"/>
          <p:cNvPicPr>
            <a:picLocks noChangeAspect="1"/>
          </p:cNvPicPr>
          <p:nvPr/>
        </p:nvPicPr>
        <p:blipFill>
          <a:blip r:embed="rId6"/>
          <a:stretch>
            <a:fillRect/>
          </a:stretch>
        </p:blipFill>
        <p:spPr>
          <a:xfrm>
            <a:off x="7532018" y="2772154"/>
            <a:ext cx="1990474" cy="2951260"/>
          </a:xfrm>
          <a:prstGeom prst="rect">
            <a:avLst/>
          </a:prstGeom>
        </p:spPr>
      </p:pic>
    </p:spTree>
    <p:extLst>
      <p:ext uri="{BB962C8B-B14F-4D97-AF65-F5344CB8AC3E}">
        <p14:creationId xmlns:p14="http://schemas.microsoft.com/office/powerpoint/2010/main" val="66079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22101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ARTIFICIAL </a:t>
            </a:r>
            <a:r>
              <a:rPr lang="en-US" b="1" dirty="0" smtClean="0">
                <a:solidFill>
                  <a:schemeClr val="bg1"/>
                </a:solidFill>
                <a:latin typeface="Montserrat" charset="0"/>
                <a:ea typeface="Montserrat" charset="0"/>
                <a:cs typeface="Montserrat" charset="0"/>
              </a:rPr>
              <a:t>NEURAL </a:t>
            </a:r>
            <a:r>
              <a:rPr lang="en-US" b="1" dirty="0" smtClean="0">
                <a:solidFill>
                  <a:schemeClr val="bg1"/>
                </a:solidFill>
                <a:latin typeface="Montserrat" charset="0"/>
                <a:ea typeface="Montserrat" charset="0"/>
                <a:cs typeface="Montserrat" charset="0"/>
              </a:rPr>
              <a:t>NETWORKS IN ACTION!</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426982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DO YOU REMEMBER OUR FIRST NEURON MODEL?</a:t>
            </a:r>
            <a:endParaRPr lang="ru-RU" sz="3200" b="1" dirty="0">
              <a:solidFill>
                <a:srgbClr val="FFDC90"/>
              </a:solidFill>
              <a:latin typeface="Montserrat" charset="0"/>
              <a:ea typeface="Montserrat" charset="0"/>
              <a:cs typeface="Montserrat" charset="0"/>
            </a:endParaRPr>
          </a:p>
        </p:txBody>
      </p:sp>
      <p:sp>
        <p:nvSpPr>
          <p:cNvPr id="32" name="Freeform 31"/>
          <p:cNvSpPr>
            <a:spLocks noEditPoints="1"/>
          </p:cNvSpPr>
          <p:nvPr/>
        </p:nvSpPr>
        <p:spPr bwMode="auto">
          <a:xfrm>
            <a:off x="11838379" y="3260901"/>
            <a:ext cx="423037" cy="423037"/>
          </a:xfrm>
          <a:custGeom>
            <a:avLst/>
            <a:gdLst>
              <a:gd name="T0" fmla="*/ 175 w 176"/>
              <a:gd name="T1" fmla="*/ 169 h 176"/>
              <a:gd name="T2" fmla="*/ 132 w 176"/>
              <a:gd name="T3" fmla="*/ 127 h 176"/>
              <a:gd name="T4" fmla="*/ 152 w 176"/>
              <a:gd name="T5" fmla="*/ 76 h 176"/>
              <a:gd name="T6" fmla="*/ 76 w 176"/>
              <a:gd name="T7" fmla="*/ 0 h 176"/>
              <a:gd name="T8" fmla="*/ 0 w 176"/>
              <a:gd name="T9" fmla="*/ 76 h 176"/>
              <a:gd name="T10" fmla="*/ 76 w 176"/>
              <a:gd name="T11" fmla="*/ 152 h 176"/>
              <a:gd name="T12" fmla="*/ 127 w 176"/>
              <a:gd name="T13" fmla="*/ 132 h 176"/>
              <a:gd name="T14" fmla="*/ 169 w 176"/>
              <a:gd name="T15" fmla="*/ 175 h 176"/>
              <a:gd name="T16" fmla="*/ 172 w 176"/>
              <a:gd name="T17" fmla="*/ 176 h 176"/>
              <a:gd name="T18" fmla="*/ 176 w 176"/>
              <a:gd name="T19" fmla="*/ 172 h 176"/>
              <a:gd name="T20" fmla="*/ 175 w 176"/>
              <a:gd name="T21" fmla="*/ 169 h 176"/>
              <a:gd name="T22" fmla="*/ 76 w 176"/>
              <a:gd name="T23" fmla="*/ 144 h 176"/>
              <a:gd name="T24" fmla="*/ 8 w 176"/>
              <a:gd name="T25" fmla="*/ 76 h 176"/>
              <a:gd name="T26" fmla="*/ 76 w 176"/>
              <a:gd name="T27" fmla="*/ 8 h 176"/>
              <a:gd name="T28" fmla="*/ 144 w 176"/>
              <a:gd name="T29" fmla="*/ 76 h 176"/>
              <a:gd name="T30" fmla="*/ 76 w 176"/>
              <a:gd name="T3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76">
                <a:moveTo>
                  <a:pt x="175" y="169"/>
                </a:moveTo>
                <a:cubicBezTo>
                  <a:pt x="132" y="127"/>
                  <a:pt x="132" y="127"/>
                  <a:pt x="132" y="127"/>
                </a:cubicBezTo>
                <a:cubicBezTo>
                  <a:pt x="145" y="113"/>
                  <a:pt x="152" y="96"/>
                  <a:pt x="152" y="76"/>
                </a:cubicBezTo>
                <a:cubicBezTo>
                  <a:pt x="152" y="34"/>
                  <a:pt x="118" y="0"/>
                  <a:pt x="76" y="0"/>
                </a:cubicBezTo>
                <a:cubicBezTo>
                  <a:pt x="34" y="0"/>
                  <a:pt x="0" y="34"/>
                  <a:pt x="0" y="76"/>
                </a:cubicBezTo>
                <a:cubicBezTo>
                  <a:pt x="0" y="118"/>
                  <a:pt x="34" y="152"/>
                  <a:pt x="76" y="152"/>
                </a:cubicBezTo>
                <a:cubicBezTo>
                  <a:pt x="96" y="152"/>
                  <a:pt x="113" y="145"/>
                  <a:pt x="127" y="132"/>
                </a:cubicBezTo>
                <a:cubicBezTo>
                  <a:pt x="169" y="175"/>
                  <a:pt x="169" y="175"/>
                  <a:pt x="169" y="175"/>
                </a:cubicBezTo>
                <a:cubicBezTo>
                  <a:pt x="170" y="176"/>
                  <a:pt x="171" y="176"/>
                  <a:pt x="172" y="176"/>
                </a:cubicBezTo>
                <a:cubicBezTo>
                  <a:pt x="174" y="176"/>
                  <a:pt x="176" y="174"/>
                  <a:pt x="176" y="172"/>
                </a:cubicBezTo>
                <a:cubicBezTo>
                  <a:pt x="176" y="171"/>
                  <a:pt x="176" y="170"/>
                  <a:pt x="175" y="169"/>
                </a:cubicBezTo>
                <a:moveTo>
                  <a:pt x="76" y="144"/>
                </a:moveTo>
                <a:cubicBezTo>
                  <a:pt x="38" y="144"/>
                  <a:pt x="8" y="114"/>
                  <a:pt x="8" y="76"/>
                </a:cubicBezTo>
                <a:cubicBezTo>
                  <a:pt x="8" y="38"/>
                  <a:pt x="38" y="8"/>
                  <a:pt x="76" y="8"/>
                </a:cubicBezTo>
                <a:cubicBezTo>
                  <a:pt x="114" y="8"/>
                  <a:pt x="144" y="38"/>
                  <a:pt x="144" y="76"/>
                </a:cubicBezTo>
                <a:cubicBezTo>
                  <a:pt x="144" y="114"/>
                  <a:pt x="114" y="144"/>
                  <a:pt x="76"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33" name="Freeform 32"/>
          <p:cNvSpPr>
            <a:spLocks noEditPoints="1"/>
          </p:cNvSpPr>
          <p:nvPr/>
        </p:nvSpPr>
        <p:spPr bwMode="auto">
          <a:xfrm>
            <a:off x="7627246" y="3510778"/>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34" name="Freeform 33"/>
          <p:cNvSpPr>
            <a:spLocks noEditPoints="1"/>
          </p:cNvSpPr>
          <p:nvPr/>
        </p:nvSpPr>
        <p:spPr bwMode="auto">
          <a:xfrm>
            <a:off x="10803884" y="3510778"/>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pic>
        <p:nvPicPr>
          <p:cNvPr id="35" name="Picture 34"/>
          <p:cNvPicPr>
            <a:picLocks noChangeAspect="1"/>
          </p:cNvPicPr>
          <p:nvPr/>
        </p:nvPicPr>
        <p:blipFill>
          <a:blip r:embed="rId3">
            <a:clrChange>
              <a:clrFrom>
                <a:srgbClr val="000000"/>
              </a:clrFrom>
              <a:clrTo>
                <a:srgbClr val="000000">
                  <a:alpha val="0"/>
                </a:srgbClr>
              </a:clrTo>
            </a:clrChange>
          </a:blip>
          <a:stretch>
            <a:fillRect/>
          </a:stretch>
        </p:blipFill>
        <p:spPr>
          <a:xfrm>
            <a:off x="6926241" y="2675460"/>
            <a:ext cx="5777217" cy="3106662"/>
          </a:xfrm>
          <a:prstGeom prst="rect">
            <a:avLst/>
          </a:prstGeom>
        </p:spPr>
      </p:pic>
      <p:cxnSp>
        <p:nvCxnSpPr>
          <p:cNvPr id="36" name="Curved Connector 35"/>
          <p:cNvCxnSpPr/>
          <p:nvPr/>
        </p:nvCxnSpPr>
        <p:spPr>
          <a:xfrm rot="10800000">
            <a:off x="8287684" y="4696786"/>
            <a:ext cx="1766534" cy="976186"/>
          </a:xfrm>
          <a:prstGeom prst="curved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9404841" y="5730455"/>
            <a:ext cx="1399742" cy="400110"/>
          </a:xfrm>
          <a:prstGeom prst="rect">
            <a:avLst/>
          </a:prstGeom>
          <a:noFill/>
        </p:spPr>
        <p:txBody>
          <a:bodyPr wrap="none" rtlCol="0">
            <a:spAutoFit/>
          </a:bodyPr>
          <a:lstStyle/>
          <a:p>
            <a:r>
              <a:rPr lang="en-CA" sz="2000" dirty="0" smtClean="0">
                <a:solidFill>
                  <a:schemeClr val="tx2"/>
                </a:solidFill>
              </a:rPr>
              <a:t>NUCLEAS</a:t>
            </a:r>
            <a:endParaRPr lang="en-CA" sz="2000" dirty="0">
              <a:solidFill>
                <a:schemeClr val="tx2"/>
              </a:solidFill>
            </a:endParaRPr>
          </a:p>
        </p:txBody>
      </p:sp>
      <p:cxnSp>
        <p:nvCxnSpPr>
          <p:cNvPr id="38" name="Curved Connector 37"/>
          <p:cNvCxnSpPr/>
          <p:nvPr/>
        </p:nvCxnSpPr>
        <p:spPr>
          <a:xfrm rot="10800000">
            <a:off x="10672241" y="4745376"/>
            <a:ext cx="743421" cy="524177"/>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0803884" y="5236110"/>
            <a:ext cx="912429" cy="400110"/>
          </a:xfrm>
          <a:prstGeom prst="rect">
            <a:avLst/>
          </a:prstGeom>
          <a:noFill/>
        </p:spPr>
        <p:txBody>
          <a:bodyPr wrap="none" rtlCol="0">
            <a:spAutoFit/>
          </a:bodyPr>
          <a:lstStyle/>
          <a:p>
            <a:r>
              <a:rPr lang="en-CA" sz="2000" dirty="0" smtClean="0">
                <a:solidFill>
                  <a:schemeClr val="tx2"/>
                </a:solidFill>
              </a:rPr>
              <a:t>AXON</a:t>
            </a:r>
            <a:endParaRPr lang="en-CA" sz="2000" dirty="0">
              <a:solidFill>
                <a:schemeClr val="tx2"/>
              </a:solidFill>
            </a:endParaRPr>
          </a:p>
        </p:txBody>
      </p:sp>
      <p:cxnSp>
        <p:nvCxnSpPr>
          <p:cNvPr id="40" name="Curved Connector 39"/>
          <p:cNvCxnSpPr/>
          <p:nvPr/>
        </p:nvCxnSpPr>
        <p:spPr>
          <a:xfrm>
            <a:off x="6040896" y="2675460"/>
            <a:ext cx="1221427" cy="740300"/>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5621904" y="2274599"/>
            <a:ext cx="1670650" cy="400110"/>
          </a:xfrm>
          <a:prstGeom prst="rect">
            <a:avLst/>
          </a:prstGeom>
          <a:noFill/>
        </p:spPr>
        <p:txBody>
          <a:bodyPr wrap="none" rtlCol="0">
            <a:spAutoFit/>
          </a:bodyPr>
          <a:lstStyle/>
          <a:p>
            <a:r>
              <a:rPr lang="en-CA" sz="2000" dirty="0" smtClean="0">
                <a:solidFill>
                  <a:schemeClr val="tx2"/>
                </a:solidFill>
              </a:rPr>
              <a:t>DENDRITES</a:t>
            </a:r>
            <a:endParaRPr lang="en-CA" sz="2000" dirty="0">
              <a:solidFill>
                <a:schemeClr val="tx2"/>
              </a:solidFill>
            </a:endParaRPr>
          </a:p>
        </p:txBody>
      </p:sp>
      <p:sp>
        <p:nvSpPr>
          <p:cNvPr id="43" name="Oval 42"/>
          <p:cNvSpPr/>
          <p:nvPr/>
        </p:nvSpPr>
        <p:spPr>
          <a:xfrm>
            <a:off x="4898022" y="3892799"/>
            <a:ext cx="1188720" cy="1188720"/>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b="1" dirty="0" smtClean="0">
                <a:solidFill>
                  <a:schemeClr val="bg1"/>
                </a:solidFill>
              </a:rPr>
              <a:t>INPUT</a:t>
            </a:r>
            <a:endParaRPr lang="en-CA" sz="700" b="1" dirty="0" smtClean="0">
              <a:solidFill>
                <a:schemeClr val="bg1"/>
              </a:solidFill>
            </a:endParaRPr>
          </a:p>
        </p:txBody>
      </p:sp>
      <p:sp>
        <p:nvSpPr>
          <p:cNvPr id="46" name="Oval 45"/>
          <p:cNvSpPr/>
          <p:nvPr/>
        </p:nvSpPr>
        <p:spPr>
          <a:xfrm>
            <a:off x="7560197" y="3790401"/>
            <a:ext cx="1371600" cy="1371600"/>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600" b="1" dirty="0" smtClean="0">
                <a:solidFill>
                  <a:schemeClr val="bg1"/>
                </a:solidFill>
              </a:rPr>
              <a:t>NEURON</a:t>
            </a:r>
            <a:endParaRPr lang="en-CA" sz="1200" b="1" dirty="0" smtClean="0">
              <a:solidFill>
                <a:schemeClr val="bg1"/>
              </a:solidFill>
            </a:endParaRPr>
          </a:p>
        </p:txBody>
      </p:sp>
      <p:sp>
        <p:nvSpPr>
          <p:cNvPr id="47" name="Right Arrow 46"/>
          <p:cNvSpPr/>
          <p:nvPr/>
        </p:nvSpPr>
        <p:spPr>
          <a:xfrm>
            <a:off x="6064918" y="4351617"/>
            <a:ext cx="1494526" cy="333185"/>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sp>
        <p:nvSpPr>
          <p:cNvPr id="50" name="Right Arrow 49"/>
          <p:cNvSpPr/>
          <p:nvPr/>
        </p:nvSpPr>
        <p:spPr>
          <a:xfrm>
            <a:off x="8913679" y="4320401"/>
            <a:ext cx="2540015" cy="333185"/>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sp>
        <p:nvSpPr>
          <p:cNvPr id="56" name="Right Arrow 55"/>
          <p:cNvSpPr/>
          <p:nvPr/>
        </p:nvSpPr>
        <p:spPr>
          <a:xfrm rot="5400000">
            <a:off x="7598676" y="3034600"/>
            <a:ext cx="1218012" cy="333185"/>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cxnSp>
        <p:nvCxnSpPr>
          <p:cNvPr id="54" name="Curved Connector 53"/>
          <p:cNvCxnSpPr/>
          <p:nvPr/>
        </p:nvCxnSpPr>
        <p:spPr>
          <a:xfrm rot="16200000" flipH="1">
            <a:off x="5575613" y="3227877"/>
            <a:ext cx="2260410" cy="1329845"/>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6367762" y="3991641"/>
                <a:ext cx="57849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rgbClr val="7030A0"/>
                              </a:solidFill>
                              <a:latin typeface="Cambria Math" panose="02040503050406030204" pitchFamily="18" charset="0"/>
                            </a:rPr>
                          </m:ctrlPr>
                        </m:sSubPr>
                        <m:e>
                          <m:r>
                            <a:rPr lang="en-CA" sz="2000" i="1" dirty="0" smtClean="0">
                              <a:solidFill>
                                <a:srgbClr val="7030A0"/>
                              </a:solidFill>
                              <a:latin typeface="Cambria Math" panose="02040503050406030204" pitchFamily="18" charset="0"/>
                            </a:rPr>
                            <m:t>𝑊</m:t>
                          </m:r>
                        </m:e>
                        <m:sub>
                          <m:r>
                            <a:rPr lang="en-CA" sz="2000" b="0" i="1" dirty="0" smtClean="0">
                              <a:solidFill>
                                <a:srgbClr val="7030A0"/>
                              </a:solidFill>
                              <a:latin typeface="Cambria Math" panose="02040503050406030204" pitchFamily="18" charset="0"/>
                            </a:rPr>
                            <m:t>1</m:t>
                          </m:r>
                        </m:sub>
                      </m:sSub>
                    </m:oMath>
                  </m:oMathPara>
                </a14:m>
                <a:endParaRPr lang="en-CA" sz="2000" dirty="0">
                  <a:solidFill>
                    <a:schemeClr val="tx2"/>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6367762" y="3991641"/>
                <a:ext cx="578492" cy="400110"/>
              </a:xfrm>
              <a:prstGeom prst="rect">
                <a:avLst/>
              </a:prstGeom>
              <a:blipFill rotWithShape="0">
                <a:blip r:embed="rId4"/>
                <a:stretch>
                  <a:fillRect/>
                </a:stretch>
              </a:blipFill>
            </p:spPr>
            <p:txBody>
              <a:bodyPr/>
              <a:lstStyle/>
              <a:p>
                <a:r>
                  <a:rPr lang="en-CA">
                    <a:noFill/>
                  </a:rPr>
                  <a:t> </a:t>
                </a:r>
              </a:p>
            </p:txBody>
          </p:sp>
        </mc:Fallback>
      </mc:AlternateContent>
      <p:sp>
        <p:nvSpPr>
          <p:cNvPr id="59" name="Oval 58"/>
          <p:cNvSpPr/>
          <p:nvPr/>
        </p:nvSpPr>
        <p:spPr>
          <a:xfrm>
            <a:off x="7596010" y="1429258"/>
            <a:ext cx="1188720" cy="1188720"/>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b="1" dirty="0" smtClean="0">
                <a:solidFill>
                  <a:schemeClr val="bg1"/>
                </a:solidFill>
              </a:rPr>
              <a:t>BIAS</a:t>
            </a:r>
            <a:endParaRPr lang="en-CA" sz="700" b="1" dirty="0" smtClean="0">
              <a:solidFill>
                <a:schemeClr val="bg1"/>
              </a:solidFill>
            </a:endParaRPr>
          </a:p>
        </p:txBody>
      </p:sp>
      <mc:AlternateContent xmlns:mc="http://schemas.openxmlformats.org/markup-compatibility/2006" xmlns:a14="http://schemas.microsoft.com/office/drawing/2010/main">
        <mc:Choice Requires="a14">
          <p:sp>
            <p:nvSpPr>
              <p:cNvPr id="60" name="TextBox 59"/>
              <p:cNvSpPr txBox="1"/>
              <p:nvPr/>
            </p:nvSpPr>
            <p:spPr>
              <a:xfrm>
                <a:off x="9591149" y="4011197"/>
                <a:ext cx="123707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dirty="0" smtClean="0">
                          <a:solidFill>
                            <a:srgbClr val="7030A0"/>
                          </a:solidFill>
                          <a:latin typeface="Cambria Math" panose="02040503050406030204" pitchFamily="18" charset="0"/>
                        </a:rPr>
                        <m:t>𝑂𝑈𝑇𝑃𝑈𝑇</m:t>
                      </m:r>
                    </m:oMath>
                  </m:oMathPara>
                </a14:m>
                <a:endParaRPr lang="en-CA" sz="2000" i="1" dirty="0">
                  <a:solidFill>
                    <a:schemeClr val="tx2"/>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9591149" y="4011197"/>
                <a:ext cx="1237070" cy="400110"/>
              </a:xfrm>
              <a:prstGeom prst="rect">
                <a:avLst/>
              </a:prstGeom>
              <a:blipFill rotWithShape="0">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12305" y="5250990"/>
                <a:ext cx="5399876"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000" b="1" i="1" smtClean="0">
                          <a:solidFill>
                            <a:srgbClr val="71508D"/>
                          </a:solidFill>
                          <a:latin typeface="Cambria Math" panose="02040503050406030204" pitchFamily="18" charset="0"/>
                        </a:rPr>
                        <m:t>𝑶𝒖𝒕𝒑𝒖𝒕</m:t>
                      </m:r>
                      <m:r>
                        <a:rPr lang="en-CA" sz="3000" b="1" i="1" smtClean="0">
                          <a:solidFill>
                            <a:srgbClr val="71508D"/>
                          </a:solidFill>
                          <a:latin typeface="Cambria Math" panose="02040503050406030204" pitchFamily="18" charset="0"/>
                        </a:rPr>
                        <m:t>=</m:t>
                      </m:r>
                      <m:r>
                        <a:rPr lang="en-CA" sz="3000" b="1" i="1" smtClean="0">
                          <a:solidFill>
                            <a:srgbClr val="71508D"/>
                          </a:solidFill>
                          <a:latin typeface="Cambria Math" panose="02040503050406030204" pitchFamily="18" charset="0"/>
                        </a:rPr>
                        <m:t>𝑰𝒏𝒑𝒖𝒕</m:t>
                      </m:r>
                      <m:r>
                        <a:rPr lang="en-CA" sz="3000" b="1" i="1" smtClean="0">
                          <a:solidFill>
                            <a:srgbClr val="71508D"/>
                          </a:solidFill>
                          <a:latin typeface="Cambria Math" panose="02040503050406030204" pitchFamily="18" charset="0"/>
                        </a:rPr>
                        <m:t> ∗</m:t>
                      </m:r>
                      <m:sSub>
                        <m:sSubPr>
                          <m:ctrlPr>
                            <a:rPr lang="en-CA" sz="3000" b="1" i="1" smtClean="0">
                              <a:solidFill>
                                <a:srgbClr val="71508D"/>
                              </a:solidFill>
                              <a:latin typeface="Cambria Math" panose="02040503050406030204" pitchFamily="18" charset="0"/>
                            </a:rPr>
                          </m:ctrlPr>
                        </m:sSubPr>
                        <m:e>
                          <m:r>
                            <a:rPr lang="en-CA" sz="3000" b="1" i="1" smtClean="0">
                              <a:solidFill>
                                <a:srgbClr val="71508D"/>
                              </a:solidFill>
                              <a:latin typeface="Cambria Math" panose="02040503050406030204" pitchFamily="18" charset="0"/>
                            </a:rPr>
                            <m:t>𝑾</m:t>
                          </m:r>
                        </m:e>
                        <m:sub>
                          <m:r>
                            <a:rPr lang="en-CA" sz="3000" b="1" i="1" smtClean="0">
                              <a:solidFill>
                                <a:srgbClr val="71508D"/>
                              </a:solidFill>
                              <a:latin typeface="Cambria Math" panose="02040503050406030204" pitchFamily="18" charset="0"/>
                            </a:rPr>
                            <m:t>𝟏</m:t>
                          </m:r>
                        </m:sub>
                      </m:sSub>
                      <m:r>
                        <a:rPr lang="en-CA" sz="3000" b="1" i="1" smtClean="0">
                          <a:solidFill>
                            <a:srgbClr val="71508D"/>
                          </a:solidFill>
                          <a:latin typeface="Cambria Math" panose="02040503050406030204" pitchFamily="18" charset="0"/>
                        </a:rPr>
                        <m:t>+</m:t>
                      </m:r>
                      <m:r>
                        <a:rPr lang="en-CA" sz="3000" b="1" i="1">
                          <a:solidFill>
                            <a:srgbClr val="71508D"/>
                          </a:solidFill>
                          <a:latin typeface="Cambria Math" panose="02040503050406030204" pitchFamily="18" charset="0"/>
                        </a:rPr>
                        <m:t>𝑩𝒊𝒂𝒔</m:t>
                      </m:r>
                    </m:oMath>
                  </m:oMathPara>
                </a14:m>
                <a:endParaRPr lang="en-CA" sz="3000" b="1" dirty="0">
                  <a:solidFill>
                    <a:srgbClr val="71508D"/>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12305" y="5250990"/>
                <a:ext cx="5399876" cy="461665"/>
              </a:xfrm>
              <a:prstGeom prst="rect">
                <a:avLst/>
              </a:prstGeom>
              <a:blipFill rotWithShape="0">
                <a:blip r:embed="rId6"/>
                <a:stretch>
                  <a:fillRect/>
                </a:stretch>
              </a:blipFill>
            </p:spPr>
            <p:txBody>
              <a:bodyPr/>
              <a:lstStyle/>
              <a:p>
                <a:r>
                  <a:rPr lang="en-CA">
                    <a:noFill/>
                  </a:rPr>
                  <a:t> </a:t>
                </a:r>
              </a:p>
            </p:txBody>
          </p:sp>
        </mc:Fallback>
      </mc:AlternateContent>
      <p:sp>
        <p:nvSpPr>
          <p:cNvPr id="2" name="TextBox 1"/>
          <p:cNvSpPr txBox="1"/>
          <p:nvPr/>
        </p:nvSpPr>
        <p:spPr>
          <a:xfrm>
            <a:off x="312784" y="1867434"/>
            <a:ext cx="5163593" cy="1177245"/>
          </a:xfrm>
          <a:prstGeom prst="rect">
            <a:avLst/>
          </a:prstGeom>
          <a:solidFill>
            <a:srgbClr val="71508D"/>
          </a:solidFill>
        </p:spPr>
        <p:txBody>
          <a:bodyPr wrap="none" rtlCol="0">
            <a:spAutoFit/>
          </a:bodyPr>
          <a:lstStyle/>
          <a:p>
            <a:r>
              <a:rPr lang="en-CA" sz="2350" b="1" dirty="0">
                <a:solidFill>
                  <a:schemeClr val="bg1"/>
                </a:solidFill>
                <a:latin typeface="Montserrat" charset="0"/>
                <a:ea typeface="Montserrat" charset="0"/>
                <a:cs typeface="Montserrat" charset="0"/>
              </a:rPr>
              <a:t>THAT </a:t>
            </a:r>
            <a:r>
              <a:rPr lang="en-CA" sz="2350" b="1" dirty="0" smtClean="0">
                <a:solidFill>
                  <a:schemeClr val="bg1"/>
                </a:solidFill>
                <a:latin typeface="Montserrat" charset="0"/>
                <a:ea typeface="Montserrat" charset="0"/>
                <a:cs typeface="Montserrat" charset="0"/>
              </a:rPr>
              <a:t>MODEL WAS </a:t>
            </a:r>
            <a:r>
              <a:rPr lang="en-CA" sz="2350" b="1" dirty="0">
                <a:solidFill>
                  <a:schemeClr val="bg1"/>
                </a:solidFill>
                <a:latin typeface="Montserrat" charset="0"/>
                <a:ea typeface="Montserrat" charset="0"/>
                <a:cs typeface="Montserrat" charset="0"/>
              </a:rPr>
              <a:t>TOO SIMPLE!</a:t>
            </a:r>
          </a:p>
          <a:p>
            <a:pPr marL="457200" indent="-457200">
              <a:buFont typeface="Arial" panose="020B0604020202020204" pitchFamily="34" charset="0"/>
              <a:buChar char="•"/>
            </a:pPr>
            <a:r>
              <a:rPr lang="en-CA" sz="2350" b="1" dirty="0">
                <a:solidFill>
                  <a:schemeClr val="bg1"/>
                </a:solidFill>
                <a:latin typeface="Montserrat" charset="0"/>
                <a:ea typeface="Montserrat" charset="0"/>
                <a:cs typeface="Montserrat" charset="0"/>
              </a:rPr>
              <a:t>No activation function</a:t>
            </a:r>
          </a:p>
          <a:p>
            <a:pPr marL="457200" indent="-457200">
              <a:buFont typeface="Arial" panose="020B0604020202020204" pitchFamily="34" charset="0"/>
              <a:buChar char="•"/>
            </a:pPr>
            <a:r>
              <a:rPr lang="en-CA" sz="2350" b="1" dirty="0">
                <a:solidFill>
                  <a:schemeClr val="bg1"/>
                </a:solidFill>
                <a:latin typeface="Montserrat" charset="0"/>
                <a:ea typeface="Montserrat" charset="0"/>
                <a:cs typeface="Montserrat" charset="0"/>
              </a:rPr>
              <a:t>One input</a:t>
            </a:r>
          </a:p>
        </p:txBody>
      </p:sp>
    </p:spTree>
    <p:extLst>
      <p:ext uri="{BB962C8B-B14F-4D97-AF65-F5344CB8AC3E}">
        <p14:creationId xmlns:p14="http://schemas.microsoft.com/office/powerpoint/2010/main" val="159597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NEURON MATHEMATICAL MODEL</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416129" y="1498632"/>
            <a:ext cx="10683671" cy="139422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The neuron collects signals from input channels named dendrites, processes information in its nucleus, and then generates an output in a long thin branch called axon.</a:t>
            </a:r>
          </a:p>
        </p:txBody>
      </p:sp>
      <p:sp>
        <p:nvSpPr>
          <p:cNvPr id="27" name="Freeform 26"/>
          <p:cNvSpPr>
            <a:spLocks noEditPoints="1"/>
          </p:cNvSpPr>
          <p:nvPr/>
        </p:nvSpPr>
        <p:spPr bwMode="auto">
          <a:xfrm>
            <a:off x="8844388" y="2921983"/>
            <a:ext cx="423037" cy="423037"/>
          </a:xfrm>
          <a:custGeom>
            <a:avLst/>
            <a:gdLst>
              <a:gd name="T0" fmla="*/ 175 w 176"/>
              <a:gd name="T1" fmla="*/ 169 h 176"/>
              <a:gd name="T2" fmla="*/ 132 w 176"/>
              <a:gd name="T3" fmla="*/ 127 h 176"/>
              <a:gd name="T4" fmla="*/ 152 w 176"/>
              <a:gd name="T5" fmla="*/ 76 h 176"/>
              <a:gd name="T6" fmla="*/ 76 w 176"/>
              <a:gd name="T7" fmla="*/ 0 h 176"/>
              <a:gd name="T8" fmla="*/ 0 w 176"/>
              <a:gd name="T9" fmla="*/ 76 h 176"/>
              <a:gd name="T10" fmla="*/ 76 w 176"/>
              <a:gd name="T11" fmla="*/ 152 h 176"/>
              <a:gd name="T12" fmla="*/ 127 w 176"/>
              <a:gd name="T13" fmla="*/ 132 h 176"/>
              <a:gd name="T14" fmla="*/ 169 w 176"/>
              <a:gd name="T15" fmla="*/ 175 h 176"/>
              <a:gd name="T16" fmla="*/ 172 w 176"/>
              <a:gd name="T17" fmla="*/ 176 h 176"/>
              <a:gd name="T18" fmla="*/ 176 w 176"/>
              <a:gd name="T19" fmla="*/ 172 h 176"/>
              <a:gd name="T20" fmla="*/ 175 w 176"/>
              <a:gd name="T21" fmla="*/ 169 h 176"/>
              <a:gd name="T22" fmla="*/ 76 w 176"/>
              <a:gd name="T23" fmla="*/ 144 h 176"/>
              <a:gd name="T24" fmla="*/ 8 w 176"/>
              <a:gd name="T25" fmla="*/ 76 h 176"/>
              <a:gd name="T26" fmla="*/ 76 w 176"/>
              <a:gd name="T27" fmla="*/ 8 h 176"/>
              <a:gd name="T28" fmla="*/ 144 w 176"/>
              <a:gd name="T29" fmla="*/ 76 h 176"/>
              <a:gd name="T30" fmla="*/ 76 w 176"/>
              <a:gd name="T3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76">
                <a:moveTo>
                  <a:pt x="175" y="169"/>
                </a:moveTo>
                <a:cubicBezTo>
                  <a:pt x="132" y="127"/>
                  <a:pt x="132" y="127"/>
                  <a:pt x="132" y="127"/>
                </a:cubicBezTo>
                <a:cubicBezTo>
                  <a:pt x="145" y="113"/>
                  <a:pt x="152" y="96"/>
                  <a:pt x="152" y="76"/>
                </a:cubicBezTo>
                <a:cubicBezTo>
                  <a:pt x="152" y="34"/>
                  <a:pt x="118" y="0"/>
                  <a:pt x="76" y="0"/>
                </a:cubicBezTo>
                <a:cubicBezTo>
                  <a:pt x="34" y="0"/>
                  <a:pt x="0" y="34"/>
                  <a:pt x="0" y="76"/>
                </a:cubicBezTo>
                <a:cubicBezTo>
                  <a:pt x="0" y="118"/>
                  <a:pt x="34" y="152"/>
                  <a:pt x="76" y="152"/>
                </a:cubicBezTo>
                <a:cubicBezTo>
                  <a:pt x="96" y="152"/>
                  <a:pt x="113" y="145"/>
                  <a:pt x="127" y="132"/>
                </a:cubicBezTo>
                <a:cubicBezTo>
                  <a:pt x="169" y="175"/>
                  <a:pt x="169" y="175"/>
                  <a:pt x="169" y="175"/>
                </a:cubicBezTo>
                <a:cubicBezTo>
                  <a:pt x="170" y="176"/>
                  <a:pt x="171" y="176"/>
                  <a:pt x="172" y="176"/>
                </a:cubicBezTo>
                <a:cubicBezTo>
                  <a:pt x="174" y="176"/>
                  <a:pt x="176" y="174"/>
                  <a:pt x="176" y="172"/>
                </a:cubicBezTo>
                <a:cubicBezTo>
                  <a:pt x="176" y="171"/>
                  <a:pt x="176" y="170"/>
                  <a:pt x="175" y="169"/>
                </a:cubicBezTo>
                <a:moveTo>
                  <a:pt x="76" y="144"/>
                </a:moveTo>
                <a:cubicBezTo>
                  <a:pt x="38" y="144"/>
                  <a:pt x="8" y="114"/>
                  <a:pt x="8" y="76"/>
                </a:cubicBezTo>
                <a:cubicBezTo>
                  <a:pt x="8" y="38"/>
                  <a:pt x="38" y="8"/>
                  <a:pt x="76" y="8"/>
                </a:cubicBezTo>
                <a:cubicBezTo>
                  <a:pt x="114" y="8"/>
                  <a:pt x="144" y="38"/>
                  <a:pt x="144" y="76"/>
                </a:cubicBezTo>
                <a:cubicBezTo>
                  <a:pt x="144" y="114"/>
                  <a:pt x="114" y="144"/>
                  <a:pt x="76"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28" name="Freeform 27"/>
          <p:cNvSpPr>
            <a:spLocks noEditPoints="1"/>
          </p:cNvSpPr>
          <p:nvPr/>
        </p:nvSpPr>
        <p:spPr bwMode="auto">
          <a:xfrm>
            <a:off x="4633255" y="3171860"/>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29" name="Freeform 28"/>
          <p:cNvSpPr>
            <a:spLocks noEditPoints="1"/>
          </p:cNvSpPr>
          <p:nvPr/>
        </p:nvSpPr>
        <p:spPr bwMode="auto">
          <a:xfrm>
            <a:off x="7809893" y="3171860"/>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pic>
        <p:nvPicPr>
          <p:cNvPr id="30" name="Picture 29"/>
          <p:cNvPicPr>
            <a:picLocks noChangeAspect="1"/>
          </p:cNvPicPr>
          <p:nvPr/>
        </p:nvPicPr>
        <p:blipFill>
          <a:blip r:embed="rId3">
            <a:clrChange>
              <a:clrFrom>
                <a:srgbClr val="000000"/>
              </a:clrFrom>
              <a:clrTo>
                <a:srgbClr val="000000">
                  <a:alpha val="0"/>
                </a:srgbClr>
              </a:clrTo>
            </a:clrChange>
          </a:blip>
          <a:stretch>
            <a:fillRect/>
          </a:stretch>
        </p:blipFill>
        <p:spPr>
          <a:xfrm>
            <a:off x="3932250" y="2336542"/>
            <a:ext cx="5777217" cy="3106662"/>
          </a:xfrm>
          <a:prstGeom prst="rect">
            <a:avLst/>
          </a:prstGeom>
        </p:spPr>
      </p:pic>
      <p:cxnSp>
        <p:nvCxnSpPr>
          <p:cNvPr id="31" name="Curved Connector 30"/>
          <p:cNvCxnSpPr/>
          <p:nvPr/>
        </p:nvCxnSpPr>
        <p:spPr>
          <a:xfrm rot="10800000">
            <a:off x="5293693" y="4357868"/>
            <a:ext cx="1766534" cy="976186"/>
          </a:xfrm>
          <a:prstGeom prst="curved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6410850" y="5391537"/>
            <a:ext cx="1399742" cy="400110"/>
          </a:xfrm>
          <a:prstGeom prst="rect">
            <a:avLst/>
          </a:prstGeom>
          <a:noFill/>
        </p:spPr>
        <p:txBody>
          <a:bodyPr wrap="none" rtlCol="0">
            <a:spAutoFit/>
          </a:bodyPr>
          <a:lstStyle/>
          <a:p>
            <a:r>
              <a:rPr lang="en-CA" sz="2000" dirty="0" smtClean="0">
                <a:solidFill>
                  <a:schemeClr val="tx2"/>
                </a:solidFill>
              </a:rPr>
              <a:t>NUCLEAS</a:t>
            </a:r>
            <a:endParaRPr lang="en-CA" sz="2000" dirty="0">
              <a:solidFill>
                <a:schemeClr val="tx2"/>
              </a:solidFill>
            </a:endParaRPr>
          </a:p>
        </p:txBody>
      </p:sp>
      <p:cxnSp>
        <p:nvCxnSpPr>
          <p:cNvPr id="44" name="Curved Connector 43"/>
          <p:cNvCxnSpPr/>
          <p:nvPr/>
        </p:nvCxnSpPr>
        <p:spPr>
          <a:xfrm rot="10800000">
            <a:off x="7678246" y="4406454"/>
            <a:ext cx="2938549" cy="820585"/>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0665717" y="5026984"/>
            <a:ext cx="912429" cy="400110"/>
          </a:xfrm>
          <a:prstGeom prst="rect">
            <a:avLst/>
          </a:prstGeom>
          <a:noFill/>
        </p:spPr>
        <p:txBody>
          <a:bodyPr wrap="none" rtlCol="0">
            <a:spAutoFit/>
          </a:bodyPr>
          <a:lstStyle/>
          <a:p>
            <a:r>
              <a:rPr lang="en-CA" sz="2000" dirty="0" smtClean="0">
                <a:solidFill>
                  <a:schemeClr val="tx2"/>
                </a:solidFill>
              </a:rPr>
              <a:t>AXON</a:t>
            </a:r>
            <a:endParaRPr lang="en-CA" sz="2000" dirty="0">
              <a:solidFill>
                <a:schemeClr val="tx2"/>
              </a:solidFill>
            </a:endParaRPr>
          </a:p>
        </p:txBody>
      </p:sp>
      <p:cxnSp>
        <p:nvCxnSpPr>
          <p:cNvPr id="48" name="Curved Connector 47"/>
          <p:cNvCxnSpPr/>
          <p:nvPr/>
        </p:nvCxnSpPr>
        <p:spPr>
          <a:xfrm flipV="1">
            <a:off x="1920062" y="3076841"/>
            <a:ext cx="2348270" cy="1877887"/>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002745" y="4954078"/>
            <a:ext cx="1670650" cy="400110"/>
          </a:xfrm>
          <a:prstGeom prst="rect">
            <a:avLst/>
          </a:prstGeom>
          <a:noFill/>
        </p:spPr>
        <p:txBody>
          <a:bodyPr wrap="none" rtlCol="0">
            <a:spAutoFit/>
          </a:bodyPr>
          <a:lstStyle/>
          <a:p>
            <a:r>
              <a:rPr lang="en-CA" sz="2000" dirty="0" smtClean="0">
                <a:solidFill>
                  <a:schemeClr val="tx2"/>
                </a:solidFill>
              </a:rPr>
              <a:t>DENDRITES</a:t>
            </a:r>
            <a:endParaRPr lang="en-CA" sz="2000" dirty="0">
              <a:solidFill>
                <a:schemeClr val="tx2"/>
              </a:solidFill>
            </a:endParaRPr>
          </a:p>
        </p:txBody>
      </p:sp>
      <p:grpSp>
        <p:nvGrpSpPr>
          <p:cNvPr id="51" name="Group 50"/>
          <p:cNvGrpSpPr/>
          <p:nvPr/>
        </p:nvGrpSpPr>
        <p:grpSpPr>
          <a:xfrm>
            <a:off x="3229243" y="2961326"/>
            <a:ext cx="5385227" cy="2393022"/>
            <a:chOff x="3264196" y="2190307"/>
            <a:chExt cx="7047779" cy="3313870"/>
          </a:xfrm>
        </p:grpSpPr>
        <p:sp>
          <p:nvSpPr>
            <p:cNvPr id="52" name="Oval 51"/>
            <p:cNvSpPr/>
            <p:nvPr/>
          </p:nvSpPr>
          <p:spPr>
            <a:xfrm>
              <a:off x="3264196" y="2190307"/>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dirty="0">
                  <a:solidFill>
                    <a:schemeClr val="bg1"/>
                  </a:solidFill>
                </a:rPr>
                <a:t>X</a:t>
              </a:r>
              <a:r>
                <a:rPr lang="en-CA" sz="1200" b="1" dirty="0" smtClean="0">
                  <a:solidFill>
                    <a:schemeClr val="bg1"/>
                  </a:solidFill>
                </a:rPr>
                <a:t>1</a:t>
              </a:r>
              <a:endParaRPr lang="en-CA" sz="1050" b="1" dirty="0" smtClean="0">
                <a:solidFill>
                  <a:schemeClr val="bg1"/>
                </a:solidFill>
              </a:endParaRPr>
            </a:p>
          </p:txBody>
        </p:sp>
        <p:sp>
          <p:nvSpPr>
            <p:cNvPr id="53" name="Oval 52"/>
            <p:cNvSpPr/>
            <p:nvPr/>
          </p:nvSpPr>
          <p:spPr>
            <a:xfrm>
              <a:off x="3264196" y="3561901"/>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dirty="0" smtClean="0">
                  <a:solidFill>
                    <a:schemeClr val="bg1"/>
                  </a:solidFill>
                </a:rPr>
                <a:t>X2</a:t>
              </a:r>
              <a:endParaRPr lang="en-CA" sz="1050" b="1" dirty="0" smtClean="0">
                <a:solidFill>
                  <a:schemeClr val="bg1"/>
                </a:solidFill>
              </a:endParaRPr>
            </a:p>
          </p:txBody>
        </p:sp>
        <p:sp>
          <p:nvSpPr>
            <p:cNvPr id="55" name="Oval 54"/>
            <p:cNvSpPr/>
            <p:nvPr/>
          </p:nvSpPr>
          <p:spPr>
            <a:xfrm>
              <a:off x="3264196" y="4840886"/>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dirty="0">
                  <a:solidFill>
                    <a:schemeClr val="bg1"/>
                  </a:solidFill>
                </a:rPr>
                <a:t>X</a:t>
              </a:r>
              <a:r>
                <a:rPr lang="en-CA" sz="1200" b="1" dirty="0" smtClean="0">
                  <a:solidFill>
                    <a:schemeClr val="bg1"/>
                  </a:solidFill>
                </a:rPr>
                <a:t>3</a:t>
              </a:r>
              <a:endParaRPr lang="en-CA" sz="1050" b="1" dirty="0" smtClean="0">
                <a:solidFill>
                  <a:schemeClr val="bg1"/>
                </a:solidFill>
              </a:endParaRPr>
            </a:p>
          </p:txBody>
        </p:sp>
        <p:sp>
          <p:nvSpPr>
            <p:cNvPr id="58" name="Oval 57"/>
            <p:cNvSpPr/>
            <p:nvPr/>
          </p:nvSpPr>
          <p:spPr>
            <a:xfrm>
              <a:off x="5589017" y="3196928"/>
              <a:ext cx="1359897" cy="1362456"/>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100" dirty="0" smtClean="0">
                  <a:solidFill>
                    <a:schemeClr val="bg1"/>
                  </a:solidFill>
                </a:rPr>
                <a:t>NEURON</a:t>
              </a:r>
              <a:endParaRPr lang="en-CA" sz="1000" dirty="0" smtClean="0">
                <a:solidFill>
                  <a:schemeClr val="bg1"/>
                </a:solidFill>
              </a:endParaRPr>
            </a:p>
          </p:txBody>
        </p:sp>
        <p:sp>
          <p:nvSpPr>
            <p:cNvPr id="61" name="Right Arrow 60"/>
            <p:cNvSpPr/>
            <p:nvPr/>
          </p:nvSpPr>
          <p:spPr>
            <a:xfrm rot="1354124">
              <a:off x="3846669" y="2831465"/>
              <a:ext cx="195592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sp>
          <p:nvSpPr>
            <p:cNvPr id="62" name="Right Arrow 61"/>
            <p:cNvSpPr/>
            <p:nvPr/>
          </p:nvSpPr>
          <p:spPr>
            <a:xfrm rot="20288601">
              <a:off x="3883611" y="4484065"/>
              <a:ext cx="195592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sp>
          <p:nvSpPr>
            <p:cNvPr id="63" name="Right Arrow 62"/>
            <p:cNvSpPr/>
            <p:nvPr/>
          </p:nvSpPr>
          <p:spPr>
            <a:xfrm>
              <a:off x="3967972" y="3662849"/>
              <a:ext cx="158216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sp>
          <p:nvSpPr>
            <p:cNvPr id="64" name="Right Arrow 63"/>
            <p:cNvSpPr/>
            <p:nvPr/>
          </p:nvSpPr>
          <p:spPr>
            <a:xfrm>
              <a:off x="6987795" y="3650528"/>
              <a:ext cx="3324180"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smtClean="0">
                <a:solidFill>
                  <a:schemeClr val="tx1"/>
                </a:solidFill>
              </a:endParaRPr>
            </a:p>
          </p:txBody>
        </p:sp>
        <p:sp>
          <p:nvSpPr>
            <p:cNvPr id="65" name="TextBox 64"/>
            <p:cNvSpPr txBox="1"/>
            <p:nvPr/>
          </p:nvSpPr>
          <p:spPr>
            <a:xfrm>
              <a:off x="4314362" y="2491846"/>
              <a:ext cx="543772" cy="383590"/>
            </a:xfrm>
            <a:prstGeom prst="rect">
              <a:avLst/>
            </a:prstGeom>
            <a:noFill/>
          </p:spPr>
          <p:txBody>
            <a:bodyPr wrap="none" rtlCol="0">
              <a:spAutoFit/>
            </a:bodyPr>
            <a:lstStyle/>
            <a:p>
              <a:r>
                <a:rPr lang="en-CA" sz="1200" dirty="0" smtClean="0">
                  <a:solidFill>
                    <a:schemeClr val="tx2"/>
                  </a:solidFill>
                </a:rPr>
                <a:t>W1</a:t>
              </a:r>
              <a:endParaRPr lang="en-CA" sz="1200" dirty="0">
                <a:solidFill>
                  <a:schemeClr val="tx2"/>
                </a:solidFill>
              </a:endParaRPr>
            </a:p>
          </p:txBody>
        </p:sp>
        <p:sp>
          <p:nvSpPr>
            <p:cNvPr id="66" name="TextBox 65"/>
            <p:cNvSpPr txBox="1"/>
            <p:nvPr/>
          </p:nvSpPr>
          <p:spPr>
            <a:xfrm>
              <a:off x="4279915" y="3389982"/>
              <a:ext cx="543772" cy="383590"/>
            </a:xfrm>
            <a:prstGeom prst="rect">
              <a:avLst/>
            </a:prstGeom>
            <a:noFill/>
          </p:spPr>
          <p:txBody>
            <a:bodyPr wrap="none" rtlCol="0">
              <a:spAutoFit/>
            </a:bodyPr>
            <a:lstStyle/>
            <a:p>
              <a:r>
                <a:rPr lang="en-CA" sz="1200" dirty="0" smtClean="0">
                  <a:solidFill>
                    <a:schemeClr val="tx2"/>
                  </a:solidFill>
                </a:rPr>
                <a:t>W2</a:t>
              </a:r>
              <a:endParaRPr lang="en-CA" sz="1200" dirty="0">
                <a:solidFill>
                  <a:schemeClr val="tx2"/>
                </a:solidFill>
              </a:endParaRPr>
            </a:p>
          </p:txBody>
        </p:sp>
        <p:sp>
          <p:nvSpPr>
            <p:cNvPr id="67" name="TextBox 66"/>
            <p:cNvSpPr txBox="1"/>
            <p:nvPr/>
          </p:nvSpPr>
          <p:spPr>
            <a:xfrm>
              <a:off x="4279914" y="4288118"/>
              <a:ext cx="543772" cy="383590"/>
            </a:xfrm>
            <a:prstGeom prst="rect">
              <a:avLst/>
            </a:prstGeom>
            <a:noFill/>
          </p:spPr>
          <p:txBody>
            <a:bodyPr wrap="none" rtlCol="0">
              <a:spAutoFit/>
            </a:bodyPr>
            <a:lstStyle/>
            <a:p>
              <a:r>
                <a:rPr lang="en-CA" sz="1200" dirty="0" smtClean="0">
                  <a:solidFill>
                    <a:schemeClr val="tx2"/>
                  </a:solidFill>
                </a:rPr>
                <a:t>W3</a:t>
              </a:r>
              <a:endParaRPr lang="en-CA" sz="1200" dirty="0">
                <a:solidFill>
                  <a:schemeClr val="tx2"/>
                </a:solidFill>
              </a:endParaRPr>
            </a:p>
          </p:txBody>
        </p:sp>
      </p:grpSp>
    </p:spTree>
    <p:extLst>
      <p:ext uri="{BB962C8B-B14F-4D97-AF65-F5344CB8AC3E}">
        <p14:creationId xmlns:p14="http://schemas.microsoft.com/office/powerpoint/2010/main" val="348871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DO YOU REMEMBER OUR FIRST NEURON MODEL?</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557694" y="1204272"/>
            <a:ext cx="11419739" cy="139422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Bias allows to shift the activation function curve up or down.</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Number of adjustable parameters = 4 (3 weights and 1 bias).</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Activation function “F”.</a:t>
            </a:r>
          </a:p>
        </p:txBody>
      </p:sp>
      <p:sp>
        <p:nvSpPr>
          <p:cNvPr id="28" name="Freeform 27"/>
          <p:cNvSpPr>
            <a:spLocks noEditPoints="1"/>
          </p:cNvSpPr>
          <p:nvPr/>
        </p:nvSpPr>
        <p:spPr bwMode="auto">
          <a:xfrm>
            <a:off x="9303209" y="3106717"/>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29" name="Content Placeholder 2"/>
          <p:cNvSpPr txBox="1">
            <a:spLocks/>
          </p:cNvSpPr>
          <p:nvPr/>
        </p:nvSpPr>
        <p:spPr>
          <a:xfrm>
            <a:off x="491563" y="2284311"/>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mc:AlternateContent xmlns:mc="http://schemas.openxmlformats.org/markup-compatibility/2006" xmlns:a14="http://schemas.microsoft.com/office/drawing/2010/main">
        <mc:Choice Requires="a14">
          <p:sp>
            <p:nvSpPr>
              <p:cNvPr id="30" name="Oval 29"/>
              <p:cNvSpPr/>
              <p:nvPr/>
            </p:nvSpPr>
            <p:spPr>
              <a:xfrm>
                <a:off x="3535645" y="2616586"/>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a:solidFill>
                                <a:schemeClr val="bg1"/>
                              </a:solidFill>
                              <a:latin typeface="Cambria Math" panose="02040503050406030204" pitchFamily="18" charset="0"/>
                            </a:rPr>
                          </m:ctrlPr>
                        </m:sSubPr>
                        <m:e>
                          <m:r>
                            <a:rPr lang="en-CA" sz="2000" b="1" dirty="0">
                              <a:solidFill>
                                <a:schemeClr val="bg1"/>
                              </a:solidFill>
                              <a:latin typeface="Cambria Math" panose="02040503050406030204" pitchFamily="18" charset="0"/>
                            </a:rPr>
                            <m:t>𝑿</m:t>
                          </m:r>
                        </m:e>
                        <m:sub>
                          <m:r>
                            <a:rPr lang="en-CA" sz="2000" b="1" dirty="0">
                              <a:solidFill>
                                <a:schemeClr val="bg1"/>
                              </a:solidFill>
                              <a:latin typeface="Cambria Math" panose="02040503050406030204" pitchFamily="18" charset="0"/>
                            </a:rPr>
                            <m:t>𝟏</m:t>
                          </m:r>
                        </m:sub>
                      </m:sSub>
                    </m:oMath>
                  </m:oMathPara>
                </a14:m>
                <a:endParaRPr lang="en-CA" sz="1200" b="1" dirty="0">
                  <a:solidFill>
                    <a:schemeClr val="bg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3535645" y="2616586"/>
                <a:ext cx="669852" cy="663291"/>
              </a:xfrm>
              <a:prstGeom prst="ellipse">
                <a:avLst/>
              </a:prstGeom>
              <a:blipFill rotWithShape="0">
                <a:blip r:embed="rId3"/>
                <a:stretch>
                  <a:fillRect/>
                </a:stretch>
              </a:blipFill>
              <a:ln w="635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3535645" y="3988180"/>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𝟐</m:t>
                          </m:r>
                        </m:sub>
                      </m:sSub>
                    </m:oMath>
                  </m:oMathPara>
                </a14:m>
                <a:endParaRPr lang="en-CA" sz="2000" b="1" dirty="0">
                  <a:solidFill>
                    <a:schemeClr val="tx2"/>
                  </a:solidFill>
                </a:endParaRPr>
              </a:p>
            </p:txBody>
          </p:sp>
        </mc:Choice>
        <mc:Fallback xmlns="">
          <p:sp>
            <p:nvSpPr>
              <p:cNvPr id="31" name="Oval 30"/>
              <p:cNvSpPr>
                <a:spLocks noRot="1" noChangeAspect="1" noMove="1" noResize="1" noEditPoints="1" noAdjustHandles="1" noChangeArrowheads="1" noChangeShapeType="1" noTextEdit="1"/>
              </p:cNvSpPr>
              <p:nvPr/>
            </p:nvSpPr>
            <p:spPr>
              <a:xfrm>
                <a:off x="3535645" y="3988180"/>
                <a:ext cx="669852" cy="663291"/>
              </a:xfrm>
              <a:prstGeom prst="ellipse">
                <a:avLst/>
              </a:prstGeom>
              <a:blipFill rotWithShape="0">
                <a:blip r:embed="rId4"/>
                <a:stretch>
                  <a:fillRect/>
                </a:stretch>
              </a:blipFill>
              <a:ln w="635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3535645" y="5267165"/>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𝟑</m:t>
                          </m:r>
                        </m:sub>
                      </m:sSub>
                    </m:oMath>
                  </m:oMathPara>
                </a14:m>
                <a:endParaRPr lang="en-CA" sz="2000" b="1" dirty="0">
                  <a:solidFill>
                    <a:schemeClr val="tx2"/>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3535645" y="5267165"/>
                <a:ext cx="669852" cy="663291"/>
              </a:xfrm>
              <a:prstGeom prst="ellipse">
                <a:avLst/>
              </a:prstGeom>
              <a:blipFill rotWithShape="0">
                <a:blip r:embed="rId5"/>
                <a:stretch>
                  <a:fillRect/>
                </a:stretch>
              </a:blipFill>
              <a:ln w="63500">
                <a:noFill/>
              </a:ln>
            </p:spPr>
            <p:txBody>
              <a:bodyPr/>
              <a:lstStyle/>
              <a:p>
                <a:r>
                  <a:rPr lang="en-CA">
                    <a:noFill/>
                  </a:rPr>
                  <a:t> </a:t>
                </a:r>
              </a:p>
            </p:txBody>
          </p:sp>
        </mc:Fallback>
      </mc:AlternateContent>
      <p:sp>
        <p:nvSpPr>
          <p:cNvPr id="44" name="Oval 43"/>
          <p:cNvSpPr/>
          <p:nvPr/>
        </p:nvSpPr>
        <p:spPr>
          <a:xfrm>
            <a:off x="5860466" y="3623207"/>
            <a:ext cx="1359897" cy="1362456"/>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000" dirty="0">
              <a:solidFill>
                <a:schemeClr val="tx2"/>
              </a:solidFill>
            </a:endParaRPr>
          </a:p>
        </p:txBody>
      </p:sp>
      <p:sp>
        <p:nvSpPr>
          <p:cNvPr id="45" name="Right Arrow 44"/>
          <p:cNvSpPr/>
          <p:nvPr/>
        </p:nvSpPr>
        <p:spPr>
          <a:xfrm rot="1354124">
            <a:off x="4118118" y="3257744"/>
            <a:ext cx="195592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48" name="Right Arrow 47"/>
          <p:cNvSpPr/>
          <p:nvPr/>
        </p:nvSpPr>
        <p:spPr>
          <a:xfrm rot="20288601">
            <a:off x="4155060" y="4910344"/>
            <a:ext cx="195592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49" name="Right Arrow 48"/>
          <p:cNvSpPr/>
          <p:nvPr/>
        </p:nvSpPr>
        <p:spPr>
          <a:xfrm>
            <a:off x="4239421" y="4089128"/>
            <a:ext cx="158216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51" name="Left Brace 50"/>
          <p:cNvSpPr/>
          <p:nvPr/>
        </p:nvSpPr>
        <p:spPr>
          <a:xfrm>
            <a:off x="2909741" y="2561813"/>
            <a:ext cx="510362" cy="3485244"/>
          </a:xfrm>
          <a:prstGeom prst="leftBrace">
            <a:avLst>
              <a:gd name="adj1" fmla="val 137500"/>
              <a:gd name="adj2" fmla="val 50000"/>
            </a:avLst>
          </a:prstGeom>
          <a:noFill/>
          <a:ln w="57150">
            <a:solidFill>
              <a:srgbClr val="71508D"/>
            </a:solidFill>
            <a:headEnd type="non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a:p>
        </p:txBody>
      </p:sp>
      <p:sp>
        <p:nvSpPr>
          <p:cNvPr id="52" name="TextBox 51"/>
          <p:cNvSpPr txBox="1"/>
          <p:nvPr/>
        </p:nvSpPr>
        <p:spPr>
          <a:xfrm>
            <a:off x="505422" y="3988180"/>
            <a:ext cx="2466374" cy="584775"/>
          </a:xfrm>
          <a:prstGeom prst="rect">
            <a:avLst/>
          </a:prstGeom>
          <a:noFill/>
        </p:spPr>
        <p:txBody>
          <a:bodyPr wrap="square" rtlCol="0">
            <a:spAutoFit/>
          </a:bodyPr>
          <a:lstStyle/>
          <a:p>
            <a:r>
              <a:rPr lang="en-CA" sz="1600" dirty="0" smtClean="0">
                <a:solidFill>
                  <a:schemeClr val="tx2"/>
                </a:solidFill>
              </a:rPr>
              <a:t>INPUTS/INDEPENDENT VARIABLES</a:t>
            </a:r>
            <a:endParaRPr lang="en-CA" sz="1600" dirty="0">
              <a:solidFill>
                <a:schemeClr val="tx2"/>
              </a:solidFill>
            </a:endParaRPr>
          </a:p>
        </p:txBody>
      </p:sp>
      <p:sp>
        <p:nvSpPr>
          <p:cNvPr id="53" name="Right Arrow 52"/>
          <p:cNvSpPr/>
          <p:nvPr/>
        </p:nvSpPr>
        <p:spPr>
          <a:xfrm>
            <a:off x="10070759" y="4113111"/>
            <a:ext cx="771126"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mc:AlternateContent xmlns:mc="http://schemas.openxmlformats.org/markup-compatibility/2006" xmlns:a14="http://schemas.microsoft.com/office/drawing/2010/main">
        <mc:Choice Requires="a14">
          <p:sp>
            <p:nvSpPr>
              <p:cNvPr id="55" name="TextBox 54"/>
              <p:cNvSpPr txBox="1"/>
              <p:nvPr/>
            </p:nvSpPr>
            <p:spPr>
              <a:xfrm>
                <a:off x="4598511" y="2918125"/>
                <a:ext cx="57849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1</m:t>
                          </m:r>
                        </m:sub>
                      </m:sSub>
                    </m:oMath>
                  </m:oMathPara>
                </a14:m>
                <a:endParaRPr lang="en-CA" sz="2000" dirty="0">
                  <a:solidFill>
                    <a:schemeClr val="tx2"/>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4598511" y="2918125"/>
                <a:ext cx="578492" cy="400110"/>
              </a:xfrm>
              <a:prstGeom prst="rect">
                <a:avLst/>
              </a:prstGeom>
              <a:blipFill rotWithShape="0">
                <a:blip r:embed="rId6"/>
                <a:stretch>
                  <a:fillRect/>
                </a:stretch>
              </a:blipFill>
            </p:spPr>
            <p:txBody>
              <a:bodyPr/>
              <a:lstStyle/>
              <a:p>
                <a:r>
                  <a:rPr lang="en-CA">
                    <a:noFill/>
                  </a:rPr>
                  <a:t> </a:t>
                </a:r>
              </a:p>
            </p:txBody>
          </p:sp>
        </mc:Fallback>
      </mc:AlternateContent>
      <p:sp>
        <p:nvSpPr>
          <p:cNvPr id="58" name="Oval 57"/>
          <p:cNvSpPr/>
          <p:nvPr/>
        </p:nvSpPr>
        <p:spPr>
          <a:xfrm>
            <a:off x="8710862" y="3659511"/>
            <a:ext cx="1359897" cy="1362456"/>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200" dirty="0">
                <a:solidFill>
                  <a:schemeClr val="bg1"/>
                </a:solidFill>
              </a:rPr>
              <a:t>F</a:t>
            </a:r>
            <a:endParaRPr lang="en-CA" sz="3200" dirty="0" smtClean="0">
              <a:solidFill>
                <a:schemeClr val="bg1"/>
              </a:solidFill>
            </a:endParaRPr>
          </a:p>
        </p:txBody>
      </p:sp>
      <p:sp>
        <p:nvSpPr>
          <p:cNvPr id="61" name="Right Arrow 60"/>
          <p:cNvSpPr/>
          <p:nvPr/>
        </p:nvSpPr>
        <p:spPr>
          <a:xfrm rot="5400000">
            <a:off x="6136790" y="2970090"/>
            <a:ext cx="789942"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62" name="TextBox 61"/>
          <p:cNvSpPr txBox="1"/>
          <p:nvPr/>
        </p:nvSpPr>
        <p:spPr>
          <a:xfrm>
            <a:off x="6376747" y="2358981"/>
            <a:ext cx="327334" cy="400110"/>
          </a:xfrm>
          <a:prstGeom prst="rect">
            <a:avLst/>
          </a:prstGeom>
          <a:noFill/>
        </p:spPr>
        <p:txBody>
          <a:bodyPr wrap="none" rtlCol="0">
            <a:spAutoFit/>
          </a:bodyPr>
          <a:lstStyle/>
          <a:p>
            <a:r>
              <a:rPr lang="en-CA" sz="2000" dirty="0" smtClean="0">
                <a:solidFill>
                  <a:schemeClr val="tx2"/>
                </a:solidFill>
              </a:rPr>
              <a:t>b</a:t>
            </a:r>
            <a:endParaRPr lang="en-CA" sz="2000" dirty="0">
              <a:solidFill>
                <a:schemeClr val="tx2"/>
              </a:solidFill>
            </a:endParaRPr>
          </a:p>
        </p:txBody>
      </p:sp>
      <mc:AlternateContent xmlns:mc="http://schemas.openxmlformats.org/markup-compatibility/2006" xmlns:a14="http://schemas.microsoft.com/office/drawing/2010/main">
        <mc:Choice Requires="a14">
          <p:sp>
            <p:nvSpPr>
              <p:cNvPr id="63" name="TextBox 62"/>
              <p:cNvSpPr txBox="1"/>
              <p:nvPr/>
            </p:nvSpPr>
            <p:spPr>
              <a:xfrm>
                <a:off x="5392754" y="5463636"/>
                <a:ext cx="4800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0" i="1" smtClean="0">
                          <a:solidFill>
                            <a:schemeClr val="tx2"/>
                          </a:solidFill>
                          <a:latin typeface="Cambria Math" panose="02040503050406030204" pitchFamily="18" charset="0"/>
                        </a:rPr>
                        <m:t>𝑦</m:t>
                      </m:r>
                      <m:r>
                        <a:rPr lang="en-CA" sz="2400" b="0" i="1" smtClean="0">
                          <a:solidFill>
                            <a:schemeClr val="tx2"/>
                          </a:solidFill>
                          <a:latin typeface="Cambria Math" panose="02040503050406030204" pitchFamily="18" charset="0"/>
                        </a:rPr>
                        <m:t>=</m:t>
                      </m:r>
                      <m:r>
                        <a:rPr lang="en-CA" sz="2400" b="0" i="1" smtClean="0">
                          <a:solidFill>
                            <a:schemeClr val="tx2"/>
                          </a:solidFill>
                          <a:latin typeface="Cambria Math" panose="02040503050406030204" pitchFamily="18" charset="0"/>
                        </a:rPr>
                        <m:t>𝑓</m:t>
                      </m:r>
                      <m:r>
                        <a:rPr lang="en-CA" sz="2400" b="0" i="1" smtClean="0">
                          <a:solidFill>
                            <a:schemeClr val="tx2"/>
                          </a:solidFill>
                          <a:latin typeface="Cambria Math" panose="02040503050406030204" pitchFamily="18" charset="0"/>
                        </a:rPr>
                        <m:t>(</m:t>
                      </m:r>
                      <m:sSub>
                        <m:sSubPr>
                          <m:ctrlPr>
                            <a:rPr lang="en-CA" sz="2400" b="0" i="1" smtClean="0">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𝑋</m:t>
                          </m:r>
                        </m:e>
                        <m:sub>
                          <m:r>
                            <a:rPr lang="en-CA" sz="2400" b="0" i="1" smtClean="0">
                              <a:solidFill>
                                <a:schemeClr val="tx2"/>
                              </a:solidFill>
                              <a:latin typeface="Cambria Math" panose="02040503050406030204" pitchFamily="18" charset="0"/>
                            </a:rPr>
                            <m:t>1</m:t>
                          </m:r>
                        </m:sub>
                      </m:sSub>
                      <m:sSub>
                        <m:sSubPr>
                          <m:ctrlPr>
                            <a:rPr lang="en-CA" sz="2400" b="0" i="1" smtClean="0">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𝑊</m:t>
                          </m:r>
                        </m:e>
                        <m:sub>
                          <m:r>
                            <a:rPr lang="en-CA" sz="2400" b="0" i="1" smtClean="0">
                              <a:solidFill>
                                <a:schemeClr val="tx2"/>
                              </a:solidFill>
                              <a:latin typeface="Cambria Math" panose="02040503050406030204" pitchFamily="18" charset="0"/>
                            </a:rPr>
                            <m:t>1</m:t>
                          </m:r>
                        </m:sub>
                      </m:sSub>
                      <m:r>
                        <a:rPr lang="en-CA" sz="2400" b="0" i="1" smtClean="0">
                          <a:solidFill>
                            <a:schemeClr val="tx2"/>
                          </a:solidFill>
                          <a:latin typeface="Cambria Math" panose="02040503050406030204" pitchFamily="18" charset="0"/>
                        </a:rPr>
                        <m:t>+</m:t>
                      </m:r>
                      <m:sSub>
                        <m:sSubPr>
                          <m:ctrlPr>
                            <a:rPr lang="en-CA" sz="2400" i="1">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𝑋</m:t>
                          </m:r>
                        </m:e>
                        <m:sub>
                          <m:r>
                            <a:rPr lang="en-CA" sz="2400" b="0" i="1" smtClean="0">
                              <a:solidFill>
                                <a:schemeClr val="tx2"/>
                              </a:solidFill>
                              <a:latin typeface="Cambria Math" panose="02040503050406030204" pitchFamily="18" charset="0"/>
                            </a:rPr>
                            <m:t>2</m:t>
                          </m:r>
                        </m:sub>
                      </m:sSub>
                      <m:sSub>
                        <m:sSubPr>
                          <m:ctrlPr>
                            <a:rPr lang="en-CA" sz="2400" i="1">
                              <a:solidFill>
                                <a:schemeClr val="tx2"/>
                              </a:solidFill>
                              <a:latin typeface="Cambria Math" panose="02040503050406030204" pitchFamily="18" charset="0"/>
                            </a:rPr>
                          </m:ctrlPr>
                        </m:sSubPr>
                        <m:e>
                          <m:r>
                            <a:rPr lang="en-CA" sz="2400" i="1">
                              <a:solidFill>
                                <a:schemeClr val="tx2"/>
                              </a:solidFill>
                              <a:latin typeface="Cambria Math" panose="02040503050406030204" pitchFamily="18" charset="0"/>
                            </a:rPr>
                            <m:t>𝑊</m:t>
                          </m:r>
                        </m:e>
                        <m:sub>
                          <m:r>
                            <a:rPr lang="en-CA" sz="2400" b="0" i="1" smtClean="0">
                              <a:solidFill>
                                <a:schemeClr val="tx2"/>
                              </a:solidFill>
                              <a:latin typeface="Cambria Math" panose="02040503050406030204" pitchFamily="18" charset="0"/>
                            </a:rPr>
                            <m:t>2</m:t>
                          </m:r>
                        </m:sub>
                      </m:sSub>
                      <m:r>
                        <a:rPr lang="en-CA" sz="2400" b="0" i="1" smtClean="0">
                          <a:solidFill>
                            <a:schemeClr val="tx2"/>
                          </a:solidFill>
                          <a:latin typeface="Cambria Math" panose="02040503050406030204" pitchFamily="18" charset="0"/>
                        </a:rPr>
                        <m:t>+</m:t>
                      </m:r>
                      <m:sSub>
                        <m:sSubPr>
                          <m:ctrlPr>
                            <a:rPr lang="en-CA" sz="2400" i="1">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𝑋</m:t>
                          </m:r>
                        </m:e>
                        <m:sub>
                          <m:r>
                            <a:rPr lang="en-CA" sz="2400" b="0" i="1" smtClean="0">
                              <a:solidFill>
                                <a:schemeClr val="tx2"/>
                              </a:solidFill>
                              <a:latin typeface="Cambria Math" panose="02040503050406030204" pitchFamily="18" charset="0"/>
                            </a:rPr>
                            <m:t>3</m:t>
                          </m:r>
                        </m:sub>
                      </m:sSub>
                      <m:sSub>
                        <m:sSubPr>
                          <m:ctrlPr>
                            <a:rPr lang="en-CA" sz="2400" i="1">
                              <a:solidFill>
                                <a:schemeClr val="tx2"/>
                              </a:solidFill>
                              <a:latin typeface="Cambria Math" panose="02040503050406030204" pitchFamily="18" charset="0"/>
                            </a:rPr>
                          </m:ctrlPr>
                        </m:sSubPr>
                        <m:e>
                          <m:r>
                            <a:rPr lang="en-CA" sz="2400" i="1">
                              <a:solidFill>
                                <a:schemeClr val="tx2"/>
                              </a:solidFill>
                              <a:latin typeface="Cambria Math" panose="02040503050406030204" pitchFamily="18" charset="0"/>
                            </a:rPr>
                            <m:t>𝑊</m:t>
                          </m:r>
                        </m:e>
                        <m:sub>
                          <m:r>
                            <a:rPr lang="en-CA" sz="2400" b="0" i="1" smtClean="0">
                              <a:solidFill>
                                <a:schemeClr val="tx2"/>
                              </a:solidFill>
                              <a:latin typeface="Cambria Math" panose="02040503050406030204" pitchFamily="18" charset="0"/>
                            </a:rPr>
                            <m:t>3</m:t>
                          </m:r>
                        </m:sub>
                      </m:sSub>
                      <m:r>
                        <a:rPr lang="en-CA" sz="2400" b="0" i="1" smtClean="0">
                          <a:solidFill>
                            <a:schemeClr val="tx2"/>
                          </a:solidFill>
                          <a:latin typeface="Cambria Math" panose="02040503050406030204" pitchFamily="18" charset="0"/>
                        </a:rPr>
                        <m:t>+</m:t>
                      </m:r>
                      <m:r>
                        <a:rPr lang="en-CA" sz="2400" b="0" i="1" smtClean="0">
                          <a:solidFill>
                            <a:schemeClr val="tx2"/>
                          </a:solidFill>
                          <a:latin typeface="Cambria Math" panose="02040503050406030204" pitchFamily="18" charset="0"/>
                        </a:rPr>
                        <m:t>𝑏</m:t>
                      </m:r>
                      <m:r>
                        <a:rPr lang="en-CA" sz="2400" b="0" i="1" smtClean="0">
                          <a:solidFill>
                            <a:schemeClr val="tx2"/>
                          </a:solidFill>
                          <a:latin typeface="Cambria Math" panose="02040503050406030204" pitchFamily="18" charset="0"/>
                        </a:rPr>
                        <m:t>)</m:t>
                      </m:r>
                    </m:oMath>
                  </m:oMathPara>
                </a14:m>
                <a:endParaRPr lang="en-CA" sz="2400" dirty="0">
                  <a:solidFill>
                    <a:schemeClr val="tx2"/>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392754" y="5463636"/>
                <a:ext cx="4800353" cy="461665"/>
              </a:xfrm>
              <a:prstGeom prst="rect">
                <a:avLst/>
              </a:prstGeom>
              <a:blipFill rotWithShape="0">
                <a:blip r:embed="rId7"/>
                <a:stretch>
                  <a:fillRect b="-17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562605" y="3844929"/>
                <a:ext cx="5844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2</m:t>
                          </m:r>
                        </m:sub>
                      </m:sSub>
                    </m:oMath>
                  </m:oMathPara>
                </a14:m>
                <a:endParaRPr lang="en-CA" sz="2000" dirty="0">
                  <a:solidFill>
                    <a:schemeClr val="tx2"/>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562605" y="3844929"/>
                <a:ext cx="584454" cy="400110"/>
              </a:xfrm>
              <a:prstGeom prst="rect">
                <a:avLst/>
              </a:prstGeom>
              <a:blipFill rotWithShape="0">
                <a:blip r:embed="rId8"/>
                <a:stretch>
                  <a:fillRect b="-15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569744" y="4653909"/>
                <a:ext cx="5844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3</m:t>
                          </m:r>
                        </m:sub>
                      </m:sSub>
                    </m:oMath>
                  </m:oMathPara>
                </a14:m>
                <a:endParaRPr lang="en-CA" sz="2000" dirty="0">
                  <a:solidFill>
                    <a:schemeClr val="tx2"/>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569744" y="4653909"/>
                <a:ext cx="584454" cy="400110"/>
              </a:xfrm>
              <a:prstGeom prst="rect">
                <a:avLst/>
              </a:prstGeom>
              <a:blipFill rotWithShape="0">
                <a:blip r:embed="rId9"/>
                <a:stretch>
                  <a:fillRect/>
                </a:stretch>
              </a:blipFill>
            </p:spPr>
            <p:txBody>
              <a:bodyPr/>
              <a:lstStyle/>
              <a:p>
                <a:r>
                  <a:rPr lang="en-CA">
                    <a:noFill/>
                  </a:rPr>
                  <a:t> </a:t>
                </a:r>
              </a:p>
            </p:txBody>
          </p:sp>
        </mc:Fallback>
      </mc:AlternateContent>
      <p:pic>
        <p:nvPicPr>
          <p:cNvPr id="66" name="Picture 65"/>
          <p:cNvPicPr>
            <a:picLocks noChangeAspect="1"/>
          </p:cNvPicPr>
          <p:nvPr/>
        </p:nvPicPr>
        <p:blipFill>
          <a:blip r:embed="rId10">
            <a:clrChange>
              <a:clrFrom>
                <a:srgbClr val="89C800"/>
              </a:clrFrom>
              <a:clrTo>
                <a:srgbClr val="89C800">
                  <a:alpha val="0"/>
                </a:srgbClr>
              </a:clrTo>
            </a:clrChange>
            <a:duotone>
              <a:prstClr val="black"/>
              <a:schemeClr val="accent6">
                <a:tint val="45000"/>
                <a:satMod val="400000"/>
              </a:schemeClr>
            </a:duotone>
          </a:blip>
          <a:stretch>
            <a:fillRect/>
          </a:stretch>
        </p:blipFill>
        <p:spPr>
          <a:xfrm>
            <a:off x="6267564" y="3888821"/>
            <a:ext cx="520576" cy="754543"/>
          </a:xfrm>
          <a:prstGeom prst="rect">
            <a:avLst/>
          </a:prstGeom>
          <a:solidFill>
            <a:srgbClr val="71508D"/>
          </a:solidFill>
        </p:spPr>
      </p:pic>
      <p:sp>
        <p:nvSpPr>
          <p:cNvPr id="67" name="Right Arrow 66"/>
          <p:cNvSpPr/>
          <p:nvPr/>
        </p:nvSpPr>
        <p:spPr>
          <a:xfrm>
            <a:off x="7231180" y="4076807"/>
            <a:ext cx="1440800"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Tree>
    <p:extLst>
      <p:ext uri="{BB962C8B-B14F-4D97-AF65-F5344CB8AC3E}">
        <p14:creationId xmlns:p14="http://schemas.microsoft.com/office/powerpoint/2010/main" val="2576026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SINGLE NEURON MODEL IN ACTION!</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557694" y="1204272"/>
            <a:ext cx="11926406" cy="96026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Let’s assume </a:t>
            </a:r>
            <a:r>
              <a:rPr lang="en-CA" sz="2350" b="1" dirty="0" smtClean="0">
                <a:solidFill>
                  <a:srgbClr val="583A72"/>
                </a:solidFill>
                <a:latin typeface="Montserrat" charset="0"/>
                <a:ea typeface="Montserrat" charset="0"/>
                <a:cs typeface="Montserrat" charset="0"/>
              </a:rPr>
              <a:t>an activation </a:t>
            </a:r>
            <a:r>
              <a:rPr lang="en-CA" sz="2350" b="1" dirty="0">
                <a:solidFill>
                  <a:srgbClr val="583A72"/>
                </a:solidFill>
                <a:latin typeface="Montserrat" charset="0"/>
                <a:ea typeface="Montserrat" charset="0"/>
                <a:cs typeface="Montserrat" charset="0"/>
              </a:rPr>
              <a:t>function </a:t>
            </a:r>
            <a:r>
              <a:rPr lang="en-CA" sz="2350" b="1" dirty="0" smtClean="0">
                <a:solidFill>
                  <a:srgbClr val="583A72"/>
                </a:solidFill>
                <a:latin typeface="Montserrat" charset="0"/>
                <a:ea typeface="Montserrat" charset="0"/>
                <a:cs typeface="Montserrat" charset="0"/>
              </a:rPr>
              <a:t>of Unit Step.</a:t>
            </a:r>
            <a:endParaRPr lang="en-CA" sz="2350" b="1" dirty="0">
              <a:solidFill>
                <a:srgbClr val="583A72"/>
              </a:solidFill>
              <a:latin typeface="Montserrat" charset="0"/>
              <a:ea typeface="Montserrat" charset="0"/>
              <a:cs typeface="Montserrat" charset="0"/>
            </a:endParaRP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The activation functions is used to map the input between (0, 1).</a:t>
            </a:r>
          </a:p>
        </p:txBody>
      </p:sp>
      <p:sp>
        <p:nvSpPr>
          <p:cNvPr id="27" name="Freeform 26"/>
          <p:cNvSpPr>
            <a:spLocks noEditPoints="1"/>
          </p:cNvSpPr>
          <p:nvPr/>
        </p:nvSpPr>
        <p:spPr bwMode="auto">
          <a:xfrm>
            <a:off x="6240871" y="3211492"/>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32" name="Freeform 31"/>
          <p:cNvSpPr>
            <a:spLocks noEditPoints="1"/>
          </p:cNvSpPr>
          <p:nvPr/>
        </p:nvSpPr>
        <p:spPr bwMode="auto">
          <a:xfrm>
            <a:off x="9417509" y="3211492"/>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mc:AlternateContent xmlns:mc="http://schemas.openxmlformats.org/markup-compatibility/2006" xmlns:a14="http://schemas.microsoft.com/office/drawing/2010/main">
        <mc:Choice Requires="a14">
          <p:sp>
            <p:nvSpPr>
              <p:cNvPr id="33" name="Oval 32"/>
              <p:cNvSpPr/>
              <p:nvPr/>
            </p:nvSpPr>
            <p:spPr>
              <a:xfrm>
                <a:off x="3649945" y="2721361"/>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𝟏</m:t>
                          </m:r>
                        </m:sub>
                      </m:sSub>
                    </m:oMath>
                  </m:oMathPara>
                </a14:m>
                <a:endParaRPr lang="en-CA" sz="2000" b="1" dirty="0" smtClean="0">
                  <a:solidFill>
                    <a:schemeClr val="bg1"/>
                  </a:solidFill>
                </a:endParaRPr>
              </a:p>
            </p:txBody>
          </p:sp>
        </mc:Choice>
        <mc:Fallback xmlns="">
          <p:sp>
            <p:nvSpPr>
              <p:cNvPr id="33" name="Oval 32"/>
              <p:cNvSpPr>
                <a:spLocks noRot="1" noChangeAspect="1" noMove="1" noResize="1" noEditPoints="1" noAdjustHandles="1" noChangeArrowheads="1" noChangeShapeType="1" noTextEdit="1"/>
              </p:cNvSpPr>
              <p:nvPr/>
            </p:nvSpPr>
            <p:spPr>
              <a:xfrm>
                <a:off x="3649945" y="2721361"/>
                <a:ext cx="669852" cy="663291"/>
              </a:xfrm>
              <a:prstGeom prst="ellipse">
                <a:avLst/>
              </a:prstGeom>
              <a:blipFill rotWithShape="0">
                <a:blip r:embed="rId3"/>
                <a:stretch>
                  <a:fillRect/>
                </a:stretch>
              </a:blipFill>
              <a:ln w="635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Oval 33"/>
              <p:cNvSpPr/>
              <p:nvPr/>
            </p:nvSpPr>
            <p:spPr>
              <a:xfrm>
                <a:off x="3649945" y="4092955"/>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𝟐</m:t>
                          </m:r>
                        </m:sub>
                      </m:sSub>
                    </m:oMath>
                  </m:oMathPara>
                </a14:m>
                <a:endParaRPr lang="en-CA" sz="2000" b="1" dirty="0">
                  <a:solidFill>
                    <a:schemeClr val="bg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3649945" y="4092955"/>
                <a:ext cx="669852" cy="663291"/>
              </a:xfrm>
              <a:prstGeom prst="ellipse">
                <a:avLst/>
              </a:prstGeom>
              <a:blipFill rotWithShape="0">
                <a:blip r:embed="rId4"/>
                <a:stretch>
                  <a:fillRect/>
                </a:stretch>
              </a:blipFill>
              <a:ln w="635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Oval 34"/>
              <p:cNvSpPr/>
              <p:nvPr/>
            </p:nvSpPr>
            <p:spPr>
              <a:xfrm>
                <a:off x="3649945" y="5371940"/>
                <a:ext cx="669852" cy="663291"/>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𝟑</m:t>
                          </m:r>
                        </m:sub>
                      </m:sSub>
                    </m:oMath>
                  </m:oMathPara>
                </a14:m>
                <a:endParaRPr lang="en-CA" sz="2000" b="1" dirty="0">
                  <a:solidFill>
                    <a:schemeClr val="bg1"/>
                  </a:solidFill>
                </a:endParaRPr>
              </a:p>
            </p:txBody>
          </p:sp>
        </mc:Choice>
        <mc:Fallback xmlns="">
          <p:sp>
            <p:nvSpPr>
              <p:cNvPr id="35" name="Oval 34"/>
              <p:cNvSpPr>
                <a:spLocks noRot="1" noChangeAspect="1" noMove="1" noResize="1" noEditPoints="1" noAdjustHandles="1" noChangeArrowheads="1" noChangeShapeType="1" noTextEdit="1"/>
              </p:cNvSpPr>
              <p:nvPr/>
            </p:nvSpPr>
            <p:spPr>
              <a:xfrm>
                <a:off x="3649945" y="5371940"/>
                <a:ext cx="669852" cy="663291"/>
              </a:xfrm>
              <a:prstGeom prst="ellipse">
                <a:avLst/>
              </a:prstGeom>
              <a:blipFill rotWithShape="0">
                <a:blip r:embed="rId5"/>
                <a:stretch>
                  <a:fillRect/>
                </a:stretch>
              </a:blipFill>
              <a:ln w="63500">
                <a:noFill/>
              </a:ln>
            </p:spPr>
            <p:txBody>
              <a:bodyPr/>
              <a:lstStyle/>
              <a:p>
                <a:r>
                  <a:rPr lang="en-CA">
                    <a:noFill/>
                  </a:rPr>
                  <a:t> </a:t>
                </a:r>
              </a:p>
            </p:txBody>
          </p:sp>
        </mc:Fallback>
      </mc:AlternateContent>
      <p:sp>
        <p:nvSpPr>
          <p:cNvPr id="36" name="Oval 35"/>
          <p:cNvSpPr/>
          <p:nvPr/>
        </p:nvSpPr>
        <p:spPr>
          <a:xfrm>
            <a:off x="5974766" y="3727982"/>
            <a:ext cx="1359897" cy="1362456"/>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000" dirty="0">
              <a:solidFill>
                <a:schemeClr val="tx2"/>
              </a:solidFill>
            </a:endParaRPr>
          </a:p>
        </p:txBody>
      </p:sp>
      <p:sp>
        <p:nvSpPr>
          <p:cNvPr id="37" name="Right Arrow 36"/>
          <p:cNvSpPr/>
          <p:nvPr/>
        </p:nvSpPr>
        <p:spPr>
          <a:xfrm rot="1354124">
            <a:off x="4232418" y="3362519"/>
            <a:ext cx="195592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8" name="Right Arrow 37"/>
          <p:cNvSpPr/>
          <p:nvPr/>
        </p:nvSpPr>
        <p:spPr>
          <a:xfrm rot="20288601">
            <a:off x="4269360" y="5015119"/>
            <a:ext cx="195592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9" name="Right Arrow 38"/>
          <p:cNvSpPr/>
          <p:nvPr/>
        </p:nvSpPr>
        <p:spPr>
          <a:xfrm>
            <a:off x="4353721" y="4193903"/>
            <a:ext cx="1582163"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40" name="Right Arrow 39"/>
          <p:cNvSpPr/>
          <p:nvPr/>
        </p:nvSpPr>
        <p:spPr>
          <a:xfrm>
            <a:off x="10185059" y="4217886"/>
            <a:ext cx="771126"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4492560" y="2875924"/>
                <a:ext cx="1012906" cy="400110"/>
              </a:xfrm>
              <a:prstGeom prst="rect">
                <a:avLst/>
              </a:prstGeom>
              <a:noFill/>
            </p:spPr>
            <p:txBody>
              <a:bodyPr wrap="none" rtlCol="0">
                <a:spAutoFit/>
              </a:bodyPr>
              <a:lstStyle/>
              <a:p>
                <a14:m>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1</m:t>
                        </m:r>
                      </m:sub>
                    </m:sSub>
                  </m:oMath>
                </a14:m>
                <a:r>
                  <a:rPr lang="en-CA" sz="2000" dirty="0" smtClean="0">
                    <a:solidFill>
                      <a:schemeClr val="tx2"/>
                    </a:solidFill>
                  </a:rPr>
                  <a:t>=0.7</a:t>
                </a:r>
                <a:endParaRPr lang="en-CA" sz="2000" dirty="0">
                  <a:solidFill>
                    <a:schemeClr val="tx2"/>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492560" y="2875924"/>
                <a:ext cx="1012906" cy="400110"/>
              </a:xfrm>
              <a:prstGeom prst="rect">
                <a:avLst/>
              </a:prstGeom>
              <a:blipFill rotWithShape="0">
                <a:blip r:embed="rId6"/>
                <a:stretch>
                  <a:fillRect t="-9231" r="-602" b="-27692"/>
                </a:stretch>
              </a:blipFill>
            </p:spPr>
            <p:txBody>
              <a:bodyPr/>
              <a:lstStyle/>
              <a:p>
                <a:r>
                  <a:rPr lang="en-CA">
                    <a:noFill/>
                  </a:rPr>
                  <a:t> </a:t>
                </a:r>
              </a:p>
            </p:txBody>
          </p:sp>
        </mc:Fallback>
      </mc:AlternateContent>
      <p:sp>
        <p:nvSpPr>
          <p:cNvPr id="43" name="Oval 42"/>
          <p:cNvSpPr/>
          <p:nvPr/>
        </p:nvSpPr>
        <p:spPr>
          <a:xfrm>
            <a:off x="8825162" y="3764286"/>
            <a:ext cx="1359897" cy="1362456"/>
          </a:xfrm>
          <a:prstGeom prst="ellipse">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200" dirty="0">
                <a:solidFill>
                  <a:schemeClr val="bg1"/>
                </a:solidFill>
              </a:rPr>
              <a:t>F</a:t>
            </a:r>
            <a:endParaRPr lang="en-CA" sz="3200" dirty="0" smtClean="0">
              <a:solidFill>
                <a:schemeClr val="bg1"/>
              </a:solidFill>
            </a:endParaRPr>
          </a:p>
        </p:txBody>
      </p:sp>
      <p:sp>
        <p:nvSpPr>
          <p:cNvPr id="46" name="Right Arrow 45"/>
          <p:cNvSpPr/>
          <p:nvPr/>
        </p:nvSpPr>
        <p:spPr>
          <a:xfrm rot="5400000">
            <a:off x="6251090" y="3074865"/>
            <a:ext cx="789942"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mc:AlternateContent xmlns:mc="http://schemas.openxmlformats.org/markup-compatibility/2006" xmlns:a14="http://schemas.microsoft.com/office/drawing/2010/main">
        <mc:Choice Requires="a14">
          <p:sp>
            <p:nvSpPr>
              <p:cNvPr id="47" name="TextBox 46"/>
              <p:cNvSpPr txBox="1"/>
              <p:nvPr/>
            </p:nvSpPr>
            <p:spPr>
              <a:xfrm>
                <a:off x="6314388" y="2418514"/>
                <a:ext cx="8762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dirty="0" smtClean="0">
                          <a:solidFill>
                            <a:schemeClr val="tx2"/>
                          </a:solidFill>
                          <a:latin typeface="Cambria Math" panose="02040503050406030204" pitchFamily="18" charset="0"/>
                        </a:rPr>
                        <m:t>𝑏</m:t>
                      </m:r>
                      <m:r>
                        <a:rPr lang="en-CA" sz="2000" i="1" dirty="0" smtClean="0">
                          <a:solidFill>
                            <a:schemeClr val="tx2"/>
                          </a:solidFill>
                          <a:latin typeface="Cambria Math" panose="02040503050406030204" pitchFamily="18" charset="0"/>
                        </a:rPr>
                        <m:t>=0</m:t>
                      </m:r>
                    </m:oMath>
                  </m:oMathPara>
                </a14:m>
                <a:endParaRPr lang="en-CA" sz="2000" dirty="0">
                  <a:solidFill>
                    <a:schemeClr val="tx2"/>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314388" y="2418514"/>
                <a:ext cx="876202" cy="400110"/>
              </a:xfrm>
              <a:prstGeom prst="rect">
                <a:avLst/>
              </a:prstGeom>
              <a:blipFill rotWithShape="0">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003444" y="5199079"/>
                <a:ext cx="34923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b="0" i="1" smtClean="0">
                          <a:solidFill>
                            <a:schemeClr val="tx2"/>
                          </a:solidFill>
                          <a:latin typeface="Cambria Math" panose="02040503050406030204" pitchFamily="18" charset="0"/>
                        </a:rPr>
                        <m:t>𝑦</m:t>
                      </m:r>
                      <m:r>
                        <a:rPr lang="en-CA" sz="1600" b="0" i="1" smtClean="0">
                          <a:solidFill>
                            <a:schemeClr val="tx2"/>
                          </a:solidFill>
                          <a:latin typeface="Cambria Math" panose="02040503050406030204" pitchFamily="18" charset="0"/>
                        </a:rPr>
                        <m:t>=</m:t>
                      </m:r>
                      <m:r>
                        <a:rPr lang="en-CA" sz="1600" b="0" i="1" smtClean="0">
                          <a:solidFill>
                            <a:schemeClr val="tx2"/>
                          </a:solidFill>
                          <a:latin typeface="Cambria Math" panose="02040503050406030204" pitchFamily="18" charset="0"/>
                        </a:rPr>
                        <m:t>𝑓</m:t>
                      </m:r>
                      <m:d>
                        <m:dPr>
                          <m:ctrlPr>
                            <a:rPr lang="en-CA" sz="1600" b="0" i="1" smtClean="0">
                              <a:solidFill>
                                <a:schemeClr val="tx2"/>
                              </a:solidFill>
                              <a:latin typeface="Cambria Math" panose="02040503050406030204" pitchFamily="18" charset="0"/>
                            </a:rPr>
                          </m:ctrlPr>
                        </m:dPr>
                        <m:e>
                          <m:sSub>
                            <m:sSubPr>
                              <m:ctrlPr>
                                <a:rPr lang="en-CA" sz="1600" b="0" i="1" smtClean="0">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𝑋</m:t>
                              </m:r>
                            </m:e>
                            <m:sub>
                              <m:r>
                                <a:rPr lang="en-CA" sz="1600" b="0" i="1" smtClean="0">
                                  <a:solidFill>
                                    <a:schemeClr val="tx2"/>
                                  </a:solidFill>
                                  <a:latin typeface="Cambria Math" panose="02040503050406030204" pitchFamily="18" charset="0"/>
                                </a:rPr>
                                <m:t>1</m:t>
                              </m:r>
                            </m:sub>
                          </m:sSub>
                          <m:sSub>
                            <m:sSubPr>
                              <m:ctrlPr>
                                <a:rPr lang="en-CA" sz="1600" b="0" i="1" smtClean="0">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𝑊</m:t>
                              </m:r>
                            </m:e>
                            <m:sub>
                              <m:r>
                                <a:rPr lang="en-CA" sz="1600" b="0" i="1" smtClean="0">
                                  <a:solidFill>
                                    <a:schemeClr val="tx2"/>
                                  </a:solidFill>
                                  <a:latin typeface="Cambria Math" panose="02040503050406030204" pitchFamily="18" charset="0"/>
                                </a:rPr>
                                <m:t>1</m:t>
                              </m:r>
                            </m:sub>
                          </m:sSub>
                          <m:r>
                            <a:rPr lang="en-CA" sz="1600" b="0" i="1" smtClean="0">
                              <a:solidFill>
                                <a:schemeClr val="tx2"/>
                              </a:solidFill>
                              <a:latin typeface="Cambria Math" panose="02040503050406030204" pitchFamily="18" charset="0"/>
                            </a:rPr>
                            <m:t>+</m:t>
                          </m:r>
                          <m:sSub>
                            <m:sSubPr>
                              <m:ctrlPr>
                                <a:rPr lang="en-CA" sz="1600" i="1">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𝑋</m:t>
                              </m:r>
                            </m:e>
                            <m:sub>
                              <m:r>
                                <a:rPr lang="en-CA" sz="1600" b="0" i="1" smtClean="0">
                                  <a:solidFill>
                                    <a:schemeClr val="tx2"/>
                                  </a:solidFill>
                                  <a:latin typeface="Cambria Math" panose="02040503050406030204" pitchFamily="18" charset="0"/>
                                </a:rPr>
                                <m:t>2</m:t>
                              </m:r>
                            </m:sub>
                          </m:sSub>
                          <m:sSub>
                            <m:sSubPr>
                              <m:ctrlPr>
                                <a:rPr lang="en-CA" sz="1600" i="1">
                                  <a:solidFill>
                                    <a:schemeClr val="tx2"/>
                                  </a:solidFill>
                                  <a:latin typeface="Cambria Math" panose="02040503050406030204" pitchFamily="18" charset="0"/>
                                </a:rPr>
                              </m:ctrlPr>
                            </m:sSubPr>
                            <m:e>
                              <m:r>
                                <a:rPr lang="en-CA" sz="1600" i="1">
                                  <a:solidFill>
                                    <a:schemeClr val="tx2"/>
                                  </a:solidFill>
                                  <a:latin typeface="Cambria Math" panose="02040503050406030204" pitchFamily="18" charset="0"/>
                                </a:rPr>
                                <m:t>𝑊</m:t>
                              </m:r>
                            </m:e>
                            <m:sub>
                              <m:r>
                                <a:rPr lang="en-CA" sz="1600" b="0" i="1" smtClean="0">
                                  <a:solidFill>
                                    <a:schemeClr val="tx2"/>
                                  </a:solidFill>
                                  <a:latin typeface="Cambria Math" panose="02040503050406030204" pitchFamily="18" charset="0"/>
                                </a:rPr>
                                <m:t>2</m:t>
                              </m:r>
                            </m:sub>
                          </m:sSub>
                          <m:r>
                            <a:rPr lang="en-CA" sz="1600" b="0" i="1" smtClean="0">
                              <a:solidFill>
                                <a:schemeClr val="tx2"/>
                              </a:solidFill>
                              <a:latin typeface="Cambria Math" panose="02040503050406030204" pitchFamily="18" charset="0"/>
                            </a:rPr>
                            <m:t>+</m:t>
                          </m:r>
                          <m:sSub>
                            <m:sSubPr>
                              <m:ctrlPr>
                                <a:rPr lang="en-CA" sz="1600" i="1">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𝑋</m:t>
                              </m:r>
                            </m:e>
                            <m:sub>
                              <m:r>
                                <a:rPr lang="en-CA" sz="1600" b="0" i="1" smtClean="0">
                                  <a:solidFill>
                                    <a:schemeClr val="tx2"/>
                                  </a:solidFill>
                                  <a:latin typeface="Cambria Math" panose="02040503050406030204" pitchFamily="18" charset="0"/>
                                </a:rPr>
                                <m:t>3</m:t>
                              </m:r>
                            </m:sub>
                          </m:sSub>
                          <m:sSub>
                            <m:sSubPr>
                              <m:ctrlPr>
                                <a:rPr lang="en-CA" sz="1600" i="1">
                                  <a:solidFill>
                                    <a:schemeClr val="tx2"/>
                                  </a:solidFill>
                                  <a:latin typeface="Cambria Math" panose="02040503050406030204" pitchFamily="18" charset="0"/>
                                </a:rPr>
                              </m:ctrlPr>
                            </m:sSubPr>
                            <m:e>
                              <m:r>
                                <a:rPr lang="en-CA" sz="1600" i="1">
                                  <a:solidFill>
                                    <a:schemeClr val="tx2"/>
                                  </a:solidFill>
                                  <a:latin typeface="Cambria Math" panose="02040503050406030204" pitchFamily="18" charset="0"/>
                                </a:rPr>
                                <m:t>𝑊</m:t>
                              </m:r>
                            </m:e>
                            <m:sub>
                              <m:r>
                                <a:rPr lang="en-CA" sz="1600" b="0" i="1" smtClean="0">
                                  <a:solidFill>
                                    <a:schemeClr val="tx2"/>
                                  </a:solidFill>
                                  <a:latin typeface="Cambria Math" panose="02040503050406030204" pitchFamily="18" charset="0"/>
                                </a:rPr>
                                <m:t>3</m:t>
                              </m:r>
                            </m:sub>
                          </m:sSub>
                          <m:r>
                            <a:rPr lang="en-CA" sz="1600" b="0" i="1" smtClean="0">
                              <a:solidFill>
                                <a:schemeClr val="tx2"/>
                              </a:solidFill>
                              <a:latin typeface="Cambria Math" panose="02040503050406030204" pitchFamily="18" charset="0"/>
                            </a:rPr>
                            <m:t>+</m:t>
                          </m:r>
                          <m:r>
                            <a:rPr lang="en-CA" sz="1600" b="0" i="1" smtClean="0">
                              <a:solidFill>
                                <a:schemeClr val="tx2"/>
                              </a:solidFill>
                              <a:latin typeface="Cambria Math" panose="02040503050406030204" pitchFamily="18" charset="0"/>
                            </a:rPr>
                            <m:t>𝑏</m:t>
                          </m:r>
                        </m:e>
                      </m:d>
                    </m:oMath>
                  </m:oMathPara>
                </a14:m>
                <a:endParaRPr lang="en-CA" sz="1600" b="0" dirty="0" smtClean="0">
                  <a:solidFill>
                    <a:schemeClr val="tx2"/>
                  </a:solidFill>
                </a:endParaRPr>
              </a:p>
              <a:p>
                <a:endParaRPr lang="en-CA" sz="1600" dirty="0">
                  <a:solidFill>
                    <a:schemeClr val="tx2"/>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003444" y="5199079"/>
                <a:ext cx="3492303" cy="584775"/>
              </a:xfrm>
              <a:prstGeom prst="rect">
                <a:avLst/>
              </a:prstGeom>
              <a:blipFill rotWithShape="0">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4401771" y="3960703"/>
                <a:ext cx="125752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2</m:t>
                          </m:r>
                        </m:sub>
                      </m:sSub>
                      <m:r>
                        <a:rPr lang="en-CA" sz="2000" b="0" i="1" dirty="0" smtClean="0">
                          <a:solidFill>
                            <a:schemeClr val="tx2"/>
                          </a:solidFill>
                          <a:latin typeface="Cambria Math" panose="02040503050406030204" pitchFamily="18" charset="0"/>
                        </a:rPr>
                        <m:t>=0.1</m:t>
                      </m:r>
                    </m:oMath>
                  </m:oMathPara>
                </a14:m>
                <a:endParaRPr lang="en-CA" sz="2000" dirty="0">
                  <a:solidFill>
                    <a:schemeClr val="tx2"/>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401771" y="3960703"/>
                <a:ext cx="1257524" cy="400110"/>
              </a:xfrm>
              <a:prstGeom prst="rect">
                <a:avLst/>
              </a:prstGeom>
              <a:blipFill rotWithShape="0">
                <a:blip r:embed="rId9"/>
                <a:stretch>
                  <a:fillRect b="-15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407835" y="4725527"/>
                <a:ext cx="125752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3</m:t>
                          </m:r>
                        </m:sub>
                      </m:sSub>
                      <m:r>
                        <a:rPr lang="en-CA" sz="2000" b="0" i="1" dirty="0" smtClean="0">
                          <a:solidFill>
                            <a:schemeClr val="tx2"/>
                          </a:solidFill>
                          <a:latin typeface="Cambria Math" panose="02040503050406030204" pitchFamily="18" charset="0"/>
                        </a:rPr>
                        <m:t>=0.3</m:t>
                      </m:r>
                    </m:oMath>
                  </m:oMathPara>
                </a14:m>
                <a:endParaRPr lang="en-CA" sz="2000" dirty="0">
                  <a:solidFill>
                    <a:schemeClr val="tx2"/>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407835" y="4725527"/>
                <a:ext cx="1257524" cy="400110"/>
              </a:xfrm>
              <a:prstGeom prst="rect">
                <a:avLst/>
              </a:prstGeom>
              <a:blipFill rotWithShape="0">
                <a:blip r:embed="rId10"/>
                <a:stretch>
                  <a:fillRect/>
                </a:stretch>
              </a:blipFill>
            </p:spPr>
            <p:txBody>
              <a:bodyPr/>
              <a:lstStyle/>
              <a:p>
                <a:r>
                  <a:rPr lang="en-CA">
                    <a:noFill/>
                  </a:rPr>
                  <a:t> </a:t>
                </a:r>
              </a:p>
            </p:txBody>
          </p:sp>
        </mc:Fallback>
      </mc:AlternateContent>
      <p:sp>
        <p:nvSpPr>
          <p:cNvPr id="57" name="Right Arrow 56"/>
          <p:cNvSpPr/>
          <p:nvPr/>
        </p:nvSpPr>
        <p:spPr>
          <a:xfrm>
            <a:off x="7345480" y="4181582"/>
            <a:ext cx="1440800" cy="461396"/>
          </a:xfrm>
          <a:prstGeom prst="rightArrow">
            <a:avLst>
              <a:gd name="adj1" fmla="val 36174"/>
              <a:gd name="adj2" fmla="val 73044"/>
            </a:avLst>
          </a:prstGeom>
          <a:solidFill>
            <a:srgbClr val="71508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cxnSp>
        <p:nvCxnSpPr>
          <p:cNvPr id="59" name="Straight Arrow Connector 58"/>
          <p:cNvCxnSpPr/>
          <p:nvPr/>
        </p:nvCxnSpPr>
        <p:spPr>
          <a:xfrm>
            <a:off x="1733107" y="3058051"/>
            <a:ext cx="1818168" cy="0"/>
          </a:xfrm>
          <a:prstGeom prst="straightConnector1">
            <a:avLst/>
          </a:prstGeom>
          <a:ln w="57150" cap="sq">
            <a:solidFill>
              <a:srgbClr val="71508D"/>
            </a:solidFill>
            <a:beve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743739" y="4349814"/>
            <a:ext cx="1818168" cy="0"/>
          </a:xfrm>
          <a:prstGeom prst="straightConnector1">
            <a:avLst/>
          </a:prstGeom>
          <a:ln w="57150" cap="sq">
            <a:solidFill>
              <a:srgbClr val="71508D"/>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434" y="2804797"/>
            <a:ext cx="1401346" cy="400110"/>
          </a:xfrm>
          <a:prstGeom prst="rect">
            <a:avLst/>
          </a:prstGeom>
          <a:noFill/>
        </p:spPr>
        <p:txBody>
          <a:bodyPr wrap="none" rtlCol="0">
            <a:spAutoFit/>
          </a:bodyPr>
          <a:lstStyle/>
          <a:p>
            <a:r>
              <a:rPr lang="en-CA" sz="2000" dirty="0" smtClean="0">
                <a:solidFill>
                  <a:schemeClr val="tx2"/>
                </a:solidFill>
              </a:rPr>
              <a:t>Input #1=1</a:t>
            </a:r>
            <a:endParaRPr lang="en-CA" sz="2000" dirty="0">
              <a:solidFill>
                <a:schemeClr val="tx2"/>
              </a:solidFill>
            </a:endParaRPr>
          </a:p>
        </p:txBody>
      </p:sp>
      <p:sp>
        <p:nvSpPr>
          <p:cNvPr id="69" name="TextBox 68"/>
          <p:cNvSpPr txBox="1"/>
          <p:nvPr/>
        </p:nvSpPr>
        <p:spPr>
          <a:xfrm>
            <a:off x="269903" y="4106649"/>
            <a:ext cx="1401346" cy="400110"/>
          </a:xfrm>
          <a:prstGeom prst="rect">
            <a:avLst/>
          </a:prstGeom>
          <a:noFill/>
        </p:spPr>
        <p:txBody>
          <a:bodyPr wrap="none" rtlCol="0">
            <a:spAutoFit/>
          </a:bodyPr>
          <a:lstStyle/>
          <a:p>
            <a:r>
              <a:rPr lang="en-CA" sz="2000" dirty="0" smtClean="0">
                <a:solidFill>
                  <a:schemeClr val="tx2"/>
                </a:solidFill>
              </a:rPr>
              <a:t>Input #2=3</a:t>
            </a:r>
            <a:endParaRPr lang="en-CA" sz="2000" dirty="0">
              <a:solidFill>
                <a:schemeClr val="tx2"/>
              </a:solidFill>
            </a:endParaRPr>
          </a:p>
        </p:txBody>
      </p:sp>
      <p:sp>
        <p:nvSpPr>
          <p:cNvPr id="70" name="TextBox 69"/>
          <p:cNvSpPr txBox="1"/>
          <p:nvPr/>
        </p:nvSpPr>
        <p:spPr>
          <a:xfrm>
            <a:off x="246122" y="5405030"/>
            <a:ext cx="1401346" cy="400110"/>
          </a:xfrm>
          <a:prstGeom prst="rect">
            <a:avLst/>
          </a:prstGeom>
          <a:noFill/>
        </p:spPr>
        <p:txBody>
          <a:bodyPr wrap="none" rtlCol="0">
            <a:spAutoFit/>
          </a:bodyPr>
          <a:lstStyle/>
          <a:p>
            <a:r>
              <a:rPr lang="en-CA" sz="2000" dirty="0" smtClean="0">
                <a:solidFill>
                  <a:schemeClr val="tx2"/>
                </a:solidFill>
              </a:rPr>
              <a:t>Input #3=4</a:t>
            </a:r>
            <a:endParaRPr lang="en-CA" sz="2000" dirty="0">
              <a:solidFill>
                <a:schemeClr val="tx2"/>
              </a:solidFill>
            </a:endParaRPr>
          </a:p>
        </p:txBody>
      </p:sp>
      <p:cxnSp>
        <p:nvCxnSpPr>
          <p:cNvPr id="71" name="Straight Arrow Connector 70"/>
          <p:cNvCxnSpPr/>
          <p:nvPr/>
        </p:nvCxnSpPr>
        <p:spPr>
          <a:xfrm>
            <a:off x="1743739" y="5671156"/>
            <a:ext cx="1818168" cy="0"/>
          </a:xfrm>
          <a:prstGeom prst="straightConnector1">
            <a:avLst/>
          </a:prstGeom>
          <a:ln w="57150" cap="sq">
            <a:solidFill>
              <a:srgbClr val="71508D"/>
            </a:solidFill>
            <a:bevel/>
            <a:headEnd type="none"/>
            <a:tailEnd type="triangle"/>
          </a:ln>
        </p:spPr>
        <p:style>
          <a:lnRef idx="1">
            <a:schemeClr val="accent1"/>
          </a:lnRef>
          <a:fillRef idx="0">
            <a:schemeClr val="accent1"/>
          </a:fillRef>
          <a:effectRef idx="0">
            <a:schemeClr val="accent1"/>
          </a:effectRef>
          <a:fontRef idx="minor">
            <a:schemeClr val="tx1"/>
          </a:fontRef>
        </p:style>
      </p:cxnSp>
      <p:pic>
        <p:nvPicPr>
          <p:cNvPr id="72" name="Picture 2" descr="https://cdn-images-1.medium.com/max/800/1*0iOzeMS3s-3LTU9hYH9ryg.pn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3111" y="1937692"/>
            <a:ext cx="4043669" cy="19881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3" name="TextBox 72"/>
              <p:cNvSpPr txBox="1"/>
              <p:nvPr/>
            </p:nvSpPr>
            <p:spPr>
              <a:xfrm>
                <a:off x="5963674" y="5506731"/>
                <a:ext cx="42896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b="0" i="1" smtClean="0">
                          <a:solidFill>
                            <a:schemeClr val="tx2"/>
                          </a:solidFill>
                          <a:latin typeface="Cambria Math" panose="02040503050406030204" pitchFamily="18" charset="0"/>
                        </a:rPr>
                        <m:t>𝑦</m:t>
                      </m:r>
                      <m:r>
                        <a:rPr lang="en-CA" sz="1600" b="0" i="1" smtClean="0">
                          <a:solidFill>
                            <a:schemeClr val="tx2"/>
                          </a:solidFill>
                          <a:latin typeface="Cambria Math" panose="02040503050406030204" pitchFamily="18" charset="0"/>
                        </a:rPr>
                        <m:t>=</m:t>
                      </m:r>
                      <m:r>
                        <a:rPr lang="en-CA" sz="1600" b="0" i="1" smtClean="0">
                          <a:solidFill>
                            <a:schemeClr val="tx2"/>
                          </a:solidFill>
                          <a:latin typeface="Cambria Math" panose="02040503050406030204" pitchFamily="18" charset="0"/>
                        </a:rPr>
                        <m:t>𝑓</m:t>
                      </m:r>
                      <m:d>
                        <m:dPr>
                          <m:ctrlPr>
                            <a:rPr lang="en-CA" sz="1600" b="0" i="1" smtClean="0">
                              <a:solidFill>
                                <a:schemeClr val="tx2"/>
                              </a:solidFill>
                              <a:latin typeface="Cambria Math" panose="02040503050406030204" pitchFamily="18" charset="0"/>
                            </a:rPr>
                          </m:ctrlPr>
                        </m:dPr>
                        <m:e>
                          <m:r>
                            <a:rPr lang="en-CA" sz="1600" b="0" i="1" smtClean="0">
                              <a:solidFill>
                                <a:schemeClr val="tx2"/>
                              </a:solidFill>
                              <a:latin typeface="Cambria Math" panose="02040503050406030204" pitchFamily="18" charset="0"/>
                            </a:rPr>
                            <m:t>1∗0.7+3∗0.1+4∗0.3</m:t>
                          </m:r>
                        </m:e>
                      </m:d>
                      <m:r>
                        <a:rPr lang="en-CA" sz="1600" b="0" i="1" dirty="0" smtClean="0">
                          <a:solidFill>
                            <a:schemeClr val="tx2"/>
                          </a:solidFill>
                          <a:latin typeface="Cambria Math" panose="02040503050406030204" pitchFamily="18" charset="0"/>
                        </a:rPr>
                        <m:t>=</m:t>
                      </m:r>
                      <m:r>
                        <a:rPr lang="en-CA" sz="1600" b="0" i="1" dirty="0" smtClean="0">
                          <a:solidFill>
                            <a:schemeClr val="tx2"/>
                          </a:solidFill>
                          <a:latin typeface="Cambria Math" panose="02040503050406030204" pitchFamily="18" charset="0"/>
                        </a:rPr>
                        <m:t>𝑓</m:t>
                      </m:r>
                      <m:r>
                        <a:rPr lang="en-CA" sz="1600" b="0" i="1" dirty="0" smtClean="0">
                          <a:solidFill>
                            <a:schemeClr val="tx2"/>
                          </a:solidFill>
                          <a:latin typeface="Cambria Math" panose="02040503050406030204" pitchFamily="18" charset="0"/>
                        </a:rPr>
                        <m:t>(2.2)</m:t>
                      </m:r>
                    </m:oMath>
                  </m:oMathPara>
                </a14:m>
                <a:endParaRPr lang="en-CA" sz="1600" dirty="0" smtClean="0">
                  <a:solidFill>
                    <a:schemeClr val="tx2"/>
                  </a:solidFill>
                </a:endParaRPr>
              </a:p>
              <a:p>
                <a:endParaRPr lang="en-CA" sz="1600" dirty="0">
                  <a:solidFill>
                    <a:schemeClr val="tx2"/>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963674" y="5506731"/>
                <a:ext cx="4289636" cy="584775"/>
              </a:xfrm>
              <a:prstGeom prst="rect">
                <a:avLst/>
              </a:prstGeom>
              <a:blipFill rotWithShape="0">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6003444" y="5799118"/>
                <a:ext cx="25766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b="0" i="1" smtClean="0">
                          <a:solidFill>
                            <a:schemeClr val="tx2"/>
                          </a:solidFill>
                          <a:latin typeface="Cambria Math" panose="02040503050406030204" pitchFamily="18" charset="0"/>
                        </a:rPr>
                        <m:t>𝑦</m:t>
                      </m:r>
                      <m:r>
                        <a:rPr lang="en-CA" sz="1600" b="0" i="1" smtClean="0">
                          <a:solidFill>
                            <a:schemeClr val="tx2"/>
                          </a:solidFill>
                          <a:latin typeface="Cambria Math" panose="02040503050406030204" pitchFamily="18" charset="0"/>
                        </a:rPr>
                        <m:t>=1</m:t>
                      </m:r>
                      <m:r>
                        <a:rPr lang="en-CA" sz="1600" b="0" i="0" smtClean="0">
                          <a:solidFill>
                            <a:schemeClr val="tx2"/>
                          </a:solidFill>
                          <a:latin typeface="Cambria Math" panose="02040503050406030204" pitchFamily="18" charset="0"/>
                        </a:rPr>
                        <m:t> (</m:t>
                      </m:r>
                      <m:r>
                        <m:rPr>
                          <m:sty m:val="p"/>
                        </m:rPr>
                        <a:rPr lang="en-CA" sz="1600" b="0" i="0" smtClean="0">
                          <a:solidFill>
                            <a:schemeClr val="tx2"/>
                          </a:solidFill>
                          <a:latin typeface="Cambria Math" panose="02040503050406030204" pitchFamily="18" charset="0"/>
                        </a:rPr>
                        <m:t>because</m:t>
                      </m:r>
                      <m:r>
                        <a:rPr lang="en-CA" sz="1600" b="0" i="0" smtClean="0">
                          <a:solidFill>
                            <a:schemeClr val="tx2"/>
                          </a:solidFill>
                          <a:latin typeface="Cambria Math" panose="02040503050406030204" pitchFamily="18" charset="0"/>
                        </a:rPr>
                        <m:t> 2.2&gt;0)</m:t>
                      </m:r>
                    </m:oMath>
                  </m:oMathPara>
                </a14:m>
                <a:endParaRPr lang="en-CA" sz="1600" dirty="0" smtClean="0">
                  <a:solidFill>
                    <a:schemeClr val="tx2"/>
                  </a:solidFill>
                </a:endParaRPr>
              </a:p>
              <a:p>
                <a:endParaRPr lang="en-CA" sz="1600" dirty="0">
                  <a:solidFill>
                    <a:schemeClr val="tx2"/>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6003444" y="5799118"/>
                <a:ext cx="2576667" cy="584775"/>
              </a:xfrm>
              <a:prstGeom prst="rect">
                <a:avLst/>
              </a:prstGeom>
              <a:blipFill rotWithShape="0">
                <a:blip r:embed="rId13"/>
                <a:stretch>
                  <a:fillRect/>
                </a:stretch>
              </a:blipFill>
            </p:spPr>
            <p:txBody>
              <a:bodyPr/>
              <a:lstStyle/>
              <a:p>
                <a:r>
                  <a:rPr lang="en-CA">
                    <a:noFill/>
                  </a:rPr>
                  <a:t> </a:t>
                </a:r>
              </a:p>
            </p:txBody>
          </p:sp>
        </mc:Fallback>
      </mc:AlternateContent>
      <p:pic>
        <p:nvPicPr>
          <p:cNvPr id="75" name="Picture 74"/>
          <p:cNvPicPr>
            <a:picLocks noChangeAspect="1"/>
          </p:cNvPicPr>
          <p:nvPr/>
        </p:nvPicPr>
        <p:blipFill>
          <a:blip r:embed="rId14">
            <a:clrChange>
              <a:clrFrom>
                <a:srgbClr val="89C800"/>
              </a:clrFrom>
              <a:clrTo>
                <a:srgbClr val="89C800">
                  <a:alpha val="0"/>
                </a:srgbClr>
              </a:clrTo>
            </a:clrChange>
            <a:duotone>
              <a:prstClr val="black"/>
              <a:schemeClr val="accent6">
                <a:tint val="45000"/>
                <a:satMod val="400000"/>
              </a:schemeClr>
            </a:duotone>
          </a:blip>
          <a:stretch>
            <a:fillRect/>
          </a:stretch>
        </p:blipFill>
        <p:spPr>
          <a:xfrm>
            <a:off x="6381864" y="3993596"/>
            <a:ext cx="520576" cy="754543"/>
          </a:xfrm>
          <a:prstGeom prst="rect">
            <a:avLst/>
          </a:prstGeom>
        </p:spPr>
      </p:pic>
    </p:spTree>
    <p:extLst>
      <p:ext uri="{BB962C8B-B14F-4D97-AF65-F5344CB8AC3E}">
        <p14:creationId xmlns:p14="http://schemas.microsoft.com/office/powerpoint/2010/main" val="78594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1508D"/>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3555382" y="2850356"/>
            <a:ext cx="13524882"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smtClean="0">
                <a:solidFill>
                  <a:schemeClr val="bg1"/>
                </a:solidFill>
                <a:latin typeface="Montserrat" charset="0"/>
                <a:ea typeface="Montserrat" charset="0"/>
                <a:cs typeface="Montserrat" charset="0"/>
              </a:rPr>
              <a:t>PROJECT #3 OVERVIEW</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141356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22101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ACTIVATION FUNCTIONS</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316232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ACTIVATION FUNCTIONS</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557694" y="1204272"/>
            <a:ext cx="7864311" cy="2003625"/>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SIGMOID: </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Takes a number and sets it between 0 and 1 </a:t>
            </a:r>
          </a:p>
          <a:p>
            <a:pPr marL="800100" lvl="1" indent="-342900">
              <a:lnSpc>
                <a:spcPct val="120000"/>
              </a:lnSpc>
              <a:buFont typeface="Courier New" panose="02070309020205020404" pitchFamily="49" charset="0"/>
              <a:buChar char="o"/>
            </a:pPr>
            <a:r>
              <a:rPr lang="en-CA" sz="2000" b="1" dirty="0" smtClean="0">
                <a:solidFill>
                  <a:srgbClr val="583A72"/>
                </a:solidFill>
                <a:latin typeface="Montserrat" charset="0"/>
                <a:ea typeface="Montserrat" charset="0"/>
                <a:cs typeface="Montserrat" charset="0"/>
              </a:rPr>
              <a:t>Converts large negative numbers to 0 and large positive numbers to 1.</a:t>
            </a:r>
          </a:p>
          <a:p>
            <a:pPr marL="800100" lvl="1" indent="-342900">
              <a:lnSpc>
                <a:spcPct val="120000"/>
              </a:lnSpc>
              <a:buFont typeface="Courier New" panose="02070309020205020404" pitchFamily="49" charset="0"/>
              <a:buChar char="o"/>
            </a:pPr>
            <a:r>
              <a:rPr lang="en-CA" sz="2000" b="1" dirty="0" smtClean="0">
                <a:solidFill>
                  <a:srgbClr val="583A72"/>
                </a:solidFill>
                <a:latin typeface="Montserrat" charset="0"/>
                <a:ea typeface="Montserrat" charset="0"/>
                <a:cs typeface="Montserrat" charset="0"/>
              </a:rPr>
              <a:t>Generally used in output layer. </a:t>
            </a:r>
            <a:endParaRPr lang="en-CA" sz="2000" b="1" dirty="0">
              <a:solidFill>
                <a:srgbClr val="583A72"/>
              </a:solidFill>
              <a:latin typeface="Montserrat" charset="0"/>
              <a:ea typeface="Montserrat" charset="0"/>
              <a:cs typeface="Montserrat" charset="0"/>
            </a:endParaRPr>
          </a:p>
        </p:txBody>
      </p:sp>
      <p:sp>
        <p:nvSpPr>
          <p:cNvPr id="48"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endParaRPr lang="en-US" sz="1600" dirty="0" smtClean="0"/>
          </a:p>
          <a:p>
            <a:endParaRPr lang="en-US" sz="1600" dirty="0"/>
          </a:p>
        </p:txBody>
      </p:sp>
      <p:sp>
        <p:nvSpPr>
          <p:cNvPr id="49" name="Rectangle 48"/>
          <p:cNvSpPr/>
          <p:nvPr/>
        </p:nvSpPr>
        <p:spPr>
          <a:xfrm>
            <a:off x="3000918" y="6218619"/>
            <a:ext cx="6574973" cy="1631216"/>
          </a:xfrm>
          <a:prstGeom prst="rect">
            <a:avLst/>
          </a:prstGeom>
        </p:spPr>
        <p:txBody>
          <a:bodyPr wrap="square">
            <a:spAutoFit/>
          </a:bodyPr>
          <a:lstStyle/>
          <a:p>
            <a:pPr marL="128588" indent="-128588">
              <a:buFont typeface="Arial" panose="020B0604020202020204" pitchFamily="34" charset="0"/>
              <a:buChar char="•"/>
            </a:pPr>
            <a:r>
              <a:rPr lang="en-CA" sz="1000" b="1" dirty="0" smtClean="0"/>
              <a:t>Photo credit: </a:t>
            </a:r>
            <a:r>
              <a:rPr lang="en-CA" sz="1000" dirty="0">
                <a:hlinkClick r:id="rId3"/>
              </a:rPr>
              <a:t>https://</a:t>
            </a:r>
            <a:r>
              <a:rPr lang="en-CA" sz="1000" dirty="0" smtClean="0">
                <a:hlinkClick r:id="rId3"/>
              </a:rPr>
              <a:t>commons.wikimedia.org/wiki/File:Sigmoid-function.svg</a:t>
            </a:r>
            <a:endParaRPr lang="en-CA" sz="1000" dirty="0" smtClean="0"/>
          </a:p>
          <a:p>
            <a:pPr marL="128588" indent="-128588">
              <a:buFont typeface="Arial" panose="020B0604020202020204" pitchFamily="34" charset="0"/>
              <a:buChar char="•"/>
            </a:pPr>
            <a:r>
              <a:rPr lang="en-CA" sz="1000" b="1" dirty="0" smtClean="0"/>
              <a:t>Photo Credit: </a:t>
            </a:r>
            <a:r>
              <a:rPr lang="en-CA" sz="1000" dirty="0" smtClean="0">
                <a:hlinkClick r:id="rId4"/>
              </a:rPr>
              <a:t>https</a:t>
            </a:r>
            <a:r>
              <a:rPr lang="en-CA" sz="1000" dirty="0">
                <a:hlinkClick r:id="rId4"/>
              </a:rPr>
              <a:t>://</a:t>
            </a:r>
            <a:r>
              <a:rPr lang="en-CA" sz="1000" dirty="0" smtClean="0">
                <a:hlinkClick r:id="rId4"/>
              </a:rPr>
              <a:t>fr.m.wikipedia.org/wiki/Fichier:MultiLayerNeuralNetworkBigger_english.png</a:t>
            </a:r>
            <a:endParaRPr lang="en-CA" sz="1000" dirty="0" smtClean="0"/>
          </a:p>
          <a:p>
            <a:pPr marL="128588" indent="-128588">
              <a:buFont typeface="Arial" panose="020B0604020202020204" pitchFamily="34" charset="0"/>
              <a:buChar char="•"/>
            </a:pPr>
            <a:r>
              <a:rPr lang="en-CA" sz="1000" b="1" dirty="0" smtClean="0"/>
              <a:t>Photo Credit</a:t>
            </a:r>
            <a:r>
              <a:rPr lang="en-CA" sz="1000" b="1" dirty="0"/>
              <a:t>: </a:t>
            </a:r>
            <a:r>
              <a:rPr lang="en-CA" sz="1000" dirty="0">
                <a:hlinkClick r:id="rId5"/>
              </a:rPr>
              <a:t>https://</a:t>
            </a:r>
            <a:r>
              <a:rPr lang="en-CA" sz="1000" dirty="0" smtClean="0">
                <a:hlinkClick r:id="rId5"/>
              </a:rPr>
              <a:t>commons.wikimedia.org/wiki/File:Logistic-curve.svg</a:t>
            </a:r>
            <a:endParaRPr lang="en-CA" sz="1000" dirty="0" smtClean="0"/>
          </a:p>
          <a:p>
            <a:pPr marL="128588" indent="-128588">
              <a:buFont typeface="Arial" panose="020B0604020202020204" pitchFamily="34" charset="0"/>
              <a:buChar char="•"/>
            </a:pPr>
            <a:endParaRPr lang="en-CA" sz="1000" b="1" dirty="0" smtClean="0"/>
          </a:p>
          <a:p>
            <a:pPr marL="128588" indent="-128588">
              <a:buFont typeface="Arial" panose="020B0604020202020204" pitchFamily="34" charset="0"/>
              <a:buChar char="•"/>
            </a:pPr>
            <a:endParaRPr lang="en-CA" sz="1000" dirty="0" smtClean="0"/>
          </a:p>
          <a:p>
            <a:pPr marL="128588" indent="-128588">
              <a:buFont typeface="Arial" panose="020B0604020202020204" pitchFamily="34" charset="0"/>
              <a:buChar char="•"/>
            </a:pPr>
            <a:endParaRPr lang="en-CA" sz="1000" dirty="0" smtClean="0"/>
          </a:p>
          <a:p>
            <a:pPr marL="128588" indent="-128588">
              <a:buFont typeface="Arial" panose="020B0604020202020204" pitchFamily="34" charset="0"/>
              <a:buChar char="•"/>
            </a:pPr>
            <a:endParaRPr lang="en-CA" sz="1000" dirty="0"/>
          </a:p>
          <a:p>
            <a:pPr marL="171450" indent="-171450">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p:txBody>
      </p:sp>
      <p:pic>
        <p:nvPicPr>
          <p:cNvPr id="52" name="Picture 51" descr="Image result for artificial neural net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055" y="3588309"/>
            <a:ext cx="5528430" cy="2177125"/>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Curved Connector 52"/>
          <p:cNvCxnSpPr/>
          <p:nvPr/>
        </p:nvCxnSpPr>
        <p:spPr>
          <a:xfrm rot="10800000" flipV="1">
            <a:off x="9059811" y="3020265"/>
            <a:ext cx="1032160" cy="957018"/>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55" name="Picture 2" descr="Image result for sigmoid activation function"/>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24306" y="1406165"/>
            <a:ext cx="2355124" cy="1569690"/>
          </a:xfrm>
          <a:prstGeom prst="rect">
            <a:avLst/>
          </a:prstGeom>
          <a:noFill/>
          <a:ln w="57150">
            <a:solidFill>
              <a:schemeClr val="accent4"/>
            </a:solidFill>
          </a:ln>
          <a:extLst>
            <a:ext uri="{909E8E84-426E-40DD-AFC4-6F175D3DCCD1}">
              <a14:hiddenFill xmlns:a14="http://schemas.microsoft.com/office/drawing/2010/main">
                <a:solidFill>
                  <a:srgbClr val="FFFFFF"/>
                </a:solidFill>
              </a14:hiddenFill>
            </a:ext>
          </a:extLst>
        </p:spPr>
      </p:pic>
      <p:pic>
        <p:nvPicPr>
          <p:cNvPr id="58" name="Picture 4" descr="Image result for sigmoid activation func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9913" y="3562771"/>
            <a:ext cx="4147547" cy="200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165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ACTIVATION FUNCTIONS</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557693" y="1204272"/>
            <a:ext cx="11889939" cy="2003625"/>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RELU (RECTIFIED LINEAR UNITS): </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if input x &lt; 0, output is 0 and if x &gt; 0 the output is x. </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RELU does not saturate so it avoids vanishing gradient problem.</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It uses simple thresholding so it is computationally efficient.</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Generally used in hidden </a:t>
            </a:r>
            <a:r>
              <a:rPr lang="en-CA" sz="2000" b="1" dirty="0" smtClean="0">
                <a:solidFill>
                  <a:srgbClr val="583A72"/>
                </a:solidFill>
                <a:latin typeface="Montserrat" charset="0"/>
                <a:ea typeface="Montserrat" charset="0"/>
                <a:cs typeface="Montserrat" charset="0"/>
              </a:rPr>
              <a:t>layers. </a:t>
            </a:r>
            <a:endParaRPr lang="en-CA" sz="2000" b="1" dirty="0">
              <a:solidFill>
                <a:srgbClr val="583A72"/>
              </a:solidFill>
              <a:latin typeface="Montserrat" charset="0"/>
              <a:ea typeface="Montserrat" charset="0"/>
              <a:cs typeface="Montserrat" charset="0"/>
            </a:endParaRPr>
          </a:p>
        </p:txBody>
      </p:sp>
      <p:sp>
        <p:nvSpPr>
          <p:cNvPr id="48"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endParaRPr lang="en-US" sz="1600" dirty="0" smtClean="0"/>
          </a:p>
          <a:p>
            <a:endParaRPr lang="en-US" sz="1600" dirty="0"/>
          </a:p>
        </p:txBody>
      </p:sp>
      <p:sp>
        <p:nvSpPr>
          <p:cNvPr id="15"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endParaRPr lang="en-US" sz="1600" dirty="0" smtClean="0"/>
          </a:p>
          <a:p>
            <a:endParaRPr lang="en-US" sz="1600" dirty="0"/>
          </a:p>
        </p:txBody>
      </p:sp>
      <p:pic>
        <p:nvPicPr>
          <p:cNvPr id="17" name="Picture 16"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412" y="4042737"/>
            <a:ext cx="5240913" cy="217712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urved Connector 17"/>
          <p:cNvCxnSpPr/>
          <p:nvPr/>
        </p:nvCxnSpPr>
        <p:spPr>
          <a:xfrm rot="10800000" flipV="1">
            <a:off x="6262818" y="3353501"/>
            <a:ext cx="2300507" cy="799945"/>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19" name="Picture 2" descr="Image result for relu"/>
          <p:cNvPicPr>
            <a:picLocks noChangeAspect="1" noChangeArrowheads="1"/>
          </p:cNvPicPr>
          <p:nvPr/>
        </p:nvPicPr>
        <p:blipFill rotWithShape="1">
          <a:blip r:embed="rId4">
            <a:extLst>
              <a:ext uri="{28A0092B-C50C-407E-A947-70E740481C1C}">
                <a14:useLocalDpi xmlns:a14="http://schemas.microsoft.com/office/drawing/2010/main" val="0"/>
              </a:ext>
            </a:extLst>
          </a:blip>
          <a:srcRect r="50518"/>
          <a:stretch/>
        </p:blipFill>
        <p:spPr bwMode="auto">
          <a:xfrm>
            <a:off x="255633" y="3882658"/>
            <a:ext cx="3578924" cy="167799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relu"/>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618" t="19911" r="51237"/>
          <a:stretch/>
        </p:blipFill>
        <p:spPr bwMode="auto">
          <a:xfrm>
            <a:off x="8636724" y="3038619"/>
            <a:ext cx="3379502" cy="1564148"/>
          </a:xfrm>
          <a:prstGeom prst="rect">
            <a:avLst/>
          </a:prstGeom>
          <a:noFill/>
          <a:ln w="57150">
            <a:solidFill>
              <a:schemeClr val="accent4"/>
            </a:solidFill>
          </a:ln>
          <a:extLst>
            <a:ext uri="{909E8E84-426E-40DD-AFC4-6F175D3DCCD1}">
              <a14:hiddenFill xmlns:a14="http://schemas.microsoft.com/office/drawing/2010/main">
                <a:solidFill>
                  <a:srgbClr val="FFFFFF"/>
                </a:solidFill>
              </a14:hiddenFill>
            </a:ext>
          </a:extLst>
        </p:spPr>
      </p:pic>
      <p:sp>
        <p:nvSpPr>
          <p:cNvPr id="23" name="Rectangle 22"/>
          <p:cNvSpPr/>
          <p:nvPr/>
        </p:nvSpPr>
        <p:spPr>
          <a:xfrm>
            <a:off x="2623653" y="6238966"/>
            <a:ext cx="7029852" cy="1323439"/>
          </a:xfrm>
          <a:prstGeom prst="rect">
            <a:avLst/>
          </a:prstGeom>
        </p:spPr>
        <p:txBody>
          <a:bodyPr wrap="square">
            <a:spAutoFit/>
          </a:bodyPr>
          <a:lstStyle/>
          <a:p>
            <a:pPr marL="128588" indent="-128588">
              <a:buFont typeface="Arial" panose="020B0604020202020204" pitchFamily="34" charset="0"/>
              <a:buChar char="•"/>
            </a:pPr>
            <a:r>
              <a:rPr lang="en-CA" sz="1000" b="1" dirty="0" smtClean="0"/>
              <a:t>Photo credit</a:t>
            </a:r>
            <a:r>
              <a:rPr lang="en-CA" sz="1000" b="1" dirty="0"/>
              <a:t>: </a:t>
            </a:r>
            <a:r>
              <a:rPr lang="en-CA" sz="1000" dirty="0">
                <a:hlinkClick r:id="rId5"/>
              </a:rPr>
              <a:t>https://</a:t>
            </a:r>
            <a:r>
              <a:rPr lang="en-CA" sz="1000" dirty="0" smtClean="0">
                <a:hlinkClick r:id="rId5"/>
              </a:rPr>
              <a:t>commons.wikimedia.org/wiki/File:ReLU_and_Nonnegative_Soft_Thresholding_Functions.svg</a:t>
            </a:r>
            <a:endParaRPr lang="en-CA" sz="1000" dirty="0" smtClean="0"/>
          </a:p>
          <a:p>
            <a:pPr marL="128588" indent="-128588">
              <a:buFont typeface="Arial" panose="020B0604020202020204" pitchFamily="34" charset="0"/>
              <a:buChar char="•"/>
            </a:pPr>
            <a:r>
              <a:rPr lang="en-CA" sz="1000" b="1" dirty="0"/>
              <a:t>Photo Credit: </a:t>
            </a:r>
            <a:r>
              <a:rPr lang="en-CA" sz="1000" dirty="0">
                <a:hlinkClick r:id="rId6"/>
              </a:rPr>
              <a:t>https://fr.m.wikipedia.org/wiki/Fichier:MultiLayerNeuralNetworkBigger_english.png</a:t>
            </a:r>
            <a:endParaRPr lang="en-CA" sz="1000" dirty="0"/>
          </a:p>
          <a:p>
            <a:pPr marL="128588" indent="-128588">
              <a:buFont typeface="Arial" panose="020B0604020202020204" pitchFamily="34" charset="0"/>
              <a:buChar char="•"/>
            </a:pPr>
            <a:endParaRPr lang="en-CA" sz="1000" b="1" dirty="0" smtClean="0"/>
          </a:p>
          <a:p>
            <a:pPr marL="128588" indent="-128588">
              <a:buFont typeface="Arial" panose="020B0604020202020204" pitchFamily="34" charset="0"/>
              <a:buChar char="•"/>
            </a:pPr>
            <a:endParaRPr lang="en-CA" sz="1000" dirty="0" smtClean="0"/>
          </a:p>
          <a:p>
            <a:pPr marL="128588" indent="-128588">
              <a:buFont typeface="Arial" panose="020B0604020202020204" pitchFamily="34" charset="0"/>
              <a:buChar char="•"/>
            </a:pPr>
            <a:endParaRPr lang="en-CA" sz="1000" dirty="0"/>
          </a:p>
          <a:p>
            <a:pPr marL="171450" indent="-171450">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p:txBody>
      </p:sp>
    </p:spTree>
    <p:extLst>
      <p:ext uri="{BB962C8B-B14F-4D97-AF65-F5344CB8AC3E}">
        <p14:creationId xmlns:p14="http://schemas.microsoft.com/office/powerpoint/2010/main" val="289872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ACTIVATION FUNCTIONS</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557693" y="1204272"/>
            <a:ext cx="11043757" cy="2372957"/>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HYPERBOLIC TANGENT ACTIVATION </a:t>
            </a:r>
            <a:r>
              <a:rPr lang="en-CA" sz="2350" b="1" dirty="0" smtClean="0">
                <a:solidFill>
                  <a:srgbClr val="583A72"/>
                </a:solidFill>
                <a:latin typeface="Montserrat" charset="0"/>
                <a:ea typeface="Montserrat" charset="0"/>
                <a:cs typeface="Montserrat" charset="0"/>
              </a:rPr>
              <a:t>FUNCTION:</a:t>
            </a:r>
            <a:endParaRPr lang="en-CA" sz="2350" b="1" dirty="0">
              <a:solidFill>
                <a:srgbClr val="583A72"/>
              </a:solidFill>
              <a:latin typeface="Montserrat" charset="0"/>
              <a:ea typeface="Montserrat" charset="0"/>
              <a:cs typeface="Montserrat" charset="0"/>
            </a:endParaRP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a:t>
            </a:r>
            <a:r>
              <a:rPr lang="en-CA" sz="2000" b="1" dirty="0" err="1">
                <a:solidFill>
                  <a:srgbClr val="583A72"/>
                </a:solidFill>
                <a:latin typeface="Montserrat" charset="0"/>
                <a:ea typeface="Montserrat" charset="0"/>
                <a:cs typeface="Montserrat" charset="0"/>
              </a:rPr>
              <a:t>Tanh</a:t>
            </a:r>
            <a:r>
              <a:rPr lang="en-CA" sz="2000" b="1" dirty="0">
                <a:solidFill>
                  <a:srgbClr val="583A72"/>
                </a:solidFill>
                <a:latin typeface="Montserrat" charset="0"/>
                <a:ea typeface="Montserrat" charset="0"/>
                <a:cs typeface="Montserrat" charset="0"/>
              </a:rPr>
              <a:t>” is similar to sigmoid, converts number between -1 and 1.</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Unlike sigmoid, </a:t>
            </a:r>
            <a:r>
              <a:rPr lang="en-CA" sz="2000" b="1" dirty="0" err="1">
                <a:solidFill>
                  <a:srgbClr val="583A72"/>
                </a:solidFill>
                <a:latin typeface="Montserrat" charset="0"/>
                <a:ea typeface="Montserrat" charset="0"/>
                <a:cs typeface="Montserrat" charset="0"/>
              </a:rPr>
              <a:t>tanh</a:t>
            </a:r>
            <a:r>
              <a:rPr lang="en-CA" sz="2000" b="1" dirty="0">
                <a:solidFill>
                  <a:srgbClr val="583A72"/>
                </a:solidFill>
                <a:latin typeface="Montserrat" charset="0"/>
                <a:ea typeface="Montserrat" charset="0"/>
                <a:cs typeface="Montserrat" charset="0"/>
              </a:rPr>
              <a:t> outputs are zero-centered (range: -1 and 1). </a:t>
            </a:r>
          </a:p>
          <a:p>
            <a:pPr marL="800100" lvl="1" indent="-342900">
              <a:lnSpc>
                <a:spcPct val="120000"/>
              </a:lnSpc>
              <a:buFont typeface="Courier New" panose="02070309020205020404" pitchFamily="49" charset="0"/>
              <a:buChar char="o"/>
            </a:pPr>
            <a:r>
              <a:rPr lang="en-CA" sz="2000" b="1" dirty="0" err="1">
                <a:solidFill>
                  <a:srgbClr val="583A72"/>
                </a:solidFill>
                <a:latin typeface="Montserrat" charset="0"/>
                <a:ea typeface="Montserrat" charset="0"/>
                <a:cs typeface="Montserrat" charset="0"/>
              </a:rPr>
              <a:t>Tanh</a:t>
            </a:r>
            <a:r>
              <a:rPr lang="en-CA" sz="2000" b="1" dirty="0">
                <a:solidFill>
                  <a:srgbClr val="583A72"/>
                </a:solidFill>
                <a:latin typeface="Montserrat" charset="0"/>
                <a:ea typeface="Montserrat" charset="0"/>
                <a:cs typeface="Montserrat" charset="0"/>
              </a:rPr>
              <a:t> suffers from vanishing gradient problem so it kills gradients when saturated. </a:t>
            </a:r>
          </a:p>
          <a:p>
            <a:pPr marL="800100" lvl="1" indent="-342900">
              <a:lnSpc>
                <a:spcPct val="120000"/>
              </a:lnSpc>
              <a:buFont typeface="Courier New" panose="02070309020205020404" pitchFamily="49" charset="0"/>
              <a:buChar char="o"/>
            </a:pPr>
            <a:r>
              <a:rPr lang="en-CA" sz="2000" b="1" dirty="0">
                <a:solidFill>
                  <a:srgbClr val="583A72"/>
                </a:solidFill>
                <a:latin typeface="Montserrat" charset="0"/>
                <a:ea typeface="Montserrat" charset="0"/>
                <a:cs typeface="Montserrat" charset="0"/>
              </a:rPr>
              <a:t>In practice, </a:t>
            </a:r>
            <a:r>
              <a:rPr lang="en-CA" sz="2000" b="1" dirty="0" err="1">
                <a:solidFill>
                  <a:srgbClr val="583A72"/>
                </a:solidFill>
                <a:latin typeface="Montserrat" charset="0"/>
                <a:ea typeface="Montserrat" charset="0"/>
                <a:cs typeface="Montserrat" charset="0"/>
              </a:rPr>
              <a:t>tanh</a:t>
            </a:r>
            <a:r>
              <a:rPr lang="en-CA" sz="2000" b="1" dirty="0">
                <a:solidFill>
                  <a:srgbClr val="583A72"/>
                </a:solidFill>
                <a:latin typeface="Montserrat" charset="0"/>
                <a:ea typeface="Montserrat" charset="0"/>
                <a:cs typeface="Montserrat" charset="0"/>
              </a:rPr>
              <a:t> is preferable over sigmoid. </a:t>
            </a:r>
          </a:p>
        </p:txBody>
      </p:sp>
      <p:pic>
        <p:nvPicPr>
          <p:cNvPr id="13" name="Picture 1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259" y="3966891"/>
            <a:ext cx="5528430" cy="217712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urved Connector 13"/>
          <p:cNvCxnSpPr>
            <a:stCxn id="21" idx="1"/>
          </p:cNvCxnSpPr>
          <p:nvPr/>
        </p:nvCxnSpPr>
        <p:spPr>
          <a:xfrm rot="10800000" flipV="1">
            <a:off x="8191500" y="3897373"/>
            <a:ext cx="1245826" cy="428377"/>
          </a:xfrm>
          <a:prstGeom prst="curved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16" name="Picture 2" descr="Image result for tanh activation func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170" y="3897374"/>
            <a:ext cx="3209172" cy="17682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tanh activation function"/>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37326" y="3179135"/>
            <a:ext cx="2607036" cy="1436477"/>
          </a:xfrm>
          <a:prstGeom prst="rect">
            <a:avLst/>
          </a:prstGeom>
          <a:noFill/>
          <a:ln w="57150">
            <a:solidFill>
              <a:schemeClr val="accent4"/>
            </a:solidFill>
          </a:ln>
          <a:extLst>
            <a:ext uri="{909E8E84-426E-40DD-AFC4-6F175D3DCCD1}">
              <a14:hiddenFill xmlns:a14="http://schemas.microsoft.com/office/drawing/2010/main">
                <a:solidFill>
                  <a:srgbClr val="FFFFFF"/>
                </a:solidFill>
              </a14:hiddenFill>
            </a:ext>
          </a:extLst>
        </p:spPr>
      </p:pic>
      <p:sp>
        <p:nvSpPr>
          <p:cNvPr id="23" name="Rectangle 22"/>
          <p:cNvSpPr/>
          <p:nvPr/>
        </p:nvSpPr>
        <p:spPr>
          <a:xfrm>
            <a:off x="2977180" y="6229797"/>
            <a:ext cx="6574973" cy="1477328"/>
          </a:xfrm>
          <a:prstGeom prst="rect">
            <a:avLst/>
          </a:prstGeom>
        </p:spPr>
        <p:txBody>
          <a:bodyPr wrap="square">
            <a:spAutoFit/>
          </a:bodyPr>
          <a:lstStyle/>
          <a:p>
            <a:pPr marL="128588" indent="-128588">
              <a:buFont typeface="Arial" panose="020B0604020202020204" pitchFamily="34" charset="0"/>
              <a:buChar char="•"/>
            </a:pPr>
            <a:r>
              <a:rPr lang="en-CA" sz="1000" b="1" dirty="0" smtClean="0"/>
              <a:t>Photo credit: </a:t>
            </a:r>
            <a:r>
              <a:rPr lang="en-CA" sz="1000" dirty="0">
                <a:hlinkClick r:id="rId6"/>
              </a:rPr>
              <a:t>https://</a:t>
            </a:r>
            <a:r>
              <a:rPr lang="en-CA" sz="1000" dirty="0" smtClean="0">
                <a:hlinkClick r:id="rId6"/>
              </a:rPr>
              <a:t>commons.wikimedia.org/wiki/File:Hyperbolic_Tangent.svg</a:t>
            </a:r>
            <a:endParaRPr lang="en-CA" sz="1000" dirty="0" smtClean="0"/>
          </a:p>
          <a:p>
            <a:pPr marL="128588" indent="-128588">
              <a:buFont typeface="Arial" panose="020B0604020202020204" pitchFamily="34" charset="0"/>
              <a:buChar char="•"/>
            </a:pPr>
            <a:r>
              <a:rPr lang="en-CA" sz="1000" b="1" dirty="0"/>
              <a:t>Photo Credit: </a:t>
            </a:r>
            <a:r>
              <a:rPr lang="en-CA" sz="1000" dirty="0">
                <a:hlinkClick r:id="rId7"/>
              </a:rPr>
              <a:t>https://fr.m.wikipedia.org/wiki/Fichier:MultiLayerNeuralNetworkBigger_english.png</a:t>
            </a:r>
            <a:endParaRPr lang="en-CA" sz="1000" dirty="0"/>
          </a:p>
          <a:p>
            <a:pPr marL="128588" indent="-128588">
              <a:buFont typeface="Arial" panose="020B0604020202020204" pitchFamily="34" charset="0"/>
              <a:buChar char="•"/>
            </a:pPr>
            <a:endParaRPr lang="en-CA" sz="1000" dirty="0" smtClean="0"/>
          </a:p>
          <a:p>
            <a:pPr marL="128588" indent="-128588">
              <a:buFont typeface="Arial" panose="020B0604020202020204" pitchFamily="34" charset="0"/>
              <a:buChar char="•"/>
            </a:pPr>
            <a:endParaRPr lang="en-CA" sz="1000" dirty="0" smtClean="0"/>
          </a:p>
          <a:p>
            <a:pPr marL="128588" indent="-128588">
              <a:buFont typeface="Arial" panose="020B0604020202020204" pitchFamily="34" charset="0"/>
              <a:buChar char="•"/>
            </a:pPr>
            <a:endParaRPr lang="en-CA" sz="1000" dirty="0" smtClean="0"/>
          </a:p>
          <a:p>
            <a:pPr marL="128588" indent="-128588">
              <a:buFont typeface="Arial" panose="020B0604020202020204" pitchFamily="34" charset="0"/>
              <a:buChar char="•"/>
            </a:pPr>
            <a:endParaRPr lang="en-CA" sz="1000" dirty="0"/>
          </a:p>
          <a:p>
            <a:pPr marL="171450" indent="-171450">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p:txBody>
      </p:sp>
    </p:spTree>
    <p:extLst>
      <p:ext uri="{BB962C8B-B14F-4D97-AF65-F5344CB8AC3E}">
        <p14:creationId xmlns:p14="http://schemas.microsoft.com/office/powerpoint/2010/main" val="585776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MULTI-NEURON </a:t>
            </a:r>
            <a:r>
              <a:rPr lang="en-US" b="1" dirty="0" smtClean="0">
                <a:solidFill>
                  <a:schemeClr val="bg1"/>
                </a:solidFill>
                <a:latin typeface="Montserrat" charset="0"/>
                <a:ea typeface="Montserrat" charset="0"/>
                <a:cs typeface="Montserrat" charset="0"/>
              </a:rPr>
              <a:t>MODEL (MULTI-LAYER PERCEPTRON MODEL) </a:t>
            </a:r>
            <a:endParaRPr lang="en-US" b="1" dirty="0" smtClean="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309263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MULTI-LAYER PERCEPTRON NETWORK</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416129" y="1291302"/>
            <a:ext cx="11600097" cy="182819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The network is represented by a matrix of weights, inputs and outputs.</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Total Number of adjustable parameters = 8:</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Weights = 6</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Biases = 2</a:t>
            </a:r>
          </a:p>
        </p:txBody>
      </p:sp>
      <p:sp>
        <p:nvSpPr>
          <p:cNvPr id="7" name="Slide Number Placeholder 3"/>
          <p:cNvSpPr>
            <a:spLocks noGrp="1"/>
          </p:cNvSpPr>
          <p:nvPr>
            <p:ph type="sldNum" sz="quarter" idx="12"/>
          </p:nvPr>
        </p:nvSpPr>
        <p:spPr>
          <a:xfrm>
            <a:off x="8737600" y="6356351"/>
            <a:ext cx="2844800" cy="365125"/>
          </a:xfrm>
        </p:spPr>
        <p:txBody>
          <a:bodyPr/>
          <a:lstStyle/>
          <a:p>
            <a:fld id="{B6F15528-21DE-4FAA-801E-634DDDAF4B2B}" type="slidenum">
              <a:rPr lang="en-US" smtClean="0"/>
              <a:pPr/>
              <a:t>25</a:t>
            </a:fld>
            <a:endParaRPr lang="en-US"/>
          </a:p>
        </p:txBody>
      </p:sp>
      <p:sp>
        <p:nvSpPr>
          <p:cNvPr id="8" name="Freeform 7"/>
          <p:cNvSpPr>
            <a:spLocks noEditPoints="1"/>
          </p:cNvSpPr>
          <p:nvPr/>
        </p:nvSpPr>
        <p:spPr bwMode="auto">
          <a:xfrm>
            <a:off x="7026582" y="2883075"/>
            <a:ext cx="423037" cy="423037"/>
          </a:xfrm>
          <a:custGeom>
            <a:avLst/>
            <a:gdLst>
              <a:gd name="T0" fmla="*/ 175 w 176"/>
              <a:gd name="T1" fmla="*/ 169 h 176"/>
              <a:gd name="T2" fmla="*/ 132 w 176"/>
              <a:gd name="T3" fmla="*/ 127 h 176"/>
              <a:gd name="T4" fmla="*/ 152 w 176"/>
              <a:gd name="T5" fmla="*/ 76 h 176"/>
              <a:gd name="T6" fmla="*/ 76 w 176"/>
              <a:gd name="T7" fmla="*/ 0 h 176"/>
              <a:gd name="T8" fmla="*/ 0 w 176"/>
              <a:gd name="T9" fmla="*/ 76 h 176"/>
              <a:gd name="T10" fmla="*/ 76 w 176"/>
              <a:gd name="T11" fmla="*/ 152 h 176"/>
              <a:gd name="T12" fmla="*/ 127 w 176"/>
              <a:gd name="T13" fmla="*/ 132 h 176"/>
              <a:gd name="T14" fmla="*/ 169 w 176"/>
              <a:gd name="T15" fmla="*/ 175 h 176"/>
              <a:gd name="T16" fmla="*/ 172 w 176"/>
              <a:gd name="T17" fmla="*/ 176 h 176"/>
              <a:gd name="T18" fmla="*/ 176 w 176"/>
              <a:gd name="T19" fmla="*/ 172 h 176"/>
              <a:gd name="T20" fmla="*/ 175 w 176"/>
              <a:gd name="T21" fmla="*/ 169 h 176"/>
              <a:gd name="T22" fmla="*/ 76 w 176"/>
              <a:gd name="T23" fmla="*/ 144 h 176"/>
              <a:gd name="T24" fmla="*/ 8 w 176"/>
              <a:gd name="T25" fmla="*/ 76 h 176"/>
              <a:gd name="T26" fmla="*/ 76 w 176"/>
              <a:gd name="T27" fmla="*/ 8 h 176"/>
              <a:gd name="T28" fmla="*/ 144 w 176"/>
              <a:gd name="T29" fmla="*/ 76 h 176"/>
              <a:gd name="T30" fmla="*/ 76 w 176"/>
              <a:gd name="T3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76">
                <a:moveTo>
                  <a:pt x="175" y="169"/>
                </a:moveTo>
                <a:cubicBezTo>
                  <a:pt x="132" y="127"/>
                  <a:pt x="132" y="127"/>
                  <a:pt x="132" y="127"/>
                </a:cubicBezTo>
                <a:cubicBezTo>
                  <a:pt x="145" y="113"/>
                  <a:pt x="152" y="96"/>
                  <a:pt x="152" y="76"/>
                </a:cubicBezTo>
                <a:cubicBezTo>
                  <a:pt x="152" y="34"/>
                  <a:pt x="118" y="0"/>
                  <a:pt x="76" y="0"/>
                </a:cubicBezTo>
                <a:cubicBezTo>
                  <a:pt x="34" y="0"/>
                  <a:pt x="0" y="34"/>
                  <a:pt x="0" y="76"/>
                </a:cubicBezTo>
                <a:cubicBezTo>
                  <a:pt x="0" y="118"/>
                  <a:pt x="34" y="152"/>
                  <a:pt x="76" y="152"/>
                </a:cubicBezTo>
                <a:cubicBezTo>
                  <a:pt x="96" y="152"/>
                  <a:pt x="113" y="145"/>
                  <a:pt x="127" y="132"/>
                </a:cubicBezTo>
                <a:cubicBezTo>
                  <a:pt x="169" y="175"/>
                  <a:pt x="169" y="175"/>
                  <a:pt x="169" y="175"/>
                </a:cubicBezTo>
                <a:cubicBezTo>
                  <a:pt x="170" y="176"/>
                  <a:pt x="171" y="176"/>
                  <a:pt x="172" y="176"/>
                </a:cubicBezTo>
                <a:cubicBezTo>
                  <a:pt x="174" y="176"/>
                  <a:pt x="176" y="174"/>
                  <a:pt x="176" y="172"/>
                </a:cubicBezTo>
                <a:cubicBezTo>
                  <a:pt x="176" y="171"/>
                  <a:pt x="176" y="170"/>
                  <a:pt x="175" y="169"/>
                </a:cubicBezTo>
                <a:moveTo>
                  <a:pt x="76" y="144"/>
                </a:moveTo>
                <a:cubicBezTo>
                  <a:pt x="38" y="144"/>
                  <a:pt x="8" y="114"/>
                  <a:pt x="8" y="76"/>
                </a:cubicBezTo>
                <a:cubicBezTo>
                  <a:pt x="8" y="38"/>
                  <a:pt x="38" y="8"/>
                  <a:pt x="76" y="8"/>
                </a:cubicBezTo>
                <a:cubicBezTo>
                  <a:pt x="114" y="8"/>
                  <a:pt x="144" y="38"/>
                  <a:pt x="144" y="76"/>
                </a:cubicBezTo>
                <a:cubicBezTo>
                  <a:pt x="144" y="114"/>
                  <a:pt x="114" y="144"/>
                  <a:pt x="76"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10" name="Freeform 9"/>
          <p:cNvSpPr>
            <a:spLocks noEditPoints="1"/>
          </p:cNvSpPr>
          <p:nvPr/>
        </p:nvSpPr>
        <p:spPr bwMode="auto">
          <a:xfrm>
            <a:off x="3957526" y="2709014"/>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11" name="Freeform 10"/>
          <p:cNvSpPr>
            <a:spLocks noEditPoints="1"/>
          </p:cNvSpPr>
          <p:nvPr/>
        </p:nvSpPr>
        <p:spPr bwMode="auto">
          <a:xfrm>
            <a:off x="3849944" y="2874449"/>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graphicFrame>
        <p:nvGraphicFramePr>
          <p:cNvPr id="12" name="Object 11"/>
          <p:cNvGraphicFramePr>
            <a:graphicFrameLocks noChangeAspect="1"/>
          </p:cNvGraphicFramePr>
          <p:nvPr>
            <p:extLst/>
          </p:nvPr>
        </p:nvGraphicFramePr>
        <p:xfrm>
          <a:off x="6019942" y="3238313"/>
          <a:ext cx="2967328" cy="1964051"/>
        </p:xfrm>
        <a:graphic>
          <a:graphicData uri="http://schemas.openxmlformats.org/presentationml/2006/ole">
            <mc:AlternateContent xmlns:mc="http://schemas.openxmlformats.org/markup-compatibility/2006">
              <mc:Choice xmlns:v="urn:schemas-microsoft-com:vml" Requires="v">
                <p:oleObj spid="_x0000_s4358" name="Visio" r:id="rId4" imgW="4154905" imgH="2748890" progId="Visio.Drawing.11">
                  <p:embed/>
                </p:oleObj>
              </mc:Choice>
              <mc:Fallback>
                <p:oleObj name="Visio" r:id="rId4" imgW="4154905" imgH="27488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942" y="3238313"/>
                        <a:ext cx="2967328" cy="1964051"/>
                      </a:xfrm>
                      <a:prstGeom prst="rect">
                        <a:avLst/>
                      </a:prstGeom>
                      <a:noFill/>
                      <a:ln>
                        <a:noFill/>
                      </a:ln>
                      <a:effectLst/>
                    </p:spPr>
                  </p:pic>
                </p:oleObj>
              </mc:Fallback>
            </mc:AlternateContent>
          </a:graphicData>
        </a:graphic>
      </p:graphicFrame>
      <p:grpSp>
        <p:nvGrpSpPr>
          <p:cNvPr id="13" name="Group 12"/>
          <p:cNvGrpSpPr/>
          <p:nvPr/>
        </p:nvGrpSpPr>
        <p:grpSpPr>
          <a:xfrm>
            <a:off x="7220000" y="2570959"/>
            <a:ext cx="1154927" cy="519836"/>
            <a:chOff x="2654625" y="1207656"/>
            <a:chExt cx="1539903" cy="693115"/>
          </a:xfrm>
        </p:grpSpPr>
        <p:grpSp>
          <p:nvGrpSpPr>
            <p:cNvPr id="14" name="Group 13"/>
            <p:cNvGrpSpPr/>
            <p:nvPr/>
          </p:nvGrpSpPr>
          <p:grpSpPr>
            <a:xfrm>
              <a:off x="3145859" y="1417091"/>
              <a:ext cx="472605" cy="483680"/>
              <a:chOff x="3791874" y="1849139"/>
              <a:chExt cx="472605" cy="483680"/>
            </a:xfrm>
          </p:grpSpPr>
          <p:sp>
            <p:nvSpPr>
              <p:cNvPr id="19" name="Rounded Rectangle 18"/>
              <p:cNvSpPr/>
              <p:nvPr/>
            </p:nvSpPr>
            <p:spPr>
              <a:xfrm>
                <a:off x="3791874" y="1849139"/>
                <a:ext cx="472605" cy="483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20" name="TextBox 19"/>
              <p:cNvSpPr txBox="1"/>
              <p:nvPr/>
            </p:nvSpPr>
            <p:spPr>
              <a:xfrm>
                <a:off x="3893363" y="1932582"/>
                <a:ext cx="316754" cy="400109"/>
              </a:xfrm>
              <a:prstGeom prst="rect">
                <a:avLst/>
              </a:prstGeom>
              <a:noFill/>
            </p:spPr>
            <p:txBody>
              <a:bodyPr wrap="none" rtlCol="0">
                <a:spAutoFit/>
              </a:bodyPr>
              <a:lstStyle/>
              <a:p>
                <a:r>
                  <a:rPr lang="en-CA" sz="1350" dirty="0"/>
                  <a:t>f</a:t>
                </a:r>
              </a:p>
            </p:txBody>
          </p:sp>
        </p:grpSp>
        <p:sp>
          <p:nvSpPr>
            <p:cNvPr id="15" name="Right Arrow 14"/>
            <p:cNvSpPr/>
            <p:nvPr/>
          </p:nvSpPr>
          <p:spPr>
            <a:xfrm>
              <a:off x="2654625" y="1605503"/>
              <a:ext cx="440294"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16" name="TextBox 15"/>
            <p:cNvSpPr txBox="1"/>
            <p:nvPr/>
          </p:nvSpPr>
          <p:spPr>
            <a:xfrm>
              <a:off x="2661885" y="1207656"/>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n1</a:t>
              </a:r>
            </a:p>
          </p:txBody>
        </p:sp>
        <p:sp>
          <p:nvSpPr>
            <p:cNvPr id="17" name="Right Arrow 16"/>
            <p:cNvSpPr/>
            <p:nvPr/>
          </p:nvSpPr>
          <p:spPr>
            <a:xfrm>
              <a:off x="3652355" y="1605503"/>
              <a:ext cx="542173"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18" name="TextBox 17"/>
            <p:cNvSpPr txBox="1"/>
            <p:nvPr/>
          </p:nvSpPr>
          <p:spPr>
            <a:xfrm>
              <a:off x="3745053" y="1218237"/>
              <a:ext cx="440720" cy="369332"/>
            </a:xfrm>
            <a:prstGeom prst="rect">
              <a:avLst/>
            </a:prstGeom>
            <a:noFill/>
          </p:spPr>
          <p:txBody>
            <a:bodyPr wrap="none" rtlCol="0">
              <a:spAutoFit/>
            </a:bodyPr>
            <a:lstStyle/>
            <a:p>
              <a:r>
                <a:rPr lang="en-CA" sz="1200" dirty="0">
                  <a:latin typeface="Times New Roman" pitchFamily="18" charset="0"/>
                  <a:cs typeface="Times New Roman" pitchFamily="18" charset="0"/>
                </a:rPr>
                <a:t>a1</a:t>
              </a:r>
            </a:p>
          </p:txBody>
        </p:sp>
      </p:grpSp>
      <p:grpSp>
        <p:nvGrpSpPr>
          <p:cNvPr id="21" name="Group 20"/>
          <p:cNvGrpSpPr/>
          <p:nvPr/>
        </p:nvGrpSpPr>
        <p:grpSpPr>
          <a:xfrm>
            <a:off x="6053057" y="2328749"/>
            <a:ext cx="1365043" cy="1352087"/>
            <a:chOff x="1117673" y="908720"/>
            <a:chExt cx="1820056" cy="1802783"/>
          </a:xfrm>
        </p:grpSpPr>
        <p:grpSp>
          <p:nvGrpSpPr>
            <p:cNvPr id="23" name="Group 22"/>
            <p:cNvGrpSpPr/>
            <p:nvPr/>
          </p:nvGrpSpPr>
          <p:grpSpPr>
            <a:xfrm>
              <a:off x="2228942" y="1479895"/>
              <a:ext cx="407519" cy="451653"/>
              <a:chOff x="2874957" y="1911943"/>
              <a:chExt cx="407519" cy="451653"/>
            </a:xfrm>
          </p:grpSpPr>
          <p:sp>
            <p:nvSpPr>
              <p:cNvPr id="37" name="Oval 36"/>
              <p:cNvSpPr/>
              <p:nvPr/>
            </p:nvSpPr>
            <p:spPr>
              <a:xfrm>
                <a:off x="2874957" y="1911943"/>
                <a:ext cx="407519" cy="4396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8" name="TextBox 37"/>
              <p:cNvSpPr txBox="1"/>
              <p:nvPr/>
            </p:nvSpPr>
            <p:spPr>
              <a:xfrm>
                <a:off x="2893409" y="1963487"/>
                <a:ext cx="370187" cy="400109"/>
              </a:xfrm>
              <a:prstGeom prst="rect">
                <a:avLst/>
              </a:prstGeom>
              <a:noFill/>
            </p:spPr>
            <p:txBody>
              <a:bodyPr wrap="none" rtlCol="0">
                <a:spAutoFit/>
              </a:bodyPr>
              <a:lstStyle/>
              <a:p>
                <a:r>
                  <a:rPr lang="en-CA" sz="1350" dirty="0"/>
                  <a:t>∑</a:t>
                </a:r>
              </a:p>
            </p:txBody>
          </p:sp>
        </p:grpSp>
        <p:sp>
          <p:nvSpPr>
            <p:cNvPr id="24" name="Right Arrow 23"/>
            <p:cNvSpPr/>
            <p:nvPr/>
          </p:nvSpPr>
          <p:spPr>
            <a:xfrm rot="1505404">
              <a:off x="1530232" y="1234079"/>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25" name="TextBox 24"/>
            <p:cNvSpPr txBox="1"/>
            <p:nvPr/>
          </p:nvSpPr>
          <p:spPr>
            <a:xfrm>
              <a:off x="1644563" y="908720"/>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1</a:t>
              </a:r>
            </a:p>
          </p:txBody>
        </p:sp>
        <p:sp>
          <p:nvSpPr>
            <p:cNvPr id="27" name="TextBox 26"/>
            <p:cNvSpPr txBox="1"/>
            <p:nvPr/>
          </p:nvSpPr>
          <p:spPr>
            <a:xfrm>
              <a:off x="1117673" y="980728"/>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P1</a:t>
              </a:r>
            </a:p>
          </p:txBody>
        </p:sp>
        <p:sp>
          <p:nvSpPr>
            <p:cNvPr id="28" name="TextBox 27"/>
            <p:cNvSpPr txBox="1"/>
            <p:nvPr/>
          </p:nvSpPr>
          <p:spPr>
            <a:xfrm>
              <a:off x="1117673" y="1556792"/>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P2</a:t>
              </a:r>
            </a:p>
          </p:txBody>
        </p:sp>
        <p:sp>
          <p:nvSpPr>
            <p:cNvPr id="29" name="TextBox 28"/>
            <p:cNvSpPr txBox="1"/>
            <p:nvPr/>
          </p:nvSpPr>
          <p:spPr>
            <a:xfrm>
              <a:off x="1117673" y="2172893"/>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P3</a:t>
              </a:r>
            </a:p>
          </p:txBody>
        </p:sp>
        <p:sp>
          <p:nvSpPr>
            <p:cNvPr id="30" name="Right Arrow 29"/>
            <p:cNvSpPr/>
            <p:nvPr/>
          </p:nvSpPr>
          <p:spPr>
            <a:xfrm>
              <a:off x="1544680" y="1668306"/>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1" name="TextBox 30"/>
            <p:cNvSpPr txBox="1"/>
            <p:nvPr/>
          </p:nvSpPr>
          <p:spPr>
            <a:xfrm>
              <a:off x="1621729" y="1362255"/>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2</a:t>
              </a:r>
            </a:p>
          </p:txBody>
        </p:sp>
        <p:sp>
          <p:nvSpPr>
            <p:cNvPr id="33" name="Right Arrow 32"/>
            <p:cNvSpPr/>
            <p:nvPr/>
          </p:nvSpPr>
          <p:spPr>
            <a:xfrm rot="20075008">
              <a:off x="1530898" y="2058667"/>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4" name="TextBox 33"/>
            <p:cNvSpPr txBox="1"/>
            <p:nvPr/>
          </p:nvSpPr>
          <p:spPr>
            <a:xfrm>
              <a:off x="1616787" y="1782916"/>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3</a:t>
              </a:r>
            </a:p>
          </p:txBody>
        </p:sp>
        <p:sp>
          <p:nvSpPr>
            <p:cNvPr id="35" name="Right Arrow 34"/>
            <p:cNvSpPr/>
            <p:nvPr/>
          </p:nvSpPr>
          <p:spPr>
            <a:xfrm rot="16200000">
              <a:off x="2092222" y="2256837"/>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6" name="TextBox 35"/>
            <p:cNvSpPr txBox="1"/>
            <p:nvPr/>
          </p:nvSpPr>
          <p:spPr>
            <a:xfrm>
              <a:off x="2486324" y="2342171"/>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b1</a:t>
              </a:r>
            </a:p>
          </p:txBody>
        </p:sp>
      </p:grpSp>
      <p:graphicFrame>
        <p:nvGraphicFramePr>
          <p:cNvPr id="39" name="Object 38"/>
          <p:cNvGraphicFramePr>
            <a:graphicFrameLocks noChangeAspect="1"/>
          </p:cNvGraphicFramePr>
          <p:nvPr>
            <p:extLst/>
          </p:nvPr>
        </p:nvGraphicFramePr>
        <p:xfrm>
          <a:off x="6120206" y="5872049"/>
          <a:ext cx="2752763" cy="216024"/>
        </p:xfrm>
        <a:graphic>
          <a:graphicData uri="http://schemas.openxmlformats.org/presentationml/2006/ole">
            <mc:AlternateContent xmlns:mc="http://schemas.openxmlformats.org/markup-compatibility/2006">
              <mc:Choice xmlns:v="urn:schemas-microsoft-com:vml" Requires="v">
                <p:oleObj spid="_x0000_s4359" name="Equation" r:id="rId6" imgW="1981080" imgH="228600" progId="Equation.3">
                  <p:embed/>
                </p:oleObj>
              </mc:Choice>
              <mc:Fallback>
                <p:oleObj name="Equation" r:id="rId6" imgW="1981080" imgH="228600" progId="Equation.3">
                  <p:embed/>
                  <p:pic>
                    <p:nvPicPr>
                      <p:cNvPr id="0" name=""/>
                      <p:cNvPicPr>
                        <a:picLocks noChangeAspect="1" noChangeArrowheads="1"/>
                      </p:cNvPicPr>
                      <p:nvPr/>
                    </p:nvPicPr>
                    <p:blipFill>
                      <a:blip r:embed="rId7"/>
                      <a:srcRect/>
                      <a:stretch>
                        <a:fillRect/>
                      </a:stretch>
                    </p:blipFill>
                    <p:spPr bwMode="auto">
                      <a:xfrm>
                        <a:off x="6120206" y="5872049"/>
                        <a:ext cx="2752763" cy="216024"/>
                      </a:xfrm>
                      <a:prstGeom prst="rect">
                        <a:avLst/>
                      </a:prstGeom>
                      <a:noFill/>
                      <a:ln>
                        <a:noFill/>
                      </a:ln>
                    </p:spPr>
                  </p:pic>
                </p:oleObj>
              </mc:Fallback>
            </mc:AlternateContent>
          </a:graphicData>
        </a:graphic>
      </p:graphicFrame>
      <p:graphicFrame>
        <p:nvGraphicFramePr>
          <p:cNvPr id="40" name="Object 39"/>
          <p:cNvGraphicFramePr>
            <a:graphicFrameLocks noChangeAspect="1"/>
          </p:cNvGraphicFramePr>
          <p:nvPr>
            <p:extLst/>
          </p:nvPr>
        </p:nvGraphicFramePr>
        <p:xfrm>
          <a:off x="6089698" y="3643199"/>
          <a:ext cx="2668972" cy="214992"/>
        </p:xfrm>
        <a:graphic>
          <a:graphicData uri="http://schemas.openxmlformats.org/presentationml/2006/ole">
            <mc:AlternateContent xmlns:mc="http://schemas.openxmlformats.org/markup-compatibility/2006">
              <mc:Choice xmlns:v="urn:schemas-microsoft-com:vml" Requires="v">
                <p:oleObj spid="_x0000_s4360" name="Equation" r:id="rId8" imgW="1930320" imgH="228600" progId="Equation.3">
                  <p:embed/>
                </p:oleObj>
              </mc:Choice>
              <mc:Fallback>
                <p:oleObj name="Equation" r:id="rId8" imgW="1930320" imgH="228600" progId="Equation.3">
                  <p:embed/>
                  <p:pic>
                    <p:nvPicPr>
                      <p:cNvPr id="0" name=""/>
                      <p:cNvPicPr>
                        <a:picLocks noChangeAspect="1" noChangeArrowheads="1"/>
                      </p:cNvPicPr>
                      <p:nvPr/>
                    </p:nvPicPr>
                    <p:blipFill>
                      <a:blip r:embed="rId9"/>
                      <a:srcRect/>
                      <a:stretch>
                        <a:fillRect/>
                      </a:stretch>
                    </p:blipFill>
                    <p:spPr bwMode="auto">
                      <a:xfrm>
                        <a:off x="6089698" y="3643199"/>
                        <a:ext cx="2668972" cy="214992"/>
                      </a:xfrm>
                      <a:prstGeom prst="rect">
                        <a:avLst/>
                      </a:prstGeom>
                      <a:noFill/>
                      <a:ln>
                        <a:noFill/>
                      </a:ln>
                    </p:spPr>
                  </p:pic>
                </p:oleObj>
              </mc:Fallback>
            </mc:AlternateContent>
          </a:graphicData>
        </a:graphic>
      </p:graphicFrame>
      <p:grpSp>
        <p:nvGrpSpPr>
          <p:cNvPr id="41" name="Group 40"/>
          <p:cNvGrpSpPr/>
          <p:nvPr/>
        </p:nvGrpSpPr>
        <p:grpSpPr>
          <a:xfrm>
            <a:off x="7217182" y="4788834"/>
            <a:ext cx="1154927" cy="519836"/>
            <a:chOff x="2654625" y="1207656"/>
            <a:chExt cx="1539903" cy="693115"/>
          </a:xfrm>
        </p:grpSpPr>
        <p:grpSp>
          <p:nvGrpSpPr>
            <p:cNvPr id="42" name="Group 41"/>
            <p:cNvGrpSpPr/>
            <p:nvPr/>
          </p:nvGrpSpPr>
          <p:grpSpPr>
            <a:xfrm>
              <a:off x="3145859" y="1417091"/>
              <a:ext cx="472605" cy="483680"/>
              <a:chOff x="3791874" y="1849139"/>
              <a:chExt cx="472605" cy="483680"/>
            </a:xfrm>
          </p:grpSpPr>
          <p:sp>
            <p:nvSpPr>
              <p:cNvPr id="47" name="Rounded Rectangle 46"/>
              <p:cNvSpPr/>
              <p:nvPr/>
            </p:nvSpPr>
            <p:spPr>
              <a:xfrm>
                <a:off x="3791874" y="1849139"/>
                <a:ext cx="472605" cy="483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8" name="TextBox 47"/>
              <p:cNvSpPr txBox="1"/>
              <p:nvPr/>
            </p:nvSpPr>
            <p:spPr>
              <a:xfrm>
                <a:off x="3893363" y="1932582"/>
                <a:ext cx="316754" cy="400109"/>
              </a:xfrm>
              <a:prstGeom prst="rect">
                <a:avLst/>
              </a:prstGeom>
              <a:noFill/>
            </p:spPr>
            <p:txBody>
              <a:bodyPr wrap="none" rtlCol="0">
                <a:spAutoFit/>
              </a:bodyPr>
              <a:lstStyle/>
              <a:p>
                <a:r>
                  <a:rPr lang="en-CA" sz="1350" dirty="0"/>
                  <a:t>f</a:t>
                </a:r>
              </a:p>
            </p:txBody>
          </p:sp>
        </p:grpSp>
        <p:sp>
          <p:nvSpPr>
            <p:cNvPr id="43" name="Right Arrow 42"/>
            <p:cNvSpPr/>
            <p:nvPr/>
          </p:nvSpPr>
          <p:spPr>
            <a:xfrm>
              <a:off x="2654625" y="1605503"/>
              <a:ext cx="440294"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4" name="TextBox 43"/>
            <p:cNvSpPr txBox="1"/>
            <p:nvPr/>
          </p:nvSpPr>
          <p:spPr>
            <a:xfrm>
              <a:off x="2661885" y="1207656"/>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n2</a:t>
              </a:r>
            </a:p>
          </p:txBody>
        </p:sp>
        <p:sp>
          <p:nvSpPr>
            <p:cNvPr id="45" name="Right Arrow 44"/>
            <p:cNvSpPr/>
            <p:nvPr/>
          </p:nvSpPr>
          <p:spPr>
            <a:xfrm>
              <a:off x="3652355" y="1605503"/>
              <a:ext cx="542173"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6" name="TextBox 45"/>
            <p:cNvSpPr txBox="1"/>
            <p:nvPr/>
          </p:nvSpPr>
          <p:spPr>
            <a:xfrm>
              <a:off x="3745053" y="1218237"/>
              <a:ext cx="440720" cy="369332"/>
            </a:xfrm>
            <a:prstGeom prst="rect">
              <a:avLst/>
            </a:prstGeom>
            <a:noFill/>
          </p:spPr>
          <p:txBody>
            <a:bodyPr wrap="none" rtlCol="0">
              <a:spAutoFit/>
            </a:bodyPr>
            <a:lstStyle/>
            <a:p>
              <a:r>
                <a:rPr lang="en-CA" sz="1200" dirty="0">
                  <a:latin typeface="Times New Roman" pitchFamily="18" charset="0"/>
                  <a:cs typeface="Times New Roman" pitchFamily="18" charset="0"/>
                </a:rPr>
                <a:t>a2</a:t>
              </a:r>
            </a:p>
          </p:txBody>
        </p:sp>
      </p:grpSp>
      <p:grpSp>
        <p:nvGrpSpPr>
          <p:cNvPr id="49" name="Group 48"/>
          <p:cNvGrpSpPr/>
          <p:nvPr/>
        </p:nvGrpSpPr>
        <p:grpSpPr>
          <a:xfrm>
            <a:off x="6058502" y="4534817"/>
            <a:ext cx="1365043" cy="1352087"/>
            <a:chOff x="1117673" y="908720"/>
            <a:chExt cx="1820056" cy="1802783"/>
          </a:xfrm>
        </p:grpSpPr>
        <p:grpSp>
          <p:nvGrpSpPr>
            <p:cNvPr id="50" name="Group 49"/>
            <p:cNvGrpSpPr/>
            <p:nvPr/>
          </p:nvGrpSpPr>
          <p:grpSpPr>
            <a:xfrm>
              <a:off x="2228942" y="1479895"/>
              <a:ext cx="407519" cy="451653"/>
              <a:chOff x="2874957" y="1911943"/>
              <a:chExt cx="407519" cy="451653"/>
            </a:xfrm>
          </p:grpSpPr>
          <p:sp>
            <p:nvSpPr>
              <p:cNvPr id="62" name="Oval 61"/>
              <p:cNvSpPr/>
              <p:nvPr/>
            </p:nvSpPr>
            <p:spPr>
              <a:xfrm>
                <a:off x="2874957" y="1911943"/>
                <a:ext cx="407519" cy="4396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3" name="TextBox 62"/>
              <p:cNvSpPr txBox="1"/>
              <p:nvPr/>
            </p:nvSpPr>
            <p:spPr>
              <a:xfrm>
                <a:off x="2893409" y="1963487"/>
                <a:ext cx="370187" cy="400109"/>
              </a:xfrm>
              <a:prstGeom prst="rect">
                <a:avLst/>
              </a:prstGeom>
              <a:noFill/>
            </p:spPr>
            <p:txBody>
              <a:bodyPr wrap="none" rtlCol="0">
                <a:spAutoFit/>
              </a:bodyPr>
              <a:lstStyle/>
              <a:p>
                <a:r>
                  <a:rPr lang="en-CA" sz="1350" dirty="0"/>
                  <a:t>∑</a:t>
                </a:r>
              </a:p>
            </p:txBody>
          </p:sp>
        </p:grpSp>
        <p:sp>
          <p:nvSpPr>
            <p:cNvPr id="51" name="Right Arrow 50"/>
            <p:cNvSpPr/>
            <p:nvPr/>
          </p:nvSpPr>
          <p:spPr>
            <a:xfrm rot="1505404">
              <a:off x="1530232" y="1234079"/>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2" name="TextBox 51"/>
            <p:cNvSpPr txBox="1"/>
            <p:nvPr/>
          </p:nvSpPr>
          <p:spPr>
            <a:xfrm>
              <a:off x="1644563" y="908720"/>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1</a:t>
              </a:r>
            </a:p>
          </p:txBody>
        </p:sp>
        <p:sp>
          <p:nvSpPr>
            <p:cNvPr id="53" name="TextBox 52"/>
            <p:cNvSpPr txBox="1"/>
            <p:nvPr/>
          </p:nvSpPr>
          <p:spPr>
            <a:xfrm>
              <a:off x="1117673" y="980728"/>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P1</a:t>
              </a:r>
            </a:p>
          </p:txBody>
        </p:sp>
        <p:sp>
          <p:nvSpPr>
            <p:cNvPr id="54" name="TextBox 53"/>
            <p:cNvSpPr txBox="1"/>
            <p:nvPr/>
          </p:nvSpPr>
          <p:spPr>
            <a:xfrm>
              <a:off x="1117673" y="1556792"/>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P2</a:t>
              </a:r>
            </a:p>
          </p:txBody>
        </p:sp>
        <p:sp>
          <p:nvSpPr>
            <p:cNvPr id="55" name="TextBox 54"/>
            <p:cNvSpPr txBox="1"/>
            <p:nvPr/>
          </p:nvSpPr>
          <p:spPr>
            <a:xfrm>
              <a:off x="1117673" y="2172893"/>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P3</a:t>
              </a:r>
            </a:p>
          </p:txBody>
        </p:sp>
        <p:sp>
          <p:nvSpPr>
            <p:cNvPr id="56" name="Right Arrow 55"/>
            <p:cNvSpPr/>
            <p:nvPr/>
          </p:nvSpPr>
          <p:spPr>
            <a:xfrm>
              <a:off x="1544680" y="1668306"/>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7" name="TextBox 56"/>
            <p:cNvSpPr txBox="1"/>
            <p:nvPr/>
          </p:nvSpPr>
          <p:spPr>
            <a:xfrm>
              <a:off x="1621729" y="1362255"/>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2</a:t>
              </a:r>
            </a:p>
          </p:txBody>
        </p:sp>
        <p:sp>
          <p:nvSpPr>
            <p:cNvPr id="58" name="Right Arrow 57"/>
            <p:cNvSpPr/>
            <p:nvPr/>
          </p:nvSpPr>
          <p:spPr>
            <a:xfrm rot="20075008">
              <a:off x="1530898" y="2058667"/>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9" name="TextBox 58"/>
            <p:cNvSpPr txBox="1"/>
            <p:nvPr/>
          </p:nvSpPr>
          <p:spPr>
            <a:xfrm>
              <a:off x="1616787" y="1782916"/>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3</a:t>
              </a:r>
            </a:p>
          </p:txBody>
        </p:sp>
        <p:sp>
          <p:nvSpPr>
            <p:cNvPr id="60" name="Right Arrow 59"/>
            <p:cNvSpPr/>
            <p:nvPr/>
          </p:nvSpPr>
          <p:spPr>
            <a:xfrm rot="16200000">
              <a:off x="2092222" y="2256837"/>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1" name="TextBox 60"/>
            <p:cNvSpPr txBox="1"/>
            <p:nvPr/>
          </p:nvSpPr>
          <p:spPr>
            <a:xfrm>
              <a:off x="2486324" y="2342171"/>
              <a:ext cx="451405" cy="369332"/>
            </a:xfrm>
            <a:prstGeom prst="rect">
              <a:avLst/>
            </a:prstGeom>
            <a:noFill/>
          </p:spPr>
          <p:txBody>
            <a:bodyPr wrap="none" rtlCol="0">
              <a:spAutoFit/>
            </a:bodyPr>
            <a:lstStyle/>
            <a:p>
              <a:r>
                <a:rPr lang="en-CA" sz="1200" dirty="0" smtClean="0">
                  <a:latin typeface="Times New Roman" pitchFamily="18" charset="0"/>
                  <a:cs typeface="Times New Roman" pitchFamily="18" charset="0"/>
                </a:rPr>
                <a:t>b2</a:t>
              </a:r>
              <a:endParaRPr lang="en-CA" sz="1200" dirty="0">
                <a:latin typeface="Times New Roman" pitchFamily="18" charset="0"/>
                <a:cs typeface="Times New Roman" pitchFamily="18" charset="0"/>
              </a:endParaRPr>
            </a:p>
          </p:txBody>
        </p:sp>
      </p:grpSp>
      <p:grpSp>
        <p:nvGrpSpPr>
          <p:cNvPr id="64" name="Group 63"/>
          <p:cNvGrpSpPr/>
          <p:nvPr/>
        </p:nvGrpSpPr>
        <p:grpSpPr>
          <a:xfrm>
            <a:off x="4129732" y="2899467"/>
            <a:ext cx="1580000" cy="2337428"/>
            <a:chOff x="323528" y="2029717"/>
            <a:chExt cx="2407220" cy="3474932"/>
          </a:xfrm>
        </p:grpSpPr>
        <p:graphicFrame>
          <p:nvGraphicFramePr>
            <p:cNvPr id="65" name="Object 64"/>
            <p:cNvGraphicFramePr>
              <a:graphicFrameLocks noChangeAspect="1"/>
            </p:cNvGraphicFramePr>
            <p:nvPr>
              <p:extLst/>
            </p:nvPr>
          </p:nvGraphicFramePr>
          <p:xfrm>
            <a:off x="395536" y="2320124"/>
            <a:ext cx="2335212" cy="3184525"/>
          </p:xfrm>
          <a:graphic>
            <a:graphicData uri="http://schemas.openxmlformats.org/presentationml/2006/ole">
              <mc:AlternateContent xmlns:mc="http://schemas.openxmlformats.org/markup-compatibility/2006">
                <mc:Choice xmlns:v="urn:schemas-microsoft-com:vml" Requires="v">
                  <p:oleObj spid="_x0000_s4361" name="Equation" r:id="rId10" imgW="1397000" imgH="1905000" progId="Equation.3">
                    <p:embed/>
                  </p:oleObj>
                </mc:Choice>
                <mc:Fallback>
                  <p:oleObj name="Equation" r:id="rId10" imgW="1397000" imgH="1905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2320124"/>
                          <a:ext cx="2335212"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p:nvSpPr>
          <p:spPr>
            <a:xfrm>
              <a:off x="323528" y="2029717"/>
              <a:ext cx="2208298" cy="377484"/>
            </a:xfrm>
            <a:prstGeom prst="rect">
              <a:avLst/>
            </a:prstGeom>
            <a:noFill/>
          </p:spPr>
          <p:txBody>
            <a:bodyPr wrap="none" rtlCol="0">
              <a:spAutoFit/>
            </a:bodyPr>
            <a:lstStyle/>
            <a:p>
              <a:r>
                <a:rPr lang="en-CA" sz="1050" b="1" dirty="0"/>
                <a:t>Matrix Representation</a:t>
              </a:r>
            </a:p>
          </p:txBody>
        </p:sp>
      </p:grpSp>
    </p:spTree>
    <p:extLst>
      <p:ext uri="{BB962C8B-B14F-4D97-AF65-F5344CB8AC3E}">
        <p14:creationId xmlns:p14="http://schemas.microsoft.com/office/powerpoint/2010/main" val="33087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animEffect transition="in" filter="fade">
                                      <p:cBhvr>
                                        <p:cTn id="26" dur="500"/>
                                        <p:tgtEl>
                                          <p:spTgt spid="4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500" fill="hold"/>
                                        <p:tgtEl>
                                          <p:spTgt spid="41"/>
                                        </p:tgtEl>
                                        <p:attrNameLst>
                                          <p:attrName>ppt_w</p:attrName>
                                        </p:attrNameLst>
                                      </p:cBhvr>
                                      <p:tavLst>
                                        <p:tav tm="0">
                                          <p:val>
                                            <p:fltVal val="0"/>
                                          </p:val>
                                        </p:tav>
                                        <p:tav tm="100000">
                                          <p:val>
                                            <p:strVal val="#ppt_w"/>
                                          </p:val>
                                        </p:tav>
                                      </p:tavLst>
                                    </p:anim>
                                    <p:anim calcmode="lin" valueType="num">
                                      <p:cBhvr>
                                        <p:cTn id="31" dur="500" fill="hold"/>
                                        <p:tgtEl>
                                          <p:spTgt spid="41"/>
                                        </p:tgtEl>
                                        <p:attrNameLst>
                                          <p:attrName>ppt_h</p:attrName>
                                        </p:attrNameLst>
                                      </p:cBhvr>
                                      <p:tavLst>
                                        <p:tav tm="0">
                                          <p:val>
                                            <p:fltVal val="0"/>
                                          </p:val>
                                        </p:tav>
                                        <p:tav tm="100000">
                                          <p:val>
                                            <p:strVal val="#ppt_h"/>
                                          </p:val>
                                        </p:tav>
                                      </p:tavLst>
                                    </p:anim>
                                    <p:animEffect transition="in" filter="fade">
                                      <p:cBhvr>
                                        <p:cTn id="32" dur="500"/>
                                        <p:tgtEl>
                                          <p:spTgt spid="41"/>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0191 -0.01365 L -0.00191 0.22785 " pathEditMode="relative" rAng="0" ptsTypes="AA">
                                      <p:cBhvr>
                                        <p:cTn id="40" dur="2000" fill="hold"/>
                                        <p:tgtEl>
                                          <p:spTgt spid="21"/>
                                        </p:tgtEl>
                                        <p:attrNameLst>
                                          <p:attrName>ppt_x</p:attrName>
                                          <p:attrName>ppt_y</p:attrName>
                                        </p:attrNameLst>
                                      </p:cBhvr>
                                      <p:rCtr x="0" y="12075"/>
                                    </p:animMotion>
                                  </p:childTnLst>
                                </p:cTn>
                              </p:par>
                              <p:par>
                                <p:cTn id="41" presetID="42" presetClass="path" presetSubtype="0" accel="50000" decel="50000" fill="hold" nodeType="withEffect">
                                  <p:stCondLst>
                                    <p:cond delay="0"/>
                                  </p:stCondLst>
                                  <p:childTnLst>
                                    <p:animMotion origin="layout" path="M -0.00052 -0.01018 L -0.00052 0.23988 " pathEditMode="relative" rAng="0" ptsTypes="AA">
                                      <p:cBhvr>
                                        <p:cTn id="42" dur="2000" fill="hold"/>
                                        <p:tgtEl>
                                          <p:spTgt spid="13"/>
                                        </p:tgtEl>
                                        <p:attrNameLst>
                                          <p:attrName>ppt_x</p:attrName>
                                          <p:attrName>ppt_y</p:attrName>
                                        </p:attrNameLst>
                                      </p:cBhvr>
                                      <p:rCtr x="0" y="12491"/>
                                    </p:animMotion>
                                  </p:childTnLst>
                                </p:cTn>
                              </p:par>
                              <p:par>
                                <p:cTn id="43" presetID="42" presetClass="path" presetSubtype="0" accel="50000" decel="50000" fill="hold" nodeType="withEffect">
                                  <p:stCondLst>
                                    <p:cond delay="0"/>
                                  </p:stCondLst>
                                  <p:childTnLst>
                                    <p:animMotion origin="layout" path="M -0.0026 -0.20069 L -4.58333E-6 -0.01041 " pathEditMode="relative" rAng="0" ptsTypes="AA">
                                      <p:cBhvr>
                                        <p:cTn id="44" dur="2000" spd="-100000" fill="hold"/>
                                        <p:tgtEl>
                                          <p:spTgt spid="49"/>
                                        </p:tgtEl>
                                        <p:attrNameLst>
                                          <p:attrName>ppt_x</p:attrName>
                                          <p:attrName>ppt_y</p:attrName>
                                        </p:attrNameLst>
                                      </p:cBhvr>
                                      <p:rCtr x="130" y="9514"/>
                                    </p:animMotion>
                                  </p:childTnLst>
                                </p:cTn>
                              </p:par>
                              <p:par>
                                <p:cTn id="45" presetID="42" presetClass="path" presetSubtype="0" accel="50000" decel="50000" fill="hold" nodeType="withEffect">
                                  <p:stCondLst>
                                    <p:cond delay="0"/>
                                  </p:stCondLst>
                                  <p:childTnLst>
                                    <p:animMotion origin="layout" path="M -0.00208 -0.18691 L -0.00069 1.06408E-7 " pathEditMode="relative" rAng="0" ptsTypes="AA">
                                      <p:cBhvr>
                                        <p:cTn id="46" dur="2000" spd="-100000" fill="hold"/>
                                        <p:tgtEl>
                                          <p:spTgt spid="41"/>
                                        </p:tgtEl>
                                        <p:attrNameLst>
                                          <p:attrName>ppt_x</p:attrName>
                                          <p:attrName>ppt_y</p:attrName>
                                        </p:attrNameLst>
                                      </p:cBhvr>
                                      <p:rCtr x="69" y="9345"/>
                                    </p:animMotion>
                                  </p:childTnLst>
                                </p:cTn>
                              </p:par>
                              <p:par>
                                <p:cTn id="47" presetID="10" presetClass="exit" presetSubtype="0" fill="hold" nodeType="withEffect">
                                  <p:stCondLst>
                                    <p:cond delay="0"/>
                                  </p:stCondLst>
                                  <p:childTnLst>
                                    <p:animEffect transition="out" filter="fade">
                                      <p:cBhvr>
                                        <p:cTn id="48" dur="2000"/>
                                        <p:tgtEl>
                                          <p:spTgt spid="40"/>
                                        </p:tgtEl>
                                      </p:cBhvr>
                                    </p:animEffect>
                                    <p:set>
                                      <p:cBhvr>
                                        <p:cTn id="49" dur="1" fill="hold">
                                          <p:stCondLst>
                                            <p:cond delay="1999"/>
                                          </p:stCondLst>
                                        </p:cTn>
                                        <p:tgtEl>
                                          <p:spTgt spid="4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100"/>
                                        <p:tgtEl>
                                          <p:spTgt spid="39"/>
                                        </p:tgtEl>
                                      </p:cBhvr>
                                    </p:animEffect>
                                    <p:set>
                                      <p:cBhvr>
                                        <p:cTn id="52" dur="1" fill="hold">
                                          <p:stCondLst>
                                            <p:cond delay="2099"/>
                                          </p:stCondLst>
                                        </p:cTn>
                                        <p:tgtEl>
                                          <p:spTgt spid="39"/>
                                        </p:tgtEl>
                                        <p:attrNameLst>
                                          <p:attrName>style.visibility</p:attrName>
                                        </p:attrNameLst>
                                      </p:cBhvr>
                                      <p:to>
                                        <p:strVal val="hidden"/>
                                      </p:to>
                                    </p:set>
                                  </p:childTnLst>
                                </p:cTn>
                              </p:par>
                              <p:par>
                                <p:cTn id="53" presetID="10" presetClass="exit" presetSubtype="0" fill="hold" nodeType="withEffect">
                                  <p:stCondLst>
                                    <p:cond delay="150"/>
                                  </p:stCondLst>
                                  <p:childTnLst>
                                    <p:animEffect transition="out" filter="fade">
                                      <p:cBhvr>
                                        <p:cTn id="54" dur="1950"/>
                                        <p:tgtEl>
                                          <p:spTgt spid="21"/>
                                        </p:tgtEl>
                                      </p:cBhvr>
                                    </p:animEffect>
                                    <p:set>
                                      <p:cBhvr>
                                        <p:cTn id="55" dur="1" fill="hold">
                                          <p:stCondLst>
                                            <p:cond delay="1949"/>
                                          </p:stCondLst>
                                        </p:cTn>
                                        <p:tgtEl>
                                          <p:spTgt spid="21"/>
                                        </p:tgtEl>
                                        <p:attrNameLst>
                                          <p:attrName>style.visibility</p:attrName>
                                        </p:attrNameLst>
                                      </p:cBhvr>
                                      <p:to>
                                        <p:strVal val="hidden"/>
                                      </p:to>
                                    </p:set>
                                  </p:childTnLst>
                                </p:cTn>
                              </p:par>
                              <p:par>
                                <p:cTn id="56" presetID="10" presetClass="exit" presetSubtype="0" fill="hold" nodeType="withEffect">
                                  <p:stCondLst>
                                    <p:cond delay="150"/>
                                  </p:stCondLst>
                                  <p:childTnLst>
                                    <p:animEffect transition="out" filter="fade">
                                      <p:cBhvr>
                                        <p:cTn id="57" dur="1950"/>
                                        <p:tgtEl>
                                          <p:spTgt spid="13"/>
                                        </p:tgtEl>
                                      </p:cBhvr>
                                    </p:animEffect>
                                    <p:set>
                                      <p:cBhvr>
                                        <p:cTn id="58" dur="1" fill="hold">
                                          <p:stCondLst>
                                            <p:cond delay="1949"/>
                                          </p:stCondLst>
                                        </p:cTn>
                                        <p:tgtEl>
                                          <p:spTgt spid="13"/>
                                        </p:tgtEl>
                                        <p:attrNameLst>
                                          <p:attrName>style.visibility</p:attrName>
                                        </p:attrNameLst>
                                      </p:cBhvr>
                                      <p:to>
                                        <p:strVal val="hidden"/>
                                      </p:to>
                                    </p:set>
                                  </p:childTnLst>
                                </p:cTn>
                              </p:par>
                              <p:par>
                                <p:cTn id="59" presetID="10" presetClass="exit" presetSubtype="0" fill="hold" nodeType="withEffect">
                                  <p:stCondLst>
                                    <p:cond delay="150"/>
                                  </p:stCondLst>
                                  <p:childTnLst>
                                    <p:animEffect transition="out" filter="fade">
                                      <p:cBhvr>
                                        <p:cTn id="60" dur="1950"/>
                                        <p:tgtEl>
                                          <p:spTgt spid="49"/>
                                        </p:tgtEl>
                                      </p:cBhvr>
                                    </p:animEffect>
                                    <p:set>
                                      <p:cBhvr>
                                        <p:cTn id="61" dur="1" fill="hold">
                                          <p:stCondLst>
                                            <p:cond delay="1949"/>
                                          </p:stCondLst>
                                        </p:cTn>
                                        <p:tgtEl>
                                          <p:spTgt spid="49"/>
                                        </p:tgtEl>
                                        <p:attrNameLst>
                                          <p:attrName>style.visibility</p:attrName>
                                        </p:attrNameLst>
                                      </p:cBhvr>
                                      <p:to>
                                        <p:strVal val="hidden"/>
                                      </p:to>
                                    </p:set>
                                  </p:childTnLst>
                                </p:cTn>
                              </p:par>
                              <p:par>
                                <p:cTn id="62" presetID="10" presetClass="exit" presetSubtype="0" fill="hold" nodeType="withEffect">
                                  <p:stCondLst>
                                    <p:cond delay="100"/>
                                  </p:stCondLst>
                                  <p:childTnLst>
                                    <p:animEffect transition="out" filter="fade">
                                      <p:cBhvr>
                                        <p:cTn id="63" dur="2000"/>
                                        <p:tgtEl>
                                          <p:spTgt spid="41"/>
                                        </p:tgtEl>
                                      </p:cBhvr>
                                    </p:animEffect>
                                    <p:set>
                                      <p:cBhvr>
                                        <p:cTn id="64" dur="1" fill="hold">
                                          <p:stCondLst>
                                            <p:cond delay="1999"/>
                                          </p:stCondLst>
                                        </p:cTn>
                                        <p:tgtEl>
                                          <p:spTgt spid="41"/>
                                        </p:tgtEl>
                                        <p:attrNameLst>
                                          <p:attrName>style.visibility</p:attrName>
                                        </p:attrNameLst>
                                      </p:cBhvr>
                                      <p:to>
                                        <p:strVal val="hidden"/>
                                      </p:to>
                                    </p:set>
                                  </p:childTnLst>
                                </p:cTn>
                              </p:par>
                              <p:par>
                                <p:cTn id="65" presetID="10" presetClass="entr" presetSubtype="0" fill="hold" nodeType="withEffect">
                                  <p:stCondLst>
                                    <p:cond delay="75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3000"/>
                                        <p:tgtEl>
                                          <p:spTgt spid="12"/>
                                        </p:tgtEl>
                                      </p:cBhvr>
                                    </p:animEffect>
                                  </p:childTnLst>
                                </p:cTn>
                              </p:par>
                              <p:par>
                                <p:cTn id="68" presetID="10" presetClass="entr" presetSubtype="0" fill="hold" nodeType="withEffect">
                                  <p:stCondLst>
                                    <p:cond delay="115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8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578251" y="630552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9" y="89963"/>
            <a:ext cx="988357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MULTI-LAYER PERCEPTRON NETWORK</a:t>
            </a:r>
            <a:endParaRPr lang="ru-RU" sz="3200" b="1" dirty="0">
              <a:solidFill>
                <a:srgbClr val="FFDC90"/>
              </a:solidFill>
              <a:latin typeface="Montserrat" charset="0"/>
              <a:ea typeface="Montserrat" charset="0"/>
              <a:cs typeface="Montserrat" charset="0"/>
            </a:endParaRPr>
          </a:p>
        </p:txBody>
      </p:sp>
      <p:sp>
        <p:nvSpPr>
          <p:cNvPr id="26" name="Прямоугольник 5"/>
          <p:cNvSpPr/>
          <p:nvPr/>
        </p:nvSpPr>
        <p:spPr>
          <a:xfrm>
            <a:off x="416129" y="1291302"/>
            <a:ext cx="10683671" cy="96026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Let’s connect multiple of these neurons in a multi-layer fashion. </a:t>
            </a:r>
          </a:p>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The more hidden layers, the more “deep” the network will get.</a:t>
            </a:r>
            <a:endParaRPr lang="en-CA" sz="2350" b="1" dirty="0">
              <a:solidFill>
                <a:srgbClr val="583A72"/>
              </a:solidFill>
              <a:latin typeface="Montserrat" charset="0"/>
              <a:ea typeface="Montserrat" charset="0"/>
              <a:cs typeface="Montserrat" charset="0"/>
            </a:endParaRPr>
          </a:p>
        </p:txBody>
      </p:sp>
      <p:sp>
        <p:nvSpPr>
          <p:cNvPr id="7"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endParaRPr lang="en-US" sz="1600" dirty="0" smtClean="0"/>
          </a:p>
          <a:p>
            <a:endParaRPr lang="en-US" sz="1600" dirty="0"/>
          </a:p>
        </p:txBody>
      </p:sp>
      <p:grpSp>
        <p:nvGrpSpPr>
          <p:cNvPr id="8" name="Group 7"/>
          <p:cNvGrpSpPr/>
          <p:nvPr/>
        </p:nvGrpSpPr>
        <p:grpSpPr>
          <a:xfrm>
            <a:off x="7762828" y="2140992"/>
            <a:ext cx="2664296" cy="1984286"/>
            <a:chOff x="5233093" y="1807384"/>
            <a:chExt cx="3083323" cy="2193306"/>
          </a:xfrm>
        </p:grpSpPr>
        <p:pic>
          <p:nvPicPr>
            <p:cNvPr id="10" name="Picture 9" descr="C:\McMaster_Research_Project_10Nov\M.A.Sc Papers and References\POSTER\PICS\One_Neuron_Mod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6466" y="1807384"/>
              <a:ext cx="1335854" cy="13335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Rectangle 10"/>
                <p:cNvSpPr/>
                <p:nvPr/>
              </p:nvSpPr>
              <p:spPr>
                <a:xfrm>
                  <a:off x="5233093" y="3068960"/>
                  <a:ext cx="3083323" cy="931730"/>
                </a:xfrm>
                <a:prstGeom prst="rect">
                  <a:avLst/>
                </a:prstGeom>
              </p:spPr>
              <p:txBody>
                <a:bodyPr wrap="square">
                  <a:spAutoFit/>
                </a:bodyPr>
                <a:lstStyle/>
                <a:p>
                  <a:pPr indent="128270" algn="just">
                    <a:lnSpc>
                      <a:spcPct val="105000"/>
                    </a:lnSpc>
                    <a:spcAft>
                      <a:spcPts val="0"/>
                    </a:spcAft>
                  </a:pPr>
                  <a14:m>
                    <m:oMathPara xmlns:m="http://schemas.openxmlformats.org/officeDocument/2006/math">
                      <m:oMathParaPr>
                        <m:jc m:val="centerGroup"/>
                      </m:oMathParaPr>
                      <m:oMath xmlns:m="http://schemas.openxmlformats.org/officeDocument/2006/math">
                        <m:sSubSup>
                          <m:sSubSupPr>
                            <m:ctrlPr>
                              <a:rPr lang="en-CA" sz="1400" i="1" smtClean="0">
                                <a:effectLst/>
                                <a:latin typeface="Cambria Math" panose="02040503050406030204" pitchFamily="18" charset="0"/>
                                <a:ea typeface="Times New Roman"/>
                              </a:rPr>
                            </m:ctrlPr>
                          </m:sSubSupPr>
                          <m:e>
                            <m:r>
                              <a:rPr lang="en-CA" sz="1400" i="1">
                                <a:effectLst/>
                                <a:latin typeface="Cambria Math"/>
                                <a:ea typeface="Times New Roman"/>
                              </a:rPr>
                              <m:t>𝑥</m:t>
                            </m:r>
                          </m:e>
                          <m:sub>
                            <m:r>
                              <a:rPr lang="en-CA" sz="1400" i="1">
                                <a:effectLst/>
                                <a:latin typeface="Cambria Math"/>
                                <a:ea typeface="Times New Roman"/>
                              </a:rPr>
                              <m:t>𝑖</m:t>
                            </m:r>
                          </m:sub>
                          <m:sup>
                            <m:r>
                              <a:rPr lang="en-CA" sz="1400" i="1">
                                <a:effectLst/>
                                <a:latin typeface="Cambria Math"/>
                                <a:ea typeface="Times New Roman"/>
                              </a:rPr>
                              <m:t>𝑛</m:t>
                            </m:r>
                            <m:r>
                              <a:rPr lang="en-CA" sz="1400" i="1">
                                <a:effectLst/>
                                <a:latin typeface="Cambria Math"/>
                                <a:ea typeface="Times New Roman"/>
                              </a:rPr>
                              <m:t>+1</m:t>
                            </m:r>
                          </m:sup>
                        </m:sSubSup>
                        <m:d>
                          <m:dPr>
                            <m:ctrlPr>
                              <a:rPr lang="en-CA" sz="1400" i="1">
                                <a:effectLst/>
                                <a:latin typeface="Cambria Math" panose="02040503050406030204" pitchFamily="18" charset="0"/>
                                <a:ea typeface="Times New Roman"/>
                              </a:rPr>
                            </m:ctrlPr>
                          </m:dPr>
                          <m:e>
                            <m:r>
                              <a:rPr lang="en-CA" sz="1400" i="1">
                                <a:effectLst/>
                                <a:latin typeface="Cambria Math"/>
                                <a:ea typeface="Times New Roman"/>
                              </a:rPr>
                              <m:t>𝑡</m:t>
                            </m:r>
                          </m:e>
                        </m:d>
                        <m:r>
                          <a:rPr lang="en-CA" sz="1400" i="1">
                            <a:effectLst/>
                            <a:latin typeface="Cambria Math"/>
                            <a:ea typeface="Times New Roman"/>
                          </a:rPr>
                          <m:t>=</m:t>
                        </m:r>
                        <m:r>
                          <a:rPr lang="en-CA" sz="1400" i="1">
                            <a:effectLst/>
                            <a:latin typeface="Cambria Math"/>
                            <a:ea typeface="Times New Roman"/>
                          </a:rPr>
                          <m:t>𝜑</m:t>
                        </m:r>
                        <m:r>
                          <a:rPr lang="en-CA" sz="1400" i="1">
                            <a:effectLst/>
                            <a:latin typeface="Cambria Math"/>
                            <a:ea typeface="Times New Roman"/>
                          </a:rPr>
                          <m:t>(</m:t>
                        </m:r>
                        <m:nary>
                          <m:naryPr>
                            <m:chr m:val="∑"/>
                            <m:limLoc m:val="undOvr"/>
                            <m:ctrlPr>
                              <a:rPr lang="en-CA" sz="1400" i="1">
                                <a:effectLst/>
                                <a:latin typeface="Cambria Math" panose="02040503050406030204" pitchFamily="18" charset="0"/>
                                <a:ea typeface="Times New Roman"/>
                              </a:rPr>
                            </m:ctrlPr>
                          </m:naryPr>
                          <m:sub>
                            <m:r>
                              <a:rPr lang="en-CA" sz="1400" i="1">
                                <a:effectLst/>
                                <a:latin typeface="Cambria Math"/>
                                <a:ea typeface="Times New Roman"/>
                              </a:rPr>
                              <m:t>𝑗</m:t>
                            </m:r>
                            <m:r>
                              <a:rPr lang="en-CA" sz="1400" i="1">
                                <a:effectLst/>
                                <a:latin typeface="Cambria Math"/>
                                <a:ea typeface="Times New Roman"/>
                              </a:rPr>
                              <m:t>=1</m:t>
                            </m:r>
                          </m:sub>
                          <m:sup>
                            <m:sSub>
                              <m:sSubPr>
                                <m:ctrlPr>
                                  <a:rPr lang="en-CA" sz="1400" i="1">
                                    <a:effectLst/>
                                    <a:latin typeface="Cambria Math" panose="02040503050406030204" pitchFamily="18" charset="0"/>
                                    <a:ea typeface="Times New Roman"/>
                                  </a:rPr>
                                </m:ctrlPr>
                              </m:sSubPr>
                              <m:e>
                                <m:r>
                                  <a:rPr lang="en-CA" sz="1400" i="1">
                                    <a:effectLst/>
                                    <a:latin typeface="Cambria Math"/>
                                    <a:ea typeface="Times New Roman"/>
                                  </a:rPr>
                                  <m:t>𝑁</m:t>
                                </m:r>
                              </m:e>
                              <m:sub>
                                <m:r>
                                  <a:rPr lang="en-CA" sz="1400" i="1">
                                    <a:effectLst/>
                                    <a:latin typeface="Cambria Math"/>
                                    <a:ea typeface="Times New Roman"/>
                                  </a:rPr>
                                  <m:t>𝑛</m:t>
                                </m:r>
                              </m:sub>
                            </m:sSub>
                          </m:sup>
                          <m:e>
                            <m:sSubSup>
                              <m:sSubSupPr>
                                <m:ctrlPr>
                                  <a:rPr lang="en-CA" sz="1400" i="1">
                                    <a:effectLst/>
                                    <a:latin typeface="Cambria Math" panose="02040503050406030204" pitchFamily="18" charset="0"/>
                                    <a:ea typeface="Times New Roman"/>
                                  </a:rPr>
                                </m:ctrlPr>
                              </m:sSubSupPr>
                              <m:e>
                                <m:r>
                                  <a:rPr lang="en-CA" sz="1400" i="1">
                                    <a:effectLst/>
                                    <a:latin typeface="Cambria Math"/>
                                    <a:ea typeface="Times New Roman"/>
                                  </a:rPr>
                                  <m:t>𝑤</m:t>
                                </m:r>
                              </m:e>
                              <m:sub>
                                <m:r>
                                  <a:rPr lang="en-CA" sz="1400" i="1">
                                    <a:effectLst/>
                                    <a:latin typeface="Cambria Math"/>
                                    <a:ea typeface="Times New Roman"/>
                                  </a:rPr>
                                  <m:t>𝑖</m:t>
                                </m:r>
                                <m:r>
                                  <a:rPr lang="en-CA" sz="1400" i="1">
                                    <a:effectLst/>
                                    <a:latin typeface="Cambria Math"/>
                                    <a:ea typeface="Times New Roman"/>
                                  </a:rPr>
                                  <m:t>, </m:t>
                                </m:r>
                                <m:r>
                                  <a:rPr lang="en-CA" sz="1400" i="1">
                                    <a:effectLst/>
                                    <a:latin typeface="Cambria Math"/>
                                    <a:ea typeface="Times New Roman"/>
                                  </a:rPr>
                                  <m:t>𝑗</m:t>
                                </m:r>
                              </m:sub>
                              <m:sup>
                                <m:r>
                                  <a:rPr lang="en-CA" sz="1400" i="1">
                                    <a:effectLst/>
                                    <a:latin typeface="Cambria Math"/>
                                    <a:ea typeface="Times New Roman"/>
                                  </a:rPr>
                                  <m:t>𝑛</m:t>
                                </m:r>
                              </m:sup>
                            </m:sSubSup>
                          </m:e>
                        </m:nary>
                        <m:sSubSup>
                          <m:sSubSupPr>
                            <m:ctrlPr>
                              <a:rPr lang="en-CA" sz="1400" i="1">
                                <a:effectLst/>
                                <a:latin typeface="Cambria Math" panose="02040503050406030204" pitchFamily="18" charset="0"/>
                                <a:ea typeface="Times New Roman"/>
                              </a:rPr>
                            </m:ctrlPr>
                          </m:sSubSupPr>
                          <m:e>
                            <m:r>
                              <a:rPr lang="en-CA" sz="1400" i="1">
                                <a:effectLst/>
                                <a:latin typeface="Cambria Math"/>
                                <a:ea typeface="Times New Roman"/>
                              </a:rPr>
                              <m:t>𝑥</m:t>
                            </m:r>
                          </m:e>
                          <m:sub>
                            <m:r>
                              <a:rPr lang="en-CA" sz="1400" i="1">
                                <a:effectLst/>
                                <a:latin typeface="Cambria Math"/>
                                <a:ea typeface="Times New Roman"/>
                              </a:rPr>
                              <m:t>𝑗</m:t>
                            </m:r>
                          </m:sub>
                          <m:sup>
                            <m:r>
                              <a:rPr lang="en-CA" sz="1400" i="1">
                                <a:effectLst/>
                                <a:latin typeface="Cambria Math"/>
                                <a:ea typeface="Times New Roman"/>
                              </a:rPr>
                              <m:t>𝑛</m:t>
                            </m:r>
                          </m:sup>
                        </m:sSubSup>
                        <m:d>
                          <m:dPr>
                            <m:ctrlPr>
                              <a:rPr lang="en-CA" sz="1400" i="1">
                                <a:effectLst/>
                                <a:latin typeface="Cambria Math" panose="02040503050406030204" pitchFamily="18" charset="0"/>
                                <a:ea typeface="Times New Roman"/>
                              </a:rPr>
                            </m:ctrlPr>
                          </m:dPr>
                          <m:e>
                            <m:r>
                              <a:rPr lang="en-CA" sz="1400" i="1">
                                <a:effectLst/>
                                <a:latin typeface="Cambria Math"/>
                                <a:ea typeface="Times New Roman"/>
                              </a:rPr>
                              <m:t>𝑡</m:t>
                            </m:r>
                          </m:e>
                        </m:d>
                        <m:r>
                          <a:rPr lang="en-CA" sz="1400" i="1">
                            <a:effectLst/>
                            <a:latin typeface="Cambria Math"/>
                            <a:ea typeface="Times New Roman"/>
                          </a:rPr>
                          <m:t>)</m:t>
                        </m:r>
                      </m:oMath>
                    </m:oMathPara>
                  </a14:m>
                  <a:endParaRPr lang="en-CA" sz="1100" dirty="0">
                    <a:effectLst/>
                    <a:latin typeface="Times New Roman"/>
                    <a:ea typeface="Times New Roman"/>
                  </a:endParaRPr>
                </a:p>
                <a:p>
                  <a:pPr indent="128270" algn="ctr">
                    <a:lnSpc>
                      <a:spcPct val="105000"/>
                    </a:lnSpc>
                    <a:spcAft>
                      <a:spcPts val="0"/>
                    </a:spcAft>
                  </a:pPr>
                  <a:r>
                    <a:rPr lang="en-US" sz="1100" dirty="0">
                      <a:effectLst/>
                      <a:latin typeface="Times New Roman"/>
                      <a:ea typeface="Times New Roman"/>
                    </a:rPr>
                    <a:t>Node </a:t>
                  </a:r>
                  <a:r>
                    <a:rPr lang="en-US" sz="1100" i="1" dirty="0">
                      <a:effectLst/>
                      <a:latin typeface="Times New Roman"/>
                      <a:ea typeface="Times New Roman"/>
                    </a:rPr>
                    <a:t>(n+1, i)</a:t>
                  </a:r>
                  <a:r>
                    <a:rPr lang="en-US" sz="1100" dirty="0">
                      <a:effectLst/>
                      <a:latin typeface="Times New Roman"/>
                      <a:ea typeface="Times New Roman"/>
                    </a:rPr>
                    <a:t> representation</a:t>
                  </a:r>
                  <a:endParaRPr lang="en-CA" sz="1100" dirty="0">
                    <a:effectLst/>
                    <a:latin typeface="Times New Roman"/>
                    <a:ea typeface="Times New Roman"/>
                  </a:endParaRPr>
                </a:p>
              </p:txBody>
            </p:sp>
          </mc:Choice>
          <mc:Fallback xmlns="">
            <p:sp>
              <p:nvSpPr>
                <p:cNvPr id="6" name="Rectangle 5"/>
                <p:cNvSpPr>
                  <a:spLocks noRot="1" noChangeAspect="1" noMove="1" noResize="1" noEditPoints="1" noAdjustHandles="1" noChangeArrowheads="1" noChangeShapeType="1" noTextEdit="1"/>
                </p:cNvSpPr>
                <p:nvPr/>
              </p:nvSpPr>
              <p:spPr>
                <a:xfrm>
                  <a:off x="5233093" y="3068960"/>
                  <a:ext cx="3083323" cy="931730"/>
                </a:xfrm>
                <a:prstGeom prst="rect">
                  <a:avLst/>
                </a:prstGeom>
                <a:blipFill rotWithShape="1">
                  <a:blip r:embed="rId5"/>
                  <a:stretch>
                    <a:fillRect r="-1000" b="-25600"/>
                  </a:stretch>
                </a:blipFill>
              </p:spPr>
              <p:txBody>
                <a:bodyPr/>
                <a:lstStyle/>
                <a:p>
                  <a:r>
                    <a:rPr lang="en-CA">
                      <a:noFill/>
                    </a:rPr>
                    <a:t> </a:t>
                  </a:r>
                </a:p>
              </p:txBody>
            </p:sp>
          </mc:Fallback>
        </mc:AlternateContent>
      </p:grpSp>
      <p:grpSp>
        <p:nvGrpSpPr>
          <p:cNvPr id="12" name="Group 11"/>
          <p:cNvGrpSpPr/>
          <p:nvPr/>
        </p:nvGrpSpPr>
        <p:grpSpPr>
          <a:xfrm>
            <a:off x="7495887" y="4371695"/>
            <a:ext cx="3214835" cy="710182"/>
            <a:chOff x="5220072" y="4208566"/>
            <a:chExt cx="3593914" cy="774627"/>
          </a:xfrm>
        </p:grpSpPr>
        <mc:AlternateContent xmlns:mc="http://schemas.openxmlformats.org/markup-compatibility/2006" xmlns:a14="http://schemas.microsoft.com/office/drawing/2010/main">
          <mc:Choice Requires="a14">
            <p:sp>
              <p:nvSpPr>
                <p:cNvPr id="13" name="Rectangle 12"/>
                <p:cNvSpPr/>
                <p:nvPr/>
              </p:nvSpPr>
              <p:spPr>
                <a:xfrm>
                  <a:off x="5220072" y="4437112"/>
                  <a:ext cx="3593914" cy="5460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effectLst/>
                            <a:latin typeface="Cambria Math"/>
                            <a:ea typeface="Times New Roman"/>
                            <a:cs typeface="Times New Roman"/>
                          </a:rPr>
                          <m:t>𝜑</m:t>
                        </m:r>
                        <m:d>
                          <m:dPr>
                            <m:ctrlPr>
                              <a:rPr lang="en-CA" sz="1400" i="1">
                                <a:effectLst/>
                                <a:latin typeface="Cambria Math" panose="02040503050406030204" pitchFamily="18" charset="0"/>
                              </a:rPr>
                            </m:ctrlPr>
                          </m:dPr>
                          <m:e>
                            <m:r>
                              <a:rPr lang="en-US" sz="1400" i="1">
                                <a:effectLst/>
                                <a:latin typeface="Cambria Math"/>
                                <a:ea typeface="Times New Roman"/>
                                <a:cs typeface="Times New Roman"/>
                              </a:rPr>
                              <m:t>𝑤</m:t>
                            </m:r>
                          </m:e>
                        </m:d>
                        <m:r>
                          <a:rPr lang="en-US" sz="1400" i="1">
                            <a:effectLst/>
                            <a:latin typeface="Cambria Math"/>
                            <a:ea typeface="Times New Roman"/>
                            <a:cs typeface="Times New Roman"/>
                          </a:rPr>
                          <m:t>=</m:t>
                        </m:r>
                        <m:f>
                          <m:fPr>
                            <m:ctrlPr>
                              <a:rPr lang="en-CA" sz="1400" i="1">
                                <a:effectLst/>
                                <a:latin typeface="Cambria Math" panose="02040503050406030204" pitchFamily="18" charset="0"/>
                              </a:rPr>
                            </m:ctrlPr>
                          </m:fPr>
                          <m:num>
                            <m:r>
                              <a:rPr lang="en-US" sz="1400" i="1">
                                <a:effectLst/>
                                <a:latin typeface="Cambria Math"/>
                                <a:ea typeface="Times New Roman"/>
                                <a:cs typeface="Times New Roman"/>
                              </a:rPr>
                              <m:t>1</m:t>
                            </m:r>
                          </m:num>
                          <m:den>
                            <m:r>
                              <a:rPr lang="en-US" sz="1400" i="1">
                                <a:effectLst/>
                                <a:latin typeface="Cambria Math"/>
                                <a:ea typeface="Times New Roman"/>
                                <a:cs typeface="Times New Roman"/>
                              </a:rPr>
                              <m:t>1+</m:t>
                            </m:r>
                            <m:sSup>
                              <m:sSupPr>
                                <m:ctrlPr>
                                  <a:rPr lang="en-CA" sz="1400" i="1">
                                    <a:effectLst/>
                                    <a:latin typeface="Cambria Math" panose="02040503050406030204" pitchFamily="18" charset="0"/>
                                  </a:rPr>
                                </m:ctrlPr>
                              </m:sSupPr>
                              <m:e>
                                <m:r>
                                  <a:rPr lang="en-US" sz="1400" i="1">
                                    <a:effectLst/>
                                    <a:latin typeface="Cambria Math"/>
                                    <a:ea typeface="Times New Roman"/>
                                    <a:cs typeface="Times New Roman"/>
                                  </a:rPr>
                                  <m:t>𝑒</m:t>
                                </m:r>
                              </m:e>
                              <m:sup>
                                <m:r>
                                  <a:rPr lang="en-US" sz="1400" i="1">
                                    <a:effectLst/>
                                    <a:latin typeface="Cambria Math"/>
                                    <a:ea typeface="Times New Roman"/>
                                    <a:cs typeface="Times New Roman"/>
                                  </a:rPr>
                                  <m:t>−</m:t>
                                </m:r>
                                <m:r>
                                  <a:rPr lang="en-US" sz="1400" i="1">
                                    <a:effectLst/>
                                    <a:latin typeface="Cambria Math"/>
                                    <a:ea typeface="Times New Roman"/>
                                    <a:cs typeface="Times New Roman"/>
                                  </a:rPr>
                                  <m:t>𝑤</m:t>
                                </m:r>
                              </m:sup>
                            </m:sSup>
                          </m:den>
                        </m:f>
                        <m:r>
                          <a:rPr lang="en-US" sz="1400" i="1">
                            <a:effectLst/>
                            <a:latin typeface="Cambria Math"/>
                            <a:ea typeface="Times New Roman"/>
                            <a:cs typeface="Times New Roman"/>
                          </a:rPr>
                          <m:t>       </m:t>
                        </m:r>
                      </m:oMath>
                    </m:oMathPara>
                  </a14:m>
                  <a:endParaRPr lang="en-CA" dirty="0"/>
                </a:p>
              </p:txBody>
            </p:sp>
          </mc:Choice>
          <mc:Fallback xmlns="">
            <p:sp>
              <p:nvSpPr>
                <p:cNvPr id="13" name="Rectangle 12"/>
                <p:cNvSpPr>
                  <a:spLocks noRot="1" noChangeAspect="1" noMove="1" noResize="1" noEditPoints="1" noAdjustHandles="1" noChangeArrowheads="1" noChangeShapeType="1" noTextEdit="1"/>
                </p:cNvSpPr>
                <p:nvPr/>
              </p:nvSpPr>
              <p:spPr>
                <a:xfrm>
                  <a:off x="5220072" y="4437112"/>
                  <a:ext cx="3593914" cy="546081"/>
                </a:xfrm>
                <a:prstGeom prst="rect">
                  <a:avLst/>
                </a:prstGeom>
                <a:blipFill rotWithShape="1">
                  <a:blip r:embed="rId6"/>
                  <a:stretch>
                    <a:fillRect b="-1220"/>
                  </a:stretch>
                </a:blipFill>
              </p:spPr>
              <p:txBody>
                <a:bodyPr/>
                <a:lstStyle/>
                <a:p>
                  <a:r>
                    <a:rPr lang="en-CA">
                      <a:noFill/>
                    </a:rPr>
                    <a:t> </a:t>
                  </a:r>
                </a:p>
              </p:txBody>
            </p:sp>
          </mc:Fallback>
        </mc:AlternateContent>
        <p:sp>
          <p:nvSpPr>
            <p:cNvPr id="14" name="TextBox 13"/>
            <p:cNvSpPr txBox="1"/>
            <p:nvPr/>
          </p:nvSpPr>
          <p:spPr>
            <a:xfrm>
              <a:off x="5717876" y="4208566"/>
              <a:ext cx="3019414" cy="302135"/>
            </a:xfrm>
            <a:prstGeom prst="rect">
              <a:avLst/>
            </a:prstGeom>
            <a:noFill/>
          </p:spPr>
          <p:txBody>
            <a:bodyPr wrap="none" rtlCol="0">
              <a:spAutoFit/>
            </a:bodyPr>
            <a:lstStyle/>
            <a:p>
              <a:r>
                <a:rPr lang="en-CA" sz="1200" b="1" dirty="0" smtClean="0"/>
                <a:t>Non-Linear Sigmoid Activation function</a:t>
              </a:r>
              <a:endParaRPr lang="en-CA" sz="1200" b="1" dirty="0"/>
            </a:p>
          </p:txBody>
        </p:sp>
      </p:grpSp>
      <p:pic>
        <p:nvPicPr>
          <p:cNvPr id="15" name="Picture 27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2616" y="2572726"/>
            <a:ext cx="2481771" cy="255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5880187" y="2953924"/>
            <a:ext cx="3025357" cy="990748"/>
            <a:chOff x="3275856" y="2551266"/>
            <a:chExt cx="3025357" cy="990748"/>
          </a:xfrm>
        </p:grpSpPr>
        <p:sp>
          <p:nvSpPr>
            <p:cNvPr id="17" name="Oval 16"/>
            <p:cNvSpPr/>
            <p:nvPr/>
          </p:nvSpPr>
          <p:spPr>
            <a:xfrm>
              <a:off x="3275856" y="2852937"/>
              <a:ext cx="640349" cy="6890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ight Arrow 17"/>
            <p:cNvSpPr/>
            <p:nvPr/>
          </p:nvSpPr>
          <p:spPr>
            <a:xfrm rot="20352984">
              <a:off x="3807353" y="2551266"/>
              <a:ext cx="24938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 name="TextBox 18"/>
          <p:cNvSpPr txBox="1"/>
          <p:nvPr/>
        </p:nvSpPr>
        <p:spPr>
          <a:xfrm>
            <a:off x="7209277" y="5166639"/>
            <a:ext cx="4352474" cy="338554"/>
          </a:xfrm>
          <a:prstGeom prst="rect">
            <a:avLst/>
          </a:prstGeom>
          <a:noFill/>
        </p:spPr>
        <p:txBody>
          <a:bodyPr wrap="none" rtlCol="0">
            <a:spAutoFit/>
          </a:bodyPr>
          <a:lstStyle/>
          <a:p>
            <a:r>
              <a:rPr lang="en-CA" sz="1600" i="1" dirty="0" smtClean="0"/>
              <a:t>m: number of neurons in the hidden layer</a:t>
            </a:r>
            <a:endParaRPr lang="en-CA" sz="1600" i="1" dirty="0"/>
          </a:p>
        </p:txBody>
      </p:sp>
      <p:grpSp>
        <p:nvGrpSpPr>
          <p:cNvPr id="20" name="Group 19"/>
          <p:cNvGrpSpPr/>
          <p:nvPr/>
        </p:nvGrpSpPr>
        <p:grpSpPr>
          <a:xfrm>
            <a:off x="1828800" y="2409996"/>
            <a:ext cx="3551677" cy="3329834"/>
            <a:chOff x="150140" y="1825796"/>
            <a:chExt cx="3551677" cy="3329834"/>
          </a:xfrm>
        </p:grpSpPr>
        <mc:AlternateContent xmlns:mc="http://schemas.openxmlformats.org/markup-compatibility/2006" xmlns:a14="http://schemas.microsoft.com/office/drawing/2010/main">
          <mc:Choice Requires="a14">
            <p:graphicFrame>
              <p:nvGraphicFramePr>
                <p:cNvPr id="21" name="Object 20"/>
                <p:cNvGraphicFramePr>
                  <a:graphicFrameLocks noChangeAspect="1"/>
                </p:cNvGraphicFramePr>
                <p:nvPr>
                  <p:extLst>
                    <p:ext uri="{D42A27DB-BD31-4B8C-83A1-F6EECF244321}">
                      <p14:modId xmlns:p14="http://schemas.microsoft.com/office/powerpoint/2010/main" val="879895102"/>
                    </p:ext>
                  </p:extLst>
                </p:nvPr>
              </p:nvGraphicFramePr>
              <p:xfrm>
                <a:off x="899591" y="1825796"/>
                <a:ext cx="1036635" cy="1474445"/>
              </p:xfrm>
              <a:graphic>
                <a:graphicData uri="http://schemas.openxmlformats.org/presentationml/2006/ole">
                  <mc:AlternateContent>
                    <mc:Choice xmlns:v="urn:schemas-microsoft-com:vml" Requires="v">
                      <p:oleObj spid="_x0000_s3140" name="Equation" r:id="rId8" imgW="622080" imgH="863280" progId="Equation.3">
                        <p:embed/>
                      </p:oleObj>
                    </mc:Choice>
                    <mc:Fallback>
                      <p:oleObj name="Equation" r:id="rId8" imgW="622080" imgH="863280" progId="Equation.3">
                        <p:embed/>
                        <p:pic>
                          <p:nvPicPr>
                            <p:cNvPr id="0" name=""/>
                            <p:cNvPicPr>
                              <a:picLocks noChangeAspect="1" noChangeArrowheads="1"/>
                            </p:cNvPicPr>
                            <p:nvPr/>
                          </p:nvPicPr>
                          <p:blipFill>
                            <a:blip r:embed="rId9"/>
                            <a:srcRect/>
                            <a:stretch>
                              <a:fillRect/>
                            </a:stretch>
                          </p:blipFill>
                          <p:spPr bwMode="auto">
                            <a:xfrm>
                              <a:off x="899591" y="1825796"/>
                              <a:ext cx="1036635" cy="1474445"/>
                            </a:xfrm>
                            <a:prstGeom prst="rect">
                              <a:avLst/>
                            </a:prstGeom>
                            <a:noFill/>
                            <a:ln>
                              <a:noFill/>
                            </a:ln>
                            <a:extLst/>
                          </p:spPr>
                        </p:pic>
                      </p:oleObj>
                    </mc:Fallback>
                  </mc:AlternateContent>
                </a:graphicData>
              </a:graphic>
            </p:graphicFrame>
          </mc:Choice>
          <mc:Fallback xmlns="">
            <p:graphicFrame>
              <p:nvGraphicFramePr>
                <p:cNvPr id="15" name="Object 14"/>
                <p:cNvGraphicFramePr>
                  <a:graphicFrameLocks noChangeAspect="1"/>
                </p:cNvGraphicFramePr>
                <p:nvPr>
                  <p:extLst>
                    <p:ext uri="{D42A27DB-BD31-4B8C-83A1-F6EECF244321}">
                      <p14:modId xmlns:p14="http://schemas.microsoft.com/office/powerpoint/2010/main" val="2935919090"/>
                    </p:ext>
                  </p:extLst>
                </p:nvPr>
              </p:nvGraphicFramePr>
              <p:xfrm>
                <a:off x="899591" y="1825796"/>
                <a:ext cx="1036635" cy="1474445"/>
              </p:xfrm>
              <a:graphic>
                <a:graphicData uri="http://schemas.openxmlformats.org/presentationml/2006/ole">
                  <mc:AlternateContent>
                    <mc:Choice xmlns:v="urn:schemas-microsoft-com:vml" Requires="v">
                      <p:oleObj spid="_x0000_s18738" name="Equation" r:id="rId10" imgW="622080" imgH="863280" progId="Equation.3">
                        <p:embed/>
                      </p:oleObj>
                    </mc:Choice>
                    <mc:Fallback>
                      <p:oleObj name="Equation" r:id="rId10" imgW="622080" imgH="863280" progId="Equation.3">
                        <p:embed/>
                        <p:pic>
                          <p:nvPicPr>
                            <p:cNvPr id="0" name=""/>
                            <p:cNvPicPr>
                              <a:picLocks noChangeAspect="1" noChangeArrowheads="1"/>
                            </p:cNvPicPr>
                            <p:nvPr/>
                          </p:nvPicPr>
                          <p:blipFill>
                            <a:blip r:embed="rId11"/>
                            <a:srcRect/>
                            <a:stretch>
                              <a:fillRect/>
                            </a:stretch>
                          </p:blipFill>
                          <p:spPr bwMode="auto">
                            <a:xfrm>
                              <a:off x="899591" y="1825796"/>
                              <a:ext cx="1036635" cy="1474445"/>
                            </a:xfrm>
                            <a:prstGeom prst="rect">
                              <a:avLst/>
                            </a:prstGeom>
                            <a:noFill/>
                            <a:ln>
                              <a:no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3" name="Rectangle 22"/>
                <p:cNvSpPr/>
                <p:nvPr/>
              </p:nvSpPr>
              <p:spPr>
                <a:xfrm>
                  <a:off x="150140" y="3645024"/>
                  <a:ext cx="3551677" cy="15106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CA" i="1">
                                <a:latin typeface="Cambria Math" panose="02040503050406030204" pitchFamily="18" charset="0"/>
                              </a:rPr>
                            </m:ctrlPr>
                          </m:dPr>
                          <m:e>
                            <m:m>
                              <m:mPr>
                                <m:mcs>
                                  <m:mc>
                                    <m:mcPr>
                                      <m:count m:val="3"/>
                                      <m:mcJc m:val="center"/>
                                    </m:mcPr>
                                  </m:mc>
                                </m:mcs>
                                <m:ctrlPr>
                                  <a:rPr lang="en-CA" i="1">
                                    <a:effectLst/>
                                    <a:latin typeface="Cambria Math" panose="02040503050406030204" pitchFamily="18" charset="0"/>
                                  </a:rPr>
                                </m:ctrlPr>
                              </m:mPr>
                              <m:mr>
                                <m:e>
                                  <m:m>
                                    <m:mPr>
                                      <m:mcs>
                                        <m:mc>
                                          <m:mcPr>
                                            <m:count m:val="2"/>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11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12</m:t>
                                            </m:r>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21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22</m:t>
                                            </m:r>
                                          </m:sub>
                                        </m:sSub>
                                      </m:e>
                                    </m:mr>
                                  </m:m>
                                </m:e>
                                <m:e>
                                  <m:r>
                                    <a:rPr lang="en-CA" i="1">
                                      <a:effectLst/>
                                      <a:latin typeface="Cambria Math"/>
                                      <a:ea typeface="Calibri"/>
                                      <a:cs typeface="Arial"/>
                                    </a:rPr>
                                    <m:t>⋯</m:t>
                                  </m:r>
                                </m:e>
                                <m:e>
                                  <m:m>
                                    <m:mPr>
                                      <m:mcs>
                                        <m:mc>
                                          <m:mcPr>
                                            <m:count m:val="1"/>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1</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2</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
                                </m:e>
                              </m:mr>
                              <m:mr>
                                <m:e>
                                  <m:r>
                                    <a:rPr lang="en-CA" i="1">
                                      <a:effectLst/>
                                      <a:latin typeface="Cambria Math"/>
                                      <a:ea typeface="Calibri"/>
                                      <a:cs typeface="Arial"/>
                                    </a:rPr>
                                    <m:t>⋮</m:t>
                                  </m:r>
                                </m:e>
                                <m:e>
                                  <m:r>
                                    <a:rPr lang="en-CA" i="1">
                                      <a:effectLst/>
                                      <a:latin typeface="Cambria Math"/>
                                      <a:ea typeface="Calibri"/>
                                      <a:cs typeface="Arial"/>
                                    </a:rPr>
                                    <m:t>⋱</m:t>
                                  </m:r>
                                </m:e>
                                <m:e>
                                  <m:r>
                                    <a:rPr lang="en-CA" i="1">
                                      <a:effectLst/>
                                      <a:latin typeface="Cambria Math"/>
                                      <a:ea typeface="Calibri"/>
                                      <a:cs typeface="Arial"/>
                                    </a:rPr>
                                    <m:t>⋮</m:t>
                                  </m:r>
                                </m:e>
                              </m:mr>
                              <m:mr>
                                <m:e>
                                  <m:m>
                                    <m:mPr>
                                      <m:mcs>
                                        <m:mc>
                                          <m:mcPr>
                                            <m:count m:val="2"/>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−1,2</m:t>
                                            </m:r>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,2</m:t>
                                            </m:r>
                                          </m:sub>
                                        </m:sSub>
                                      </m:e>
                                    </m:mr>
                                  </m:m>
                                </m:e>
                                <m:e>
                                  <m:r>
                                    <a:rPr lang="en-CA" i="1">
                                      <a:effectLst/>
                                      <a:latin typeface="Cambria Math"/>
                                      <a:ea typeface="Calibri"/>
                                      <a:cs typeface="Arial"/>
                                    </a:rPr>
                                    <m:t>⋯</m:t>
                                  </m:r>
                                </m:e>
                                <m:e>
                                  <m:m>
                                    <m:mPr>
                                      <m:mcs>
                                        <m:mc>
                                          <m:mcPr>
                                            <m:count m:val="1"/>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
                                </m:e>
                              </m:mr>
                            </m:m>
                          </m:e>
                        </m:d>
                      </m:oMath>
                    </m:oMathPara>
                  </a14:m>
                  <a:endParaRPr lang="en-CA" dirty="0"/>
                </a:p>
              </p:txBody>
            </p:sp>
          </mc:Choice>
          <mc:Fallback xmlns="">
            <p:sp>
              <p:nvSpPr>
                <p:cNvPr id="18" name="Rectangle 17"/>
                <p:cNvSpPr>
                  <a:spLocks noRot="1" noChangeAspect="1" noMove="1" noResize="1" noEditPoints="1" noAdjustHandles="1" noChangeArrowheads="1" noChangeShapeType="1" noTextEdit="1"/>
                </p:cNvSpPr>
                <p:nvPr/>
              </p:nvSpPr>
              <p:spPr>
                <a:xfrm>
                  <a:off x="150140" y="3645024"/>
                  <a:ext cx="3551677" cy="1510606"/>
                </a:xfrm>
                <a:prstGeom prst="rect">
                  <a:avLst/>
                </a:prstGeom>
                <a:blipFill rotWithShape="1">
                  <a:blip r:embed="rId12"/>
                  <a:stretch>
                    <a:fillRect r="-2062"/>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4" name="TextBox 23"/>
              <p:cNvSpPr txBox="1"/>
              <p:nvPr/>
            </p:nvSpPr>
            <p:spPr>
              <a:xfrm>
                <a:off x="7171801" y="5502026"/>
                <a:ext cx="2269724" cy="338554"/>
              </a:xfrm>
              <a:prstGeom prst="rect">
                <a:avLst/>
              </a:prstGeom>
              <a:noFill/>
            </p:spPr>
            <p:txBody>
              <a:bodyPr wrap="none" rtlCol="0">
                <a:spAutoFit/>
              </a:bodyPr>
              <a:lstStyle/>
              <a:p>
                <a14:m>
                  <m:oMath xmlns:m="http://schemas.openxmlformats.org/officeDocument/2006/math">
                    <m:sSub>
                      <m:sSubPr>
                        <m:ctrlPr>
                          <a:rPr lang="en-CA" sz="1600" i="1">
                            <a:latin typeface="Cambria Math" panose="02040503050406030204" pitchFamily="18" charset="0"/>
                          </a:rPr>
                        </m:ctrlPr>
                      </m:sSubPr>
                      <m:e>
                        <m:r>
                          <a:rPr lang="en-CA" sz="1600" i="1">
                            <a:latin typeface="Cambria Math"/>
                            <a:ea typeface="Calibri"/>
                            <a:cs typeface="Arial"/>
                          </a:rPr>
                          <m:t>𝑁</m:t>
                        </m:r>
                      </m:e>
                      <m:sub>
                        <m:r>
                          <a:rPr lang="en-CA" sz="1600" i="1">
                            <a:latin typeface="Cambria Math"/>
                            <a:ea typeface="Calibri"/>
                            <a:cs typeface="Arial"/>
                          </a:rPr>
                          <m:t>1</m:t>
                        </m:r>
                      </m:sub>
                    </m:sSub>
                  </m:oMath>
                </a14:m>
                <a:r>
                  <a:rPr lang="en-CA" sz="1600" i="1" dirty="0" smtClean="0"/>
                  <a:t>: number of inputs</a:t>
                </a:r>
                <a:endParaRPr lang="en-CA" sz="1600" i="1" dirty="0"/>
              </a:p>
            </p:txBody>
          </p:sp>
        </mc:Choice>
        <mc:Fallback xmlns="">
          <p:sp>
            <p:nvSpPr>
              <p:cNvPr id="24" name="TextBox 23"/>
              <p:cNvSpPr txBox="1">
                <a:spLocks noRot="1" noChangeAspect="1" noMove="1" noResize="1" noEditPoints="1" noAdjustHandles="1" noChangeArrowheads="1" noChangeShapeType="1" noTextEdit="1"/>
              </p:cNvSpPr>
              <p:nvPr/>
            </p:nvSpPr>
            <p:spPr>
              <a:xfrm>
                <a:off x="7171801" y="5502026"/>
                <a:ext cx="2269724" cy="338554"/>
              </a:xfrm>
              <a:prstGeom prst="rect">
                <a:avLst/>
              </a:prstGeom>
              <a:blipFill rotWithShape="0">
                <a:blip r:embed="rId13"/>
                <a:stretch>
                  <a:fillRect t="-5455" b="-23636"/>
                </a:stretch>
              </a:blipFill>
            </p:spPr>
            <p:txBody>
              <a:bodyPr/>
              <a:lstStyle/>
              <a:p>
                <a:r>
                  <a:rPr lang="en-CA">
                    <a:noFill/>
                  </a:rPr>
                  <a:t> </a:t>
                </a:r>
              </a:p>
            </p:txBody>
          </p:sp>
        </mc:Fallback>
      </mc:AlternateContent>
    </p:spTree>
    <p:extLst>
      <p:ext uri="{BB962C8B-B14F-4D97-AF65-F5344CB8AC3E}">
        <p14:creationId xmlns:p14="http://schemas.microsoft.com/office/powerpoint/2010/main" val="160280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HOW DO ANNS TRAIN</a:t>
            </a:r>
            <a:r>
              <a:rPr lang="en-US" b="1" dirty="0" smtClean="0">
                <a:solidFill>
                  <a:schemeClr val="bg1"/>
                </a:solidFill>
                <a:latin typeface="Montserrat" charset="0"/>
                <a:ea typeface="Montserrat" charset="0"/>
                <a:cs typeface="Montserrat" charset="0"/>
              </a:rPr>
              <a:t>? </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778392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ANN TRAINING STRATEGIES</a:t>
            </a:r>
            <a:endParaRPr lang="ru-RU" sz="3200" b="1" dirty="0">
              <a:solidFill>
                <a:srgbClr val="FFDC90"/>
              </a:solidFill>
              <a:latin typeface="Montserrat" charset="0"/>
              <a:ea typeface="Montserrat" charset="0"/>
              <a:cs typeface="Montserrat" charset="0"/>
            </a:endParaRPr>
          </a:p>
        </p:txBody>
      </p:sp>
      <p:sp>
        <p:nvSpPr>
          <p:cNvPr id="5" name="Rectangle 4"/>
          <p:cNvSpPr/>
          <p:nvPr/>
        </p:nvSpPr>
        <p:spPr>
          <a:xfrm>
            <a:off x="584198" y="1524142"/>
            <a:ext cx="11026777" cy="3970318"/>
          </a:xfrm>
          <a:prstGeom prst="rect">
            <a:avLst/>
          </a:prstGeom>
        </p:spPr>
        <p:txBody>
          <a:bodyPr wrap="square">
            <a:spAutoFit/>
          </a:bodyPr>
          <a:lstStyle/>
          <a:p>
            <a:r>
              <a:rPr lang="en-CA" b="1" u="sng" dirty="0">
                <a:solidFill>
                  <a:srgbClr val="583A72"/>
                </a:solidFill>
                <a:latin typeface="Montserrat" charset="0"/>
                <a:ea typeface="Montserrat" charset="0"/>
                <a:cs typeface="Montserrat" charset="0"/>
              </a:rPr>
              <a:t>Supervised learning</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Used if </a:t>
            </a:r>
            <a:r>
              <a:rPr lang="en-CA" b="1" dirty="0" smtClean="0">
                <a:solidFill>
                  <a:srgbClr val="583A72"/>
                </a:solidFill>
                <a:latin typeface="Montserrat" charset="0"/>
                <a:ea typeface="Montserrat" charset="0"/>
                <a:cs typeface="Montserrat" charset="0"/>
              </a:rPr>
              <a:t>there </a:t>
            </a:r>
            <a:r>
              <a:rPr lang="en-CA" b="1" dirty="0">
                <a:solidFill>
                  <a:srgbClr val="583A72"/>
                </a:solidFill>
                <a:latin typeface="Montserrat" charset="0"/>
                <a:ea typeface="Montserrat" charset="0"/>
                <a:cs typeface="Montserrat" charset="0"/>
              </a:rPr>
              <a:t>is large set of test data with known labels (outputs). </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The learning algorithm evaluates output ( i.e.: makes predictions), compares output against the label, and adjust network and repeat. </a:t>
            </a:r>
          </a:p>
          <a:p>
            <a:endParaRPr lang="en-CA" b="1" dirty="0">
              <a:solidFill>
                <a:srgbClr val="583A72"/>
              </a:solidFill>
              <a:latin typeface="Montserrat" charset="0"/>
              <a:ea typeface="Montserrat" charset="0"/>
              <a:cs typeface="Montserrat" charset="0"/>
            </a:endParaRPr>
          </a:p>
          <a:p>
            <a:r>
              <a:rPr lang="en-CA" b="1" u="sng" dirty="0">
                <a:solidFill>
                  <a:srgbClr val="583A72"/>
                </a:solidFill>
                <a:latin typeface="Montserrat" charset="0"/>
                <a:ea typeface="Montserrat" charset="0"/>
                <a:cs typeface="Montserrat" charset="0"/>
              </a:rPr>
              <a:t>Unsupervised learning</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Used with "unlabeled" data (not categorized) (Ex: k-means clustering). </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Since learning algorithm works with unlabeled data, there is no way to assess the accuracy of the structure suggested by the algorithm</a:t>
            </a:r>
          </a:p>
          <a:p>
            <a:endParaRPr lang="en-CA" b="1" dirty="0">
              <a:solidFill>
                <a:srgbClr val="583A72"/>
              </a:solidFill>
              <a:latin typeface="Montserrat" charset="0"/>
              <a:ea typeface="Montserrat" charset="0"/>
              <a:cs typeface="Montserrat" charset="0"/>
            </a:endParaRPr>
          </a:p>
          <a:p>
            <a:r>
              <a:rPr lang="en-CA" b="1" u="sng" dirty="0">
                <a:solidFill>
                  <a:srgbClr val="583A72"/>
                </a:solidFill>
                <a:latin typeface="Montserrat" charset="0"/>
                <a:ea typeface="Montserrat" charset="0"/>
                <a:cs typeface="Montserrat" charset="0"/>
              </a:rPr>
              <a:t>Reinforced learning</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Learning algorithm takes actions that maximizes some notion of cumulative reward. </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Over time, the network learns to prefer the right kind of action and to avoid the wrong one.</a:t>
            </a:r>
          </a:p>
        </p:txBody>
      </p:sp>
    </p:spTree>
    <p:extLst>
      <p:ext uri="{BB962C8B-B14F-4D97-AF65-F5344CB8AC3E}">
        <p14:creationId xmlns:p14="http://schemas.microsoft.com/office/powerpoint/2010/main" val="810758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EPOCHS</a:t>
            </a:r>
            <a:endParaRPr lang="ru-RU" sz="3200" b="1" dirty="0">
              <a:solidFill>
                <a:srgbClr val="FFDC90"/>
              </a:solidFill>
              <a:latin typeface="Montserrat" charset="0"/>
              <a:ea typeface="Montserrat" charset="0"/>
              <a:cs typeface="Montserrat" charset="0"/>
            </a:endParaRPr>
          </a:p>
        </p:txBody>
      </p:sp>
      <p:pic>
        <p:nvPicPr>
          <p:cNvPr id="6" name="Picture 277"/>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8788" y="2138187"/>
            <a:ext cx="2716194" cy="279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218050" y="2404171"/>
            <a:ext cx="1398730" cy="2304256"/>
            <a:chOff x="408328" y="2132856"/>
            <a:chExt cx="1398730" cy="2304256"/>
          </a:xfrm>
        </p:grpSpPr>
        <p:sp>
          <p:nvSpPr>
            <p:cNvPr id="8" name="Left Brace 7"/>
            <p:cNvSpPr/>
            <p:nvPr/>
          </p:nvSpPr>
          <p:spPr>
            <a:xfrm>
              <a:off x="1519026" y="2132856"/>
              <a:ext cx="288032" cy="2304256"/>
            </a:xfrm>
            <a:prstGeom prst="leftBrace">
              <a:avLst>
                <a:gd name="adj1" fmla="val 176727"/>
                <a:gd name="adj2" fmla="val 50000"/>
              </a:avLst>
            </a:prstGeom>
            <a:noFill/>
            <a:ln w="41275" cap="rnd">
              <a:bevel/>
            </a:ln>
            <a:effectLst>
              <a:outerShdw blurRad="127000" dist="38100" dir="10680000" sx="98000" sy="98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latin typeface="Arial" pitchFamily="34" charset="0"/>
                <a:cs typeface="Arial" pitchFamily="34" charset="0"/>
              </a:endParaRPr>
            </a:p>
          </p:txBody>
        </p:sp>
        <p:sp>
          <p:nvSpPr>
            <p:cNvPr id="10" name="TextBox 9"/>
            <p:cNvSpPr txBox="1"/>
            <p:nvPr/>
          </p:nvSpPr>
          <p:spPr>
            <a:xfrm>
              <a:off x="408328" y="2780928"/>
              <a:ext cx="1024639" cy="923330"/>
            </a:xfrm>
            <a:prstGeom prst="rect">
              <a:avLst/>
            </a:prstGeom>
            <a:noFill/>
          </p:spPr>
          <p:txBody>
            <a:bodyPr wrap="none" rtlCol="0">
              <a:spAutoFit/>
            </a:bodyPr>
            <a:lstStyle/>
            <a:p>
              <a:pPr algn="ctr"/>
              <a:r>
                <a:rPr lang="en-CA" b="1" i="1" dirty="0">
                  <a:solidFill>
                    <a:prstClr val="black"/>
                  </a:solidFill>
                  <a:latin typeface="Calibri" pitchFamily="34" charset="0"/>
                  <a:cs typeface="Calibri" pitchFamily="34" charset="0"/>
                </a:rPr>
                <a:t>Training </a:t>
              </a:r>
            </a:p>
            <a:p>
              <a:pPr algn="ctr"/>
              <a:r>
                <a:rPr lang="en-CA" b="1" i="1" dirty="0">
                  <a:solidFill>
                    <a:prstClr val="black"/>
                  </a:solidFill>
                  <a:latin typeface="Calibri" pitchFamily="34" charset="0"/>
                  <a:cs typeface="Calibri" pitchFamily="34" charset="0"/>
                </a:rPr>
                <a:t>inputs </a:t>
              </a:r>
            </a:p>
            <a:p>
              <a:pPr algn="ctr"/>
              <a:r>
                <a:rPr lang="en-CA" b="1" i="1" dirty="0">
                  <a:solidFill>
                    <a:prstClr val="black"/>
                  </a:solidFill>
                  <a:latin typeface="Calibri" pitchFamily="34" charset="0"/>
                  <a:cs typeface="Calibri" pitchFamily="34" charset="0"/>
                </a:rPr>
                <a:t>X</a:t>
              </a:r>
            </a:p>
          </p:txBody>
        </p:sp>
      </p:grpSp>
      <p:grpSp>
        <p:nvGrpSpPr>
          <p:cNvPr id="11" name="Group 10"/>
          <p:cNvGrpSpPr/>
          <p:nvPr/>
        </p:nvGrpSpPr>
        <p:grpSpPr>
          <a:xfrm>
            <a:off x="6485028" y="2476179"/>
            <a:ext cx="1218650" cy="2304256"/>
            <a:chOff x="5004048" y="2204864"/>
            <a:chExt cx="1218650" cy="2304256"/>
          </a:xfrm>
        </p:grpSpPr>
        <p:sp>
          <p:nvSpPr>
            <p:cNvPr id="12" name="Left Brace 11"/>
            <p:cNvSpPr/>
            <p:nvPr/>
          </p:nvSpPr>
          <p:spPr>
            <a:xfrm rot="10800000">
              <a:off x="5004048" y="2204864"/>
              <a:ext cx="216024" cy="2304256"/>
            </a:xfrm>
            <a:prstGeom prst="leftBrace">
              <a:avLst>
                <a:gd name="adj1" fmla="val 200000"/>
                <a:gd name="adj2" fmla="val 50000"/>
              </a:avLst>
            </a:prstGeom>
            <a:noFill/>
            <a:ln w="41275" cap="rnd">
              <a:bevel/>
            </a:ln>
            <a:effectLst>
              <a:outerShdw blurRad="127000" dist="38100" dir="10680000" sx="98000" sy="98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latin typeface="Calibri" pitchFamily="34" charset="0"/>
                <a:cs typeface="Calibri" pitchFamily="34" charset="0"/>
              </a:endParaRPr>
            </a:p>
          </p:txBody>
        </p:sp>
        <p:grpSp>
          <p:nvGrpSpPr>
            <p:cNvPr id="13" name="Group 12"/>
            <p:cNvGrpSpPr/>
            <p:nvPr/>
          </p:nvGrpSpPr>
          <p:grpSpPr>
            <a:xfrm>
              <a:off x="5187030" y="2518803"/>
              <a:ext cx="1035668" cy="860492"/>
              <a:chOff x="4897913" y="2114675"/>
              <a:chExt cx="1206311" cy="995384"/>
            </a:xfrm>
          </p:grpSpPr>
          <p:sp>
            <p:nvSpPr>
              <p:cNvPr id="14" name="Right Arrow 13"/>
              <p:cNvSpPr/>
              <p:nvPr/>
            </p:nvSpPr>
            <p:spPr>
              <a:xfrm>
                <a:off x="4982979" y="3056663"/>
                <a:ext cx="983081" cy="52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4897913" y="2114675"/>
                    <a:ext cx="1206311" cy="995384"/>
                  </a:xfrm>
                  <a:prstGeom prst="rect">
                    <a:avLst/>
                  </a:prstGeom>
                  <a:noFill/>
                </p:spPr>
                <p:txBody>
                  <a:bodyPr wrap="none" rtlCol="0">
                    <a:spAutoFit/>
                  </a:bodyPr>
                  <a:lstStyle/>
                  <a:p>
                    <a:pPr algn="ctr"/>
                    <a:r>
                      <a:rPr lang="en-CA" sz="1600" b="1" i="1" dirty="0" smtClean="0">
                        <a:solidFill>
                          <a:prstClr val="black"/>
                        </a:solidFill>
                        <a:latin typeface="Calibri" pitchFamily="34" charset="0"/>
                        <a:cs typeface="Calibri" pitchFamily="34" charset="0"/>
                      </a:rPr>
                      <a:t>Predicted </a:t>
                    </a:r>
                  </a:p>
                  <a:p>
                    <a:pPr algn="ctr"/>
                    <a:r>
                      <a:rPr lang="en-CA" sz="1600" b="1" i="1" dirty="0" smtClean="0">
                        <a:solidFill>
                          <a:prstClr val="black"/>
                        </a:solidFill>
                        <a:latin typeface="Calibri" pitchFamily="34" charset="0"/>
                        <a:cs typeface="Calibri" pitchFamily="34" charset="0"/>
                      </a:rPr>
                      <a:t>Output</a:t>
                    </a:r>
                    <a:endParaRPr lang="en-CA" sz="1600" b="1" i="1" dirty="0">
                      <a:solidFill>
                        <a:prstClr val="black"/>
                      </a:solidFill>
                      <a:latin typeface="Calibri" pitchFamily="34" charset="0"/>
                      <a:cs typeface="Calibri" pitchFamily="34" charset="0"/>
                    </a:endParaRPr>
                  </a:p>
                  <a:p>
                    <a:pPr algn="ctr"/>
                    <a14:m>
                      <m:oMathPara xmlns:m="http://schemas.openxmlformats.org/officeDocument/2006/math">
                        <m:oMathParaPr>
                          <m:jc m:val="centerGroup"/>
                        </m:oMathParaPr>
                        <m:oMath xmlns:m="http://schemas.openxmlformats.org/officeDocument/2006/math">
                          <m:acc>
                            <m:accPr>
                              <m:chr m:val="̂"/>
                              <m:ctrlPr>
                                <a:rPr lang="en-CA" sz="1600" b="1" i="1" smtClean="0">
                                  <a:solidFill>
                                    <a:prstClr val="black"/>
                                  </a:solidFill>
                                  <a:latin typeface="Cambria Math" panose="02040503050406030204" pitchFamily="18" charset="0"/>
                                  <a:cs typeface="Calibri" pitchFamily="34" charset="0"/>
                                </a:rPr>
                              </m:ctrlPr>
                            </m:accPr>
                            <m:e>
                              <m:r>
                                <a:rPr lang="en-CA" sz="1600" b="1" i="1" smtClean="0">
                                  <a:solidFill>
                                    <a:prstClr val="black"/>
                                  </a:solidFill>
                                  <a:latin typeface="Cambria Math" panose="02040503050406030204" pitchFamily="18" charset="0"/>
                                  <a:cs typeface="Calibri" pitchFamily="34" charset="0"/>
                                </a:rPr>
                                <m:t>𝒀</m:t>
                              </m:r>
                            </m:e>
                          </m:acc>
                        </m:oMath>
                      </m:oMathPara>
                    </a14:m>
                    <a:endParaRPr lang="en-CA" sz="1600" b="1" i="1" dirty="0">
                      <a:solidFill>
                        <a:prstClr val="black"/>
                      </a:solidFill>
                      <a:latin typeface="Calibri" pitchFamily="34" charset="0"/>
                      <a:cs typeface="Calibri"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897913" y="2114675"/>
                    <a:ext cx="1206311" cy="995384"/>
                  </a:xfrm>
                  <a:prstGeom prst="rect">
                    <a:avLst/>
                  </a:prstGeom>
                  <a:blipFill rotWithShape="0">
                    <a:blip r:embed="rId4"/>
                    <a:stretch>
                      <a:fillRect l="-2353" t="-2113" r="-2941"/>
                    </a:stretch>
                  </a:blipFill>
                </p:spPr>
                <p:txBody>
                  <a:bodyPr/>
                  <a:lstStyle/>
                  <a:p>
                    <a:r>
                      <a:rPr lang="en-CA">
                        <a:noFill/>
                      </a:rPr>
                      <a:t> </a:t>
                    </a:r>
                  </a:p>
                </p:txBody>
              </p:sp>
            </mc:Fallback>
          </mc:AlternateContent>
        </p:grpSp>
      </p:grpSp>
      <p:sp>
        <p:nvSpPr>
          <p:cNvPr id="16" name="Rectangle 15"/>
          <p:cNvSpPr/>
          <p:nvPr/>
        </p:nvSpPr>
        <p:spPr>
          <a:xfrm>
            <a:off x="7750997" y="2822496"/>
            <a:ext cx="1312925" cy="830997"/>
          </a:xfrm>
          <a:prstGeom prst="rect">
            <a:avLst/>
          </a:prstGeom>
        </p:spPr>
        <p:txBody>
          <a:bodyPr wrap="square">
            <a:spAutoFit/>
          </a:bodyPr>
          <a:lstStyle/>
          <a:p>
            <a:pPr marL="109728" algn="ctr">
              <a:spcBef>
                <a:spcPts val="400"/>
              </a:spcBef>
              <a:buClr>
                <a:srgbClr val="2DA2BF"/>
              </a:buClr>
              <a:buSzPct val="68000"/>
            </a:pPr>
            <a:r>
              <a:rPr lang="en-CA" sz="1600" b="1" i="1" dirty="0" smtClean="0">
                <a:solidFill>
                  <a:prstClr val="black"/>
                </a:solidFill>
                <a:latin typeface="Calibri" pitchFamily="34" charset="0"/>
                <a:cs typeface="Calibri" pitchFamily="34" charset="0"/>
              </a:rPr>
              <a:t>Desired (True) Output  Y</a:t>
            </a:r>
            <a:endParaRPr lang="en-CA" sz="1600" b="1" i="1" dirty="0">
              <a:solidFill>
                <a:prstClr val="black"/>
              </a:solidFill>
              <a:latin typeface="Calibri" pitchFamily="34" charset="0"/>
              <a:cs typeface="Calibri" pitchFamily="34" charset="0"/>
            </a:endParaRPr>
          </a:p>
        </p:txBody>
      </p:sp>
      <p:sp>
        <p:nvSpPr>
          <p:cNvPr id="17" name="U-Turn Arrow 16"/>
          <p:cNvSpPr/>
          <p:nvPr/>
        </p:nvSpPr>
        <p:spPr>
          <a:xfrm rot="10800000">
            <a:off x="3761992" y="3838045"/>
            <a:ext cx="4027268" cy="2157630"/>
          </a:xfrm>
          <a:prstGeom prst="uturnArrow">
            <a:avLst>
              <a:gd name="adj1" fmla="val 737"/>
              <a:gd name="adj2" fmla="val 6777"/>
              <a:gd name="adj3" fmla="val 10421"/>
              <a:gd name="adj4" fmla="val 22503"/>
              <a:gd name="adj5" fmla="val 50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black"/>
              </a:solidFill>
            </a:endParaRPr>
          </a:p>
        </p:txBody>
      </p:sp>
      <p:sp>
        <p:nvSpPr>
          <p:cNvPr id="18" name="Right Arrow 17"/>
          <p:cNvSpPr/>
          <p:nvPr/>
        </p:nvSpPr>
        <p:spPr>
          <a:xfrm rot="19209040">
            <a:off x="3656635" y="4031679"/>
            <a:ext cx="2350013" cy="270372"/>
          </a:xfrm>
          <a:prstGeom prst="rightArrow">
            <a:avLst>
              <a:gd name="adj1" fmla="val 9761"/>
              <a:gd name="adj2" fmla="val 87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mc:AlternateContent xmlns:mc="http://schemas.openxmlformats.org/markup-compatibility/2006" xmlns:a14="http://schemas.microsoft.com/office/drawing/2010/main">
        <mc:Choice Requires="a14">
          <p:sp>
            <p:nvSpPr>
              <p:cNvPr id="19" name="TextBox 18"/>
              <p:cNvSpPr txBox="1"/>
              <p:nvPr/>
            </p:nvSpPr>
            <p:spPr>
              <a:xfrm>
                <a:off x="7931073" y="4277952"/>
                <a:ext cx="1752256" cy="345223"/>
              </a:xfrm>
              <a:prstGeom prst="rect">
                <a:avLst/>
              </a:prstGeom>
              <a:noFill/>
            </p:spPr>
            <p:txBody>
              <a:bodyPr wrap="square" rtlCol="0">
                <a:spAutoFit/>
              </a:bodyPr>
              <a:lstStyle/>
              <a:p>
                <a:r>
                  <a:rPr lang="en-CA" sz="1600" b="1" i="1" dirty="0" smtClean="0">
                    <a:solidFill>
                      <a:prstClr val="black"/>
                    </a:solidFill>
                    <a:latin typeface="Calibri" pitchFamily="34" charset="0"/>
                    <a:cs typeface="Calibri" pitchFamily="34" charset="0"/>
                  </a:rPr>
                  <a:t>Error = </a:t>
                </a:r>
                <a14:m>
                  <m:oMath xmlns:m="http://schemas.openxmlformats.org/officeDocument/2006/math">
                    <m:acc>
                      <m:accPr>
                        <m:chr m:val="̂"/>
                        <m:ctrlPr>
                          <a:rPr lang="en-CA" sz="1600" b="1" i="1">
                            <a:solidFill>
                              <a:prstClr val="black"/>
                            </a:solidFill>
                            <a:latin typeface="Cambria Math" panose="02040503050406030204" pitchFamily="18" charset="0"/>
                            <a:cs typeface="Calibri" pitchFamily="34" charset="0"/>
                          </a:rPr>
                        </m:ctrlPr>
                      </m:accPr>
                      <m:e>
                        <m:r>
                          <a:rPr lang="en-CA" sz="1600" b="1" i="1">
                            <a:solidFill>
                              <a:prstClr val="black"/>
                            </a:solidFill>
                            <a:latin typeface="Cambria Math" panose="02040503050406030204" pitchFamily="18" charset="0"/>
                            <a:cs typeface="Calibri" pitchFamily="34" charset="0"/>
                          </a:rPr>
                          <m:t>𝒀</m:t>
                        </m:r>
                      </m:e>
                    </m:acc>
                    <m:r>
                      <a:rPr lang="en-CA" sz="1600" b="1" i="1" smtClean="0">
                        <a:solidFill>
                          <a:prstClr val="black"/>
                        </a:solidFill>
                        <a:latin typeface="Cambria Math" panose="02040503050406030204" pitchFamily="18" charset="0"/>
                        <a:cs typeface="Calibri" pitchFamily="34" charset="0"/>
                      </a:rPr>
                      <m:t>−</m:t>
                    </m:r>
                    <m:r>
                      <a:rPr lang="en-CA" sz="1600" b="1" i="1" smtClean="0">
                        <a:solidFill>
                          <a:prstClr val="black"/>
                        </a:solidFill>
                        <a:latin typeface="Cambria Math" panose="02040503050406030204" pitchFamily="18" charset="0"/>
                        <a:cs typeface="Calibri" pitchFamily="34" charset="0"/>
                      </a:rPr>
                      <m:t>𝒀</m:t>
                    </m:r>
                  </m:oMath>
                </a14:m>
                <a:endParaRPr lang="en-CA" sz="1600" b="1" i="1" dirty="0">
                  <a:solidFill>
                    <a:prstClr val="black"/>
                  </a:solidFill>
                  <a:latin typeface="Calibri" pitchFamily="34" charset="0"/>
                  <a:cs typeface="Calibri"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31073" y="4277952"/>
                <a:ext cx="1752256" cy="345223"/>
              </a:xfrm>
              <a:prstGeom prst="rect">
                <a:avLst/>
              </a:prstGeom>
              <a:blipFill rotWithShape="0">
                <a:blip r:embed="rId5"/>
                <a:stretch>
                  <a:fillRect l="-1742" t="-1786" b="-25000"/>
                </a:stretch>
              </a:blipFill>
            </p:spPr>
            <p:txBody>
              <a:bodyPr/>
              <a:lstStyle/>
              <a:p>
                <a:r>
                  <a:rPr lang="en-CA">
                    <a:noFill/>
                  </a:rPr>
                  <a:t> </a:t>
                </a:r>
              </a:p>
            </p:txBody>
          </p:sp>
        </mc:Fallback>
      </mc:AlternateContent>
      <p:sp>
        <p:nvSpPr>
          <p:cNvPr id="20" name="TextBox 19"/>
          <p:cNvSpPr txBox="1"/>
          <p:nvPr/>
        </p:nvSpPr>
        <p:spPr>
          <a:xfrm>
            <a:off x="4640951" y="5531873"/>
            <a:ext cx="2613088" cy="369332"/>
          </a:xfrm>
          <a:prstGeom prst="rect">
            <a:avLst/>
          </a:prstGeom>
          <a:noFill/>
        </p:spPr>
        <p:txBody>
          <a:bodyPr wrap="none" rtlCol="0">
            <a:spAutoFit/>
          </a:bodyPr>
          <a:lstStyle/>
          <a:p>
            <a:r>
              <a:rPr lang="en-CA" i="1" dirty="0">
                <a:solidFill>
                  <a:prstClr val="black"/>
                </a:solidFill>
                <a:latin typeface="Calibri" pitchFamily="34" charset="0"/>
                <a:cs typeface="Calibri" pitchFamily="34" charset="0"/>
              </a:rPr>
              <a:t>Update Network Weights</a:t>
            </a:r>
          </a:p>
        </p:txBody>
      </p:sp>
      <p:grpSp>
        <p:nvGrpSpPr>
          <p:cNvPr id="21" name="Group 20"/>
          <p:cNvGrpSpPr/>
          <p:nvPr/>
        </p:nvGrpSpPr>
        <p:grpSpPr>
          <a:xfrm>
            <a:off x="2026630" y="2404171"/>
            <a:ext cx="1578078" cy="2304256"/>
            <a:chOff x="237364" y="2118691"/>
            <a:chExt cx="1578078" cy="2304256"/>
          </a:xfrm>
        </p:grpSpPr>
        <p:sp>
          <p:nvSpPr>
            <p:cNvPr id="23" name="Rectangle 22"/>
            <p:cNvSpPr/>
            <p:nvPr/>
          </p:nvSpPr>
          <p:spPr>
            <a:xfrm>
              <a:off x="237364" y="2766763"/>
              <a:ext cx="1334772" cy="923330"/>
            </a:xfrm>
            <a:prstGeom prst="rect">
              <a:avLst/>
            </a:prstGeom>
          </p:spPr>
          <p:txBody>
            <a:bodyPr wrap="square">
              <a:spAutoFit/>
            </a:bodyPr>
            <a:lstStyle/>
            <a:p>
              <a:pPr algn="ctr"/>
              <a:r>
                <a:rPr lang="en-CA" b="1" i="1" dirty="0">
                  <a:solidFill>
                    <a:prstClr val="black"/>
                  </a:solidFill>
                  <a:latin typeface="Calibri" pitchFamily="34" charset="0"/>
                  <a:cs typeface="Calibri" pitchFamily="34" charset="0"/>
                </a:rPr>
                <a:t>Testing </a:t>
              </a:r>
            </a:p>
            <a:p>
              <a:pPr algn="ctr"/>
              <a:r>
                <a:rPr lang="en-CA" b="1" i="1" dirty="0">
                  <a:solidFill>
                    <a:prstClr val="black"/>
                  </a:solidFill>
                  <a:latin typeface="Calibri" pitchFamily="34" charset="0"/>
                  <a:cs typeface="Calibri" pitchFamily="34" charset="0"/>
                </a:rPr>
                <a:t>inputs </a:t>
              </a:r>
              <a:endParaRPr lang="en-CA" b="1" i="1" dirty="0" smtClean="0">
                <a:solidFill>
                  <a:prstClr val="black"/>
                </a:solidFill>
                <a:latin typeface="Calibri" pitchFamily="34" charset="0"/>
                <a:cs typeface="Calibri" pitchFamily="34" charset="0"/>
              </a:endParaRPr>
            </a:p>
            <a:p>
              <a:pPr algn="ctr"/>
              <a:r>
                <a:rPr lang="en-CA" b="1" i="1" dirty="0" smtClean="0">
                  <a:solidFill>
                    <a:prstClr val="black"/>
                  </a:solidFill>
                  <a:latin typeface="Calibri" pitchFamily="34" charset="0"/>
                  <a:cs typeface="Calibri" pitchFamily="34" charset="0"/>
                </a:rPr>
                <a:t>X</a:t>
              </a:r>
              <a:endParaRPr lang="en-CA" b="1" i="1" dirty="0">
                <a:solidFill>
                  <a:prstClr val="black"/>
                </a:solidFill>
                <a:latin typeface="Calibri" pitchFamily="34" charset="0"/>
                <a:cs typeface="Calibri" pitchFamily="34" charset="0"/>
              </a:endParaRPr>
            </a:p>
          </p:txBody>
        </p:sp>
        <p:sp>
          <p:nvSpPr>
            <p:cNvPr id="24" name="Left Brace 23"/>
            <p:cNvSpPr/>
            <p:nvPr/>
          </p:nvSpPr>
          <p:spPr>
            <a:xfrm>
              <a:off x="1527410" y="2118691"/>
              <a:ext cx="288032" cy="2304256"/>
            </a:xfrm>
            <a:prstGeom prst="leftBrace">
              <a:avLst>
                <a:gd name="adj1" fmla="val 176727"/>
                <a:gd name="adj2" fmla="val 50000"/>
              </a:avLst>
            </a:prstGeom>
            <a:noFill/>
            <a:ln w="41275" cap="rnd">
              <a:bevel/>
            </a:ln>
            <a:effectLst>
              <a:outerShdw blurRad="127000" dist="38100" dir="10680000" sx="98000" sy="98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latin typeface="Calibri" pitchFamily="34" charset="0"/>
                <a:cs typeface="Calibri" pitchFamily="34" charset="0"/>
              </a:endParaRPr>
            </a:p>
          </p:txBody>
        </p:sp>
      </p:grpSp>
      <p:pic>
        <p:nvPicPr>
          <p:cNvPr id="2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3563" y="1606603"/>
            <a:ext cx="2512439" cy="187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itle 2"/>
          <p:cNvSpPr txBox="1">
            <a:spLocks/>
          </p:cNvSpPr>
          <p:nvPr/>
        </p:nvSpPr>
        <p:spPr>
          <a:xfrm>
            <a:off x="2137919" y="989765"/>
            <a:ext cx="6022384" cy="114300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n-CA" sz="2200" b="0" dirty="0">
              <a:solidFill>
                <a:schemeClr val="tx1"/>
              </a:solidFill>
              <a:effectLst/>
              <a:latin typeface="Arial" pitchFamily="34" charset="0"/>
              <a:cs typeface="Arial" pitchFamily="34" charset="0"/>
            </a:endParaRPr>
          </a:p>
        </p:txBody>
      </p:sp>
      <p:grpSp>
        <p:nvGrpSpPr>
          <p:cNvPr id="27" name="Group 26"/>
          <p:cNvGrpSpPr/>
          <p:nvPr/>
        </p:nvGrpSpPr>
        <p:grpSpPr>
          <a:xfrm>
            <a:off x="7594859" y="3454351"/>
            <a:ext cx="388620" cy="371169"/>
            <a:chOff x="5076056" y="2924944"/>
            <a:chExt cx="523147" cy="485878"/>
          </a:xfrm>
        </p:grpSpPr>
        <p:sp>
          <p:nvSpPr>
            <p:cNvPr id="28" name="Minus 27"/>
            <p:cNvSpPr/>
            <p:nvPr/>
          </p:nvSpPr>
          <p:spPr>
            <a:xfrm>
              <a:off x="5220072" y="3068960"/>
              <a:ext cx="227245" cy="17093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9" name="Flowchart: Connector 28"/>
            <p:cNvSpPr/>
            <p:nvPr/>
          </p:nvSpPr>
          <p:spPr>
            <a:xfrm>
              <a:off x="5076056" y="2924944"/>
              <a:ext cx="523147" cy="48587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sp>
        <p:nvSpPr>
          <p:cNvPr id="30" name="Right Arrow 29"/>
          <p:cNvSpPr/>
          <p:nvPr/>
        </p:nvSpPr>
        <p:spPr>
          <a:xfrm rot="10800000">
            <a:off x="8002586" y="3590114"/>
            <a:ext cx="796588" cy="74387"/>
          </a:xfrm>
          <a:prstGeom prst="rightArrow">
            <a:avLst>
              <a:gd name="adj1" fmla="val 33131"/>
              <a:gd name="adj2" fmla="val 5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mc:AlternateContent xmlns:mc="http://schemas.openxmlformats.org/markup-compatibility/2006" xmlns:a14="http://schemas.microsoft.com/office/drawing/2010/main">
        <mc:Choice Requires="a14">
          <p:sp>
            <p:nvSpPr>
              <p:cNvPr id="31" name="TextBox 30"/>
              <p:cNvSpPr txBox="1"/>
              <p:nvPr/>
            </p:nvSpPr>
            <p:spPr>
              <a:xfrm>
                <a:off x="7902833" y="4649727"/>
                <a:ext cx="1741759" cy="425181"/>
              </a:xfrm>
              <a:prstGeom prst="rect">
                <a:avLst/>
              </a:prstGeom>
              <a:noFill/>
            </p:spPr>
            <p:txBody>
              <a:bodyPr wrap="square" rtlCol="0">
                <a:spAutoFit/>
              </a:bodyPr>
              <a:lstStyle>
                <a:defPPr>
                  <a:defRPr lang="en-US"/>
                </a:defPPr>
                <a:lvl1pPr>
                  <a:defRPr sz="1600" b="1" i="1">
                    <a:solidFill>
                      <a:prstClr val="black"/>
                    </a:solidFill>
                    <a:latin typeface="Calibri" pitchFamily="34" charset="0"/>
                    <a:cs typeface="Calibri" pitchFamily="34" charset="0"/>
                  </a:defRPr>
                </a:lvl1pPr>
              </a:lstStyle>
              <a:p>
                <a:pPr/>
                <a14:m>
                  <m:oMathPara xmlns:m="http://schemas.openxmlformats.org/officeDocument/2006/math">
                    <m:oMathParaPr>
                      <m:jc m:val="centerGroup"/>
                    </m:oMathParaPr>
                    <m:oMath xmlns:m="http://schemas.openxmlformats.org/officeDocument/2006/math">
                      <m:r>
                        <a:rPr lang="en-CA" dirty="0" smtClean="0">
                          <a:solidFill>
                            <a:schemeClr val="tx1"/>
                          </a:solidFill>
                          <a:latin typeface="Cambria Math" panose="02040503050406030204" pitchFamily="18" charset="0"/>
                        </a:rPr>
                        <m:t>𝐶</m:t>
                      </m:r>
                      <m:r>
                        <a:rPr lang="en-CA" dirty="0" smtClean="0">
                          <a:solidFill>
                            <a:schemeClr val="tx1"/>
                          </a:solidFill>
                          <a:latin typeface="Cambria Math" panose="02040503050406030204" pitchFamily="18" charset="0"/>
                        </a:rPr>
                        <m:t> = ½</m:t>
                      </m:r>
                      <m:sSup>
                        <m:sSupPr>
                          <m:ctrlPr>
                            <a:rPr lang="en-CA" i="1" dirty="0">
                              <a:solidFill>
                                <a:schemeClr val="tx1"/>
                              </a:solidFill>
                              <a:latin typeface="Cambria Math" panose="02040503050406030204" pitchFamily="18" charset="0"/>
                            </a:rPr>
                          </m:ctrlPr>
                        </m:sSupPr>
                        <m:e>
                          <m:d>
                            <m:dPr>
                              <m:ctrlPr>
                                <a:rPr lang="en-CA" i="1" dirty="0">
                                  <a:solidFill>
                                    <a:schemeClr val="tx1"/>
                                  </a:solidFill>
                                  <a:latin typeface="Cambria Math" panose="02040503050406030204" pitchFamily="18" charset="0"/>
                                </a:rPr>
                              </m:ctrlPr>
                            </m:dPr>
                            <m:e>
                              <m:acc>
                                <m:accPr>
                                  <m:chr m:val="̂"/>
                                  <m:ctrlPr>
                                    <a:rPr lang="en-CA" i="1">
                                      <a:solidFill>
                                        <a:schemeClr val="tx1"/>
                                      </a:solidFill>
                                      <a:latin typeface="Cambria Math" panose="02040503050406030204" pitchFamily="18" charset="0"/>
                                    </a:rPr>
                                  </m:ctrlPr>
                                </m:accPr>
                                <m:e>
                                  <m:r>
                                    <a:rPr lang="en-CA">
                                      <a:solidFill>
                                        <a:schemeClr val="tx1"/>
                                      </a:solidFill>
                                      <a:latin typeface="Cambria Math" panose="02040503050406030204" pitchFamily="18" charset="0"/>
                                    </a:rPr>
                                    <m:t>𝒀</m:t>
                                  </m:r>
                                </m:e>
                              </m:acc>
                              <m:r>
                                <a:rPr lang="en-CA">
                                  <a:solidFill>
                                    <a:schemeClr val="tx1"/>
                                  </a:solidFill>
                                  <a:latin typeface="Cambria Math" panose="02040503050406030204" pitchFamily="18" charset="0"/>
                                </a:rPr>
                                <m:t>−</m:t>
                              </m:r>
                              <m:r>
                                <a:rPr lang="en-CA">
                                  <a:solidFill>
                                    <a:schemeClr val="tx1"/>
                                  </a:solidFill>
                                  <a:latin typeface="Cambria Math" panose="02040503050406030204" pitchFamily="18" charset="0"/>
                                </a:rPr>
                                <m:t>𝒀</m:t>
                              </m:r>
                            </m:e>
                          </m:d>
                        </m:e>
                        <m:sup>
                          <m:r>
                            <a:rPr lang="en-CA">
                              <a:solidFill>
                                <a:schemeClr val="tx1"/>
                              </a:solidFill>
                              <a:latin typeface="Cambria Math" panose="02040503050406030204" pitchFamily="18" charset="0"/>
                            </a:rPr>
                            <m:t>2</m:t>
                          </m:r>
                        </m:sup>
                      </m:sSup>
                      <m:r>
                        <a:rPr lang="en-CA">
                          <a:solidFill>
                            <a:schemeClr val="tx1"/>
                          </a:solidFill>
                          <a:latin typeface="Cambria Math" panose="02040503050406030204" pitchFamily="18" charset="0"/>
                        </a:rPr>
                        <m:t> </m:t>
                      </m:r>
                    </m:oMath>
                  </m:oMathPara>
                </a14:m>
                <a:endParaRPr lang="en-CA" dirty="0">
                  <a:solidFill>
                    <a:schemeClr val="tx1"/>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02833" y="4649727"/>
                <a:ext cx="1741759" cy="425181"/>
              </a:xfrm>
              <a:prstGeom prst="rect">
                <a:avLst/>
              </a:prstGeom>
              <a:blipFill rotWithShape="0">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7930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25"/>
                                        </p:tgtEl>
                                        <p:attrNameLst>
                                          <p:attrName>ppt_x</p:attrName>
                                        </p:attrNameLst>
                                      </p:cBhvr>
                                      <p:tavLst>
                                        <p:tav tm="0">
                                          <p:val>
                                            <p:strVal val="ppt_x"/>
                                          </p:val>
                                        </p:tav>
                                        <p:tav tm="100000">
                                          <p:val>
                                            <p:strVal val="ppt_x"/>
                                          </p:val>
                                        </p:tav>
                                      </p:tavLst>
                                    </p:anim>
                                    <p:anim calcmode="lin" valueType="num">
                                      <p:cBhvr additive="base">
                                        <p:cTn id="62" dur="500"/>
                                        <p:tgtEl>
                                          <p:spTgt spid="25"/>
                                        </p:tgtEl>
                                        <p:attrNameLst>
                                          <p:attrName>ppt_y</p:attrName>
                                        </p:attrNameLst>
                                      </p:cBhvr>
                                      <p:tavLst>
                                        <p:tav tm="0">
                                          <p:val>
                                            <p:strVal val="ppt_y"/>
                                          </p:val>
                                        </p:tav>
                                        <p:tav tm="100000">
                                          <p:val>
                                            <p:strVal val="1+ppt_h/2"/>
                                          </p:val>
                                        </p:tav>
                                      </p:tavLst>
                                    </p:anim>
                                    <p:set>
                                      <p:cBhvr>
                                        <p:cTn id="63" dur="1" fill="hold">
                                          <p:stCondLst>
                                            <p:cond delay="499"/>
                                          </p:stCondLst>
                                        </p:cTn>
                                        <p:tgtEl>
                                          <p:spTgt spid="25"/>
                                        </p:tgtEl>
                                        <p:attrNameLst>
                                          <p:attrName>style.visibility</p:attrName>
                                        </p:attrNameLst>
                                      </p:cBhvr>
                                      <p:to>
                                        <p:strVal val="hidden"/>
                                      </p:to>
                                    </p:set>
                                  </p:childTnLst>
                                </p:cTn>
                              </p:par>
                              <p:par>
                                <p:cTn id="64" presetID="31" presetClass="exit" presetSubtype="0" fill="hold" nodeType="withEffect">
                                  <p:stCondLst>
                                    <p:cond delay="0"/>
                                  </p:stCondLst>
                                  <p:childTnLst>
                                    <p:anim calcmode="lin" valueType="num">
                                      <p:cBhvr>
                                        <p:cTn id="65" dur="1000"/>
                                        <p:tgtEl>
                                          <p:spTgt spid="11"/>
                                        </p:tgtEl>
                                        <p:attrNameLst>
                                          <p:attrName>ppt_w</p:attrName>
                                        </p:attrNameLst>
                                      </p:cBhvr>
                                      <p:tavLst>
                                        <p:tav tm="0">
                                          <p:val>
                                            <p:strVal val="ppt_w"/>
                                          </p:val>
                                        </p:tav>
                                        <p:tav tm="100000">
                                          <p:val>
                                            <p:fltVal val="0"/>
                                          </p:val>
                                        </p:tav>
                                      </p:tavLst>
                                    </p:anim>
                                    <p:anim calcmode="lin" valueType="num">
                                      <p:cBhvr>
                                        <p:cTn id="66" dur="1000"/>
                                        <p:tgtEl>
                                          <p:spTgt spid="11"/>
                                        </p:tgtEl>
                                        <p:attrNameLst>
                                          <p:attrName>ppt_h</p:attrName>
                                        </p:attrNameLst>
                                      </p:cBhvr>
                                      <p:tavLst>
                                        <p:tav tm="0">
                                          <p:val>
                                            <p:strVal val="ppt_h"/>
                                          </p:val>
                                        </p:tav>
                                        <p:tav tm="100000">
                                          <p:val>
                                            <p:fltVal val="0"/>
                                          </p:val>
                                        </p:tav>
                                      </p:tavLst>
                                    </p:anim>
                                    <p:anim calcmode="lin" valueType="num">
                                      <p:cBhvr>
                                        <p:cTn id="67" dur="1000"/>
                                        <p:tgtEl>
                                          <p:spTgt spid="11"/>
                                        </p:tgtEl>
                                        <p:attrNameLst>
                                          <p:attrName>style.rotation</p:attrName>
                                        </p:attrNameLst>
                                      </p:cBhvr>
                                      <p:tavLst>
                                        <p:tav tm="0">
                                          <p:val>
                                            <p:fltVal val="0"/>
                                          </p:val>
                                        </p:tav>
                                        <p:tav tm="100000">
                                          <p:val>
                                            <p:fltVal val="90"/>
                                          </p:val>
                                        </p:tav>
                                      </p:tavLst>
                                    </p:anim>
                                    <p:animEffect transition="out" filter="fade">
                                      <p:cBhvr>
                                        <p:cTn id="68" dur="1000"/>
                                        <p:tgtEl>
                                          <p:spTgt spid="11"/>
                                        </p:tgtEl>
                                      </p:cBhvr>
                                    </p:animEffect>
                                    <p:set>
                                      <p:cBhvr>
                                        <p:cTn id="69" dur="1" fill="hold">
                                          <p:stCondLst>
                                            <p:cond delay="999"/>
                                          </p:stCondLst>
                                        </p:cTn>
                                        <p:tgtEl>
                                          <p:spTgt spid="11"/>
                                        </p:tgtEl>
                                        <p:attrNameLst>
                                          <p:attrName>style.visibility</p:attrName>
                                        </p:attrNameLst>
                                      </p:cBhvr>
                                      <p:to>
                                        <p:strVal val="hidden"/>
                                      </p:to>
                                    </p:set>
                                  </p:childTnLst>
                                </p:cTn>
                              </p:par>
                              <p:par>
                                <p:cTn id="70" presetID="31" presetClass="exit" presetSubtype="0" fill="hold" nodeType="withEffect">
                                  <p:stCondLst>
                                    <p:cond delay="0"/>
                                  </p:stCondLst>
                                  <p:childTnLst>
                                    <p:anim calcmode="lin" valueType="num">
                                      <p:cBhvr>
                                        <p:cTn id="71" dur="1000"/>
                                        <p:tgtEl>
                                          <p:spTgt spid="27"/>
                                        </p:tgtEl>
                                        <p:attrNameLst>
                                          <p:attrName>ppt_w</p:attrName>
                                        </p:attrNameLst>
                                      </p:cBhvr>
                                      <p:tavLst>
                                        <p:tav tm="0">
                                          <p:val>
                                            <p:strVal val="ppt_w"/>
                                          </p:val>
                                        </p:tav>
                                        <p:tav tm="100000">
                                          <p:val>
                                            <p:fltVal val="0"/>
                                          </p:val>
                                        </p:tav>
                                      </p:tavLst>
                                    </p:anim>
                                    <p:anim calcmode="lin" valueType="num">
                                      <p:cBhvr>
                                        <p:cTn id="72" dur="1000"/>
                                        <p:tgtEl>
                                          <p:spTgt spid="27"/>
                                        </p:tgtEl>
                                        <p:attrNameLst>
                                          <p:attrName>ppt_h</p:attrName>
                                        </p:attrNameLst>
                                      </p:cBhvr>
                                      <p:tavLst>
                                        <p:tav tm="0">
                                          <p:val>
                                            <p:strVal val="ppt_h"/>
                                          </p:val>
                                        </p:tav>
                                        <p:tav tm="100000">
                                          <p:val>
                                            <p:fltVal val="0"/>
                                          </p:val>
                                        </p:tav>
                                      </p:tavLst>
                                    </p:anim>
                                    <p:anim calcmode="lin" valueType="num">
                                      <p:cBhvr>
                                        <p:cTn id="73" dur="1000"/>
                                        <p:tgtEl>
                                          <p:spTgt spid="27"/>
                                        </p:tgtEl>
                                        <p:attrNameLst>
                                          <p:attrName>style.rotation</p:attrName>
                                        </p:attrNameLst>
                                      </p:cBhvr>
                                      <p:tavLst>
                                        <p:tav tm="0">
                                          <p:val>
                                            <p:fltVal val="0"/>
                                          </p:val>
                                        </p:tav>
                                        <p:tav tm="100000">
                                          <p:val>
                                            <p:fltVal val="90"/>
                                          </p:val>
                                        </p:tav>
                                      </p:tavLst>
                                    </p:anim>
                                    <p:animEffect transition="out" filter="fade">
                                      <p:cBhvr>
                                        <p:cTn id="74" dur="1000"/>
                                        <p:tgtEl>
                                          <p:spTgt spid="27"/>
                                        </p:tgtEl>
                                      </p:cBhvr>
                                    </p:animEffect>
                                    <p:set>
                                      <p:cBhvr>
                                        <p:cTn id="75" dur="1" fill="hold">
                                          <p:stCondLst>
                                            <p:cond delay="999"/>
                                          </p:stCondLst>
                                        </p:cTn>
                                        <p:tgtEl>
                                          <p:spTgt spid="27"/>
                                        </p:tgtEl>
                                        <p:attrNameLst>
                                          <p:attrName>style.visibility</p:attrName>
                                        </p:attrNameLst>
                                      </p:cBhvr>
                                      <p:to>
                                        <p:strVal val="hidden"/>
                                      </p:to>
                                    </p:set>
                                  </p:childTnLst>
                                </p:cTn>
                              </p:par>
                              <p:par>
                                <p:cTn id="76" presetID="31" presetClass="exit" presetSubtype="0" fill="hold" grpId="1" nodeType="withEffect">
                                  <p:stCondLst>
                                    <p:cond delay="0"/>
                                  </p:stCondLst>
                                  <p:childTnLst>
                                    <p:anim calcmode="lin" valueType="num">
                                      <p:cBhvr>
                                        <p:cTn id="77" dur="1000"/>
                                        <p:tgtEl>
                                          <p:spTgt spid="17"/>
                                        </p:tgtEl>
                                        <p:attrNameLst>
                                          <p:attrName>ppt_w</p:attrName>
                                        </p:attrNameLst>
                                      </p:cBhvr>
                                      <p:tavLst>
                                        <p:tav tm="0">
                                          <p:val>
                                            <p:strVal val="ppt_w"/>
                                          </p:val>
                                        </p:tav>
                                        <p:tav tm="100000">
                                          <p:val>
                                            <p:fltVal val="0"/>
                                          </p:val>
                                        </p:tav>
                                      </p:tavLst>
                                    </p:anim>
                                    <p:anim calcmode="lin" valueType="num">
                                      <p:cBhvr>
                                        <p:cTn id="78" dur="1000"/>
                                        <p:tgtEl>
                                          <p:spTgt spid="17"/>
                                        </p:tgtEl>
                                        <p:attrNameLst>
                                          <p:attrName>ppt_h</p:attrName>
                                        </p:attrNameLst>
                                      </p:cBhvr>
                                      <p:tavLst>
                                        <p:tav tm="0">
                                          <p:val>
                                            <p:strVal val="ppt_h"/>
                                          </p:val>
                                        </p:tav>
                                        <p:tav tm="100000">
                                          <p:val>
                                            <p:fltVal val="0"/>
                                          </p:val>
                                        </p:tav>
                                      </p:tavLst>
                                    </p:anim>
                                    <p:anim calcmode="lin" valueType="num">
                                      <p:cBhvr>
                                        <p:cTn id="79" dur="1000"/>
                                        <p:tgtEl>
                                          <p:spTgt spid="17"/>
                                        </p:tgtEl>
                                        <p:attrNameLst>
                                          <p:attrName>style.rotation</p:attrName>
                                        </p:attrNameLst>
                                      </p:cBhvr>
                                      <p:tavLst>
                                        <p:tav tm="0">
                                          <p:val>
                                            <p:fltVal val="0"/>
                                          </p:val>
                                        </p:tav>
                                        <p:tav tm="100000">
                                          <p:val>
                                            <p:fltVal val="90"/>
                                          </p:val>
                                        </p:tav>
                                      </p:tavLst>
                                    </p:anim>
                                    <p:animEffect transition="out" filter="fade">
                                      <p:cBhvr>
                                        <p:cTn id="80" dur="1000"/>
                                        <p:tgtEl>
                                          <p:spTgt spid="17"/>
                                        </p:tgtEl>
                                      </p:cBhvr>
                                    </p:animEffect>
                                    <p:set>
                                      <p:cBhvr>
                                        <p:cTn id="81" dur="1" fill="hold">
                                          <p:stCondLst>
                                            <p:cond delay="999"/>
                                          </p:stCondLst>
                                        </p:cTn>
                                        <p:tgtEl>
                                          <p:spTgt spid="17"/>
                                        </p:tgtEl>
                                        <p:attrNameLst>
                                          <p:attrName>style.visibility</p:attrName>
                                        </p:attrNameLst>
                                      </p:cBhvr>
                                      <p:to>
                                        <p:strVal val="hidden"/>
                                      </p:to>
                                    </p:set>
                                  </p:childTnLst>
                                </p:cTn>
                              </p:par>
                              <p:par>
                                <p:cTn id="82" presetID="31" presetClass="exit" presetSubtype="0" fill="hold" grpId="1" nodeType="withEffect">
                                  <p:stCondLst>
                                    <p:cond delay="0"/>
                                  </p:stCondLst>
                                  <p:childTnLst>
                                    <p:anim calcmode="lin" valueType="num">
                                      <p:cBhvr>
                                        <p:cTn id="83" dur="1000"/>
                                        <p:tgtEl>
                                          <p:spTgt spid="19"/>
                                        </p:tgtEl>
                                        <p:attrNameLst>
                                          <p:attrName>ppt_w</p:attrName>
                                        </p:attrNameLst>
                                      </p:cBhvr>
                                      <p:tavLst>
                                        <p:tav tm="0">
                                          <p:val>
                                            <p:strVal val="ppt_w"/>
                                          </p:val>
                                        </p:tav>
                                        <p:tav tm="100000">
                                          <p:val>
                                            <p:fltVal val="0"/>
                                          </p:val>
                                        </p:tav>
                                      </p:tavLst>
                                    </p:anim>
                                    <p:anim calcmode="lin" valueType="num">
                                      <p:cBhvr>
                                        <p:cTn id="84" dur="1000"/>
                                        <p:tgtEl>
                                          <p:spTgt spid="19"/>
                                        </p:tgtEl>
                                        <p:attrNameLst>
                                          <p:attrName>ppt_h</p:attrName>
                                        </p:attrNameLst>
                                      </p:cBhvr>
                                      <p:tavLst>
                                        <p:tav tm="0">
                                          <p:val>
                                            <p:strVal val="ppt_h"/>
                                          </p:val>
                                        </p:tav>
                                        <p:tav tm="100000">
                                          <p:val>
                                            <p:fltVal val="0"/>
                                          </p:val>
                                        </p:tav>
                                      </p:tavLst>
                                    </p:anim>
                                    <p:anim calcmode="lin" valueType="num">
                                      <p:cBhvr>
                                        <p:cTn id="85" dur="1000"/>
                                        <p:tgtEl>
                                          <p:spTgt spid="19"/>
                                        </p:tgtEl>
                                        <p:attrNameLst>
                                          <p:attrName>style.rotation</p:attrName>
                                        </p:attrNameLst>
                                      </p:cBhvr>
                                      <p:tavLst>
                                        <p:tav tm="0">
                                          <p:val>
                                            <p:fltVal val="0"/>
                                          </p:val>
                                        </p:tav>
                                        <p:tav tm="100000">
                                          <p:val>
                                            <p:fltVal val="90"/>
                                          </p:val>
                                        </p:tav>
                                      </p:tavLst>
                                    </p:anim>
                                    <p:animEffect transition="out" filter="fade">
                                      <p:cBhvr>
                                        <p:cTn id="86" dur="1000"/>
                                        <p:tgtEl>
                                          <p:spTgt spid="19"/>
                                        </p:tgtEl>
                                      </p:cBhvr>
                                    </p:animEffect>
                                    <p:set>
                                      <p:cBhvr>
                                        <p:cTn id="87" dur="1" fill="hold">
                                          <p:stCondLst>
                                            <p:cond delay="999"/>
                                          </p:stCondLst>
                                        </p:cTn>
                                        <p:tgtEl>
                                          <p:spTgt spid="19"/>
                                        </p:tgtEl>
                                        <p:attrNameLst>
                                          <p:attrName>style.visibility</p:attrName>
                                        </p:attrNameLst>
                                      </p:cBhvr>
                                      <p:to>
                                        <p:strVal val="hidden"/>
                                      </p:to>
                                    </p:set>
                                  </p:childTnLst>
                                </p:cTn>
                              </p:par>
                              <p:par>
                                <p:cTn id="88" presetID="31" presetClass="exit" presetSubtype="0" fill="hold" grpId="1" nodeType="withEffect">
                                  <p:stCondLst>
                                    <p:cond delay="0"/>
                                  </p:stCondLst>
                                  <p:childTnLst>
                                    <p:anim calcmode="lin" valueType="num">
                                      <p:cBhvr>
                                        <p:cTn id="89" dur="1000"/>
                                        <p:tgtEl>
                                          <p:spTgt spid="20"/>
                                        </p:tgtEl>
                                        <p:attrNameLst>
                                          <p:attrName>ppt_w</p:attrName>
                                        </p:attrNameLst>
                                      </p:cBhvr>
                                      <p:tavLst>
                                        <p:tav tm="0">
                                          <p:val>
                                            <p:strVal val="ppt_w"/>
                                          </p:val>
                                        </p:tav>
                                        <p:tav tm="100000">
                                          <p:val>
                                            <p:fltVal val="0"/>
                                          </p:val>
                                        </p:tav>
                                      </p:tavLst>
                                    </p:anim>
                                    <p:anim calcmode="lin" valueType="num">
                                      <p:cBhvr>
                                        <p:cTn id="90" dur="1000"/>
                                        <p:tgtEl>
                                          <p:spTgt spid="20"/>
                                        </p:tgtEl>
                                        <p:attrNameLst>
                                          <p:attrName>ppt_h</p:attrName>
                                        </p:attrNameLst>
                                      </p:cBhvr>
                                      <p:tavLst>
                                        <p:tav tm="0">
                                          <p:val>
                                            <p:strVal val="ppt_h"/>
                                          </p:val>
                                        </p:tav>
                                        <p:tav tm="100000">
                                          <p:val>
                                            <p:fltVal val="0"/>
                                          </p:val>
                                        </p:tav>
                                      </p:tavLst>
                                    </p:anim>
                                    <p:anim calcmode="lin" valueType="num">
                                      <p:cBhvr>
                                        <p:cTn id="91" dur="1000"/>
                                        <p:tgtEl>
                                          <p:spTgt spid="20"/>
                                        </p:tgtEl>
                                        <p:attrNameLst>
                                          <p:attrName>style.rotation</p:attrName>
                                        </p:attrNameLst>
                                      </p:cBhvr>
                                      <p:tavLst>
                                        <p:tav tm="0">
                                          <p:val>
                                            <p:fltVal val="0"/>
                                          </p:val>
                                        </p:tav>
                                        <p:tav tm="100000">
                                          <p:val>
                                            <p:fltVal val="90"/>
                                          </p:val>
                                        </p:tav>
                                      </p:tavLst>
                                    </p:anim>
                                    <p:animEffect transition="out" filter="fade">
                                      <p:cBhvr>
                                        <p:cTn id="92" dur="1000"/>
                                        <p:tgtEl>
                                          <p:spTgt spid="20"/>
                                        </p:tgtEl>
                                      </p:cBhvr>
                                    </p:animEffect>
                                    <p:set>
                                      <p:cBhvr>
                                        <p:cTn id="93" dur="1" fill="hold">
                                          <p:stCondLst>
                                            <p:cond delay="999"/>
                                          </p:stCondLst>
                                        </p:cTn>
                                        <p:tgtEl>
                                          <p:spTgt spid="20"/>
                                        </p:tgtEl>
                                        <p:attrNameLst>
                                          <p:attrName>style.visibility</p:attrName>
                                        </p:attrNameLst>
                                      </p:cBhvr>
                                      <p:to>
                                        <p:strVal val="hidden"/>
                                      </p:to>
                                    </p:set>
                                  </p:childTnLst>
                                </p:cTn>
                              </p:par>
                              <p:par>
                                <p:cTn id="94" presetID="31" presetClass="exit" presetSubtype="0" fill="hold" grpId="1" nodeType="withEffect">
                                  <p:stCondLst>
                                    <p:cond delay="0"/>
                                  </p:stCondLst>
                                  <p:childTnLst>
                                    <p:anim calcmode="lin" valueType="num">
                                      <p:cBhvr>
                                        <p:cTn id="95" dur="1000"/>
                                        <p:tgtEl>
                                          <p:spTgt spid="18"/>
                                        </p:tgtEl>
                                        <p:attrNameLst>
                                          <p:attrName>ppt_w</p:attrName>
                                        </p:attrNameLst>
                                      </p:cBhvr>
                                      <p:tavLst>
                                        <p:tav tm="0">
                                          <p:val>
                                            <p:strVal val="ppt_w"/>
                                          </p:val>
                                        </p:tav>
                                        <p:tav tm="100000">
                                          <p:val>
                                            <p:fltVal val="0"/>
                                          </p:val>
                                        </p:tav>
                                      </p:tavLst>
                                    </p:anim>
                                    <p:anim calcmode="lin" valueType="num">
                                      <p:cBhvr>
                                        <p:cTn id="96" dur="1000"/>
                                        <p:tgtEl>
                                          <p:spTgt spid="18"/>
                                        </p:tgtEl>
                                        <p:attrNameLst>
                                          <p:attrName>ppt_h</p:attrName>
                                        </p:attrNameLst>
                                      </p:cBhvr>
                                      <p:tavLst>
                                        <p:tav tm="0">
                                          <p:val>
                                            <p:strVal val="ppt_h"/>
                                          </p:val>
                                        </p:tav>
                                        <p:tav tm="100000">
                                          <p:val>
                                            <p:fltVal val="0"/>
                                          </p:val>
                                        </p:tav>
                                      </p:tavLst>
                                    </p:anim>
                                    <p:anim calcmode="lin" valueType="num">
                                      <p:cBhvr>
                                        <p:cTn id="97" dur="1000"/>
                                        <p:tgtEl>
                                          <p:spTgt spid="18"/>
                                        </p:tgtEl>
                                        <p:attrNameLst>
                                          <p:attrName>style.rotation</p:attrName>
                                        </p:attrNameLst>
                                      </p:cBhvr>
                                      <p:tavLst>
                                        <p:tav tm="0">
                                          <p:val>
                                            <p:fltVal val="0"/>
                                          </p:val>
                                        </p:tav>
                                        <p:tav tm="100000">
                                          <p:val>
                                            <p:fltVal val="90"/>
                                          </p:val>
                                        </p:tav>
                                      </p:tavLst>
                                    </p:anim>
                                    <p:animEffect transition="out" filter="fade">
                                      <p:cBhvr>
                                        <p:cTn id="98" dur="1000"/>
                                        <p:tgtEl>
                                          <p:spTgt spid="18"/>
                                        </p:tgtEl>
                                      </p:cBhvr>
                                    </p:animEffect>
                                    <p:set>
                                      <p:cBhvr>
                                        <p:cTn id="99" dur="1" fill="hold">
                                          <p:stCondLst>
                                            <p:cond delay="999"/>
                                          </p:stCondLst>
                                        </p:cTn>
                                        <p:tgtEl>
                                          <p:spTgt spid="18"/>
                                        </p:tgtEl>
                                        <p:attrNameLst>
                                          <p:attrName>style.visibility</p:attrName>
                                        </p:attrNameLst>
                                      </p:cBhvr>
                                      <p:to>
                                        <p:strVal val="hidden"/>
                                      </p:to>
                                    </p:set>
                                  </p:childTnLst>
                                </p:cTn>
                              </p:par>
                              <p:par>
                                <p:cTn id="100" presetID="2" presetClass="exit" presetSubtype="4" fill="hold" grpId="1" nodeType="withEffect">
                                  <p:stCondLst>
                                    <p:cond delay="0"/>
                                  </p:stCondLst>
                                  <p:childTnLst>
                                    <p:anim calcmode="lin" valueType="num">
                                      <p:cBhvr additive="base">
                                        <p:cTn id="101" dur="500"/>
                                        <p:tgtEl>
                                          <p:spTgt spid="30"/>
                                        </p:tgtEl>
                                        <p:attrNameLst>
                                          <p:attrName>ppt_x</p:attrName>
                                        </p:attrNameLst>
                                      </p:cBhvr>
                                      <p:tavLst>
                                        <p:tav tm="0">
                                          <p:val>
                                            <p:strVal val="ppt_x"/>
                                          </p:val>
                                        </p:tav>
                                        <p:tav tm="100000">
                                          <p:val>
                                            <p:strVal val="ppt_x"/>
                                          </p:val>
                                        </p:tav>
                                      </p:tavLst>
                                    </p:anim>
                                    <p:anim calcmode="lin" valueType="num">
                                      <p:cBhvr additive="base">
                                        <p:cTn id="102" dur="500"/>
                                        <p:tgtEl>
                                          <p:spTgt spid="30"/>
                                        </p:tgtEl>
                                        <p:attrNameLst>
                                          <p:attrName>ppt_y</p:attrName>
                                        </p:attrNameLst>
                                      </p:cBhvr>
                                      <p:tavLst>
                                        <p:tav tm="0">
                                          <p:val>
                                            <p:strVal val="ppt_y"/>
                                          </p:val>
                                        </p:tav>
                                        <p:tav tm="100000">
                                          <p:val>
                                            <p:strVal val="1+ppt_h/2"/>
                                          </p:val>
                                        </p:tav>
                                      </p:tavLst>
                                    </p:anim>
                                    <p:set>
                                      <p:cBhvr>
                                        <p:cTn id="103" dur="1" fill="hold">
                                          <p:stCondLst>
                                            <p:cond delay="499"/>
                                          </p:stCondLst>
                                        </p:cTn>
                                        <p:tgtEl>
                                          <p:spTgt spid="30"/>
                                        </p:tgtEl>
                                        <p:attrNameLst>
                                          <p:attrName>style.visibility</p:attrName>
                                        </p:attrNameLst>
                                      </p:cBhvr>
                                      <p:to>
                                        <p:strVal val="hidden"/>
                                      </p:to>
                                    </p:set>
                                  </p:childTnLst>
                                </p:cTn>
                              </p:par>
                              <p:par>
                                <p:cTn id="104" presetID="2" presetClass="exit" presetSubtype="4" fill="hold" grpId="1" nodeType="withEffect">
                                  <p:stCondLst>
                                    <p:cond delay="0"/>
                                  </p:stCondLst>
                                  <p:childTnLst>
                                    <p:anim calcmode="lin" valueType="num">
                                      <p:cBhvr additive="base">
                                        <p:cTn id="105" dur="500"/>
                                        <p:tgtEl>
                                          <p:spTgt spid="16"/>
                                        </p:tgtEl>
                                        <p:attrNameLst>
                                          <p:attrName>ppt_x</p:attrName>
                                        </p:attrNameLst>
                                      </p:cBhvr>
                                      <p:tavLst>
                                        <p:tav tm="0">
                                          <p:val>
                                            <p:strVal val="ppt_x"/>
                                          </p:val>
                                        </p:tav>
                                        <p:tav tm="100000">
                                          <p:val>
                                            <p:strVal val="ppt_x"/>
                                          </p:val>
                                        </p:tav>
                                      </p:tavLst>
                                    </p:anim>
                                    <p:anim calcmode="lin" valueType="num">
                                      <p:cBhvr additive="base">
                                        <p:cTn id="106" dur="500"/>
                                        <p:tgtEl>
                                          <p:spTgt spid="16"/>
                                        </p:tgtEl>
                                        <p:attrNameLst>
                                          <p:attrName>ppt_y</p:attrName>
                                        </p:attrNameLst>
                                      </p:cBhvr>
                                      <p:tavLst>
                                        <p:tav tm="0">
                                          <p:val>
                                            <p:strVal val="ppt_y"/>
                                          </p:val>
                                        </p:tav>
                                        <p:tav tm="100000">
                                          <p:val>
                                            <p:strVal val="1+ppt_h/2"/>
                                          </p:val>
                                        </p:tav>
                                      </p:tavLst>
                                    </p:anim>
                                    <p:set>
                                      <p:cBhvr>
                                        <p:cTn id="107" dur="1" fill="hold">
                                          <p:stCondLst>
                                            <p:cond delay="499"/>
                                          </p:stCondLst>
                                        </p:cTn>
                                        <p:tgtEl>
                                          <p:spTgt spid="16"/>
                                        </p:tgtEl>
                                        <p:attrNameLst>
                                          <p:attrName>style.visibility</p:attrName>
                                        </p:attrNameLst>
                                      </p:cBhvr>
                                      <p:to>
                                        <p:strVal val="hidden"/>
                                      </p:to>
                                    </p:set>
                                  </p:childTnLst>
                                </p:cTn>
                              </p:par>
                              <p:par>
                                <p:cTn id="108" presetID="2" presetClass="exit" presetSubtype="4" fill="hold" grpId="1" nodeType="withEffect">
                                  <p:stCondLst>
                                    <p:cond delay="0"/>
                                  </p:stCondLst>
                                  <p:childTnLst>
                                    <p:anim calcmode="lin" valueType="num">
                                      <p:cBhvr additive="base">
                                        <p:cTn id="109" dur="500"/>
                                        <p:tgtEl>
                                          <p:spTgt spid="31"/>
                                        </p:tgtEl>
                                        <p:attrNameLst>
                                          <p:attrName>ppt_x</p:attrName>
                                        </p:attrNameLst>
                                      </p:cBhvr>
                                      <p:tavLst>
                                        <p:tav tm="0">
                                          <p:val>
                                            <p:strVal val="ppt_x"/>
                                          </p:val>
                                        </p:tav>
                                        <p:tav tm="100000">
                                          <p:val>
                                            <p:strVal val="ppt_x"/>
                                          </p:val>
                                        </p:tav>
                                      </p:tavLst>
                                    </p:anim>
                                    <p:anim calcmode="lin" valueType="num">
                                      <p:cBhvr additive="base">
                                        <p:cTn id="110" dur="500"/>
                                        <p:tgtEl>
                                          <p:spTgt spid="31"/>
                                        </p:tgtEl>
                                        <p:attrNameLst>
                                          <p:attrName>ppt_y</p:attrName>
                                        </p:attrNameLst>
                                      </p:cBhvr>
                                      <p:tavLst>
                                        <p:tav tm="0">
                                          <p:val>
                                            <p:strVal val="ppt_y"/>
                                          </p:val>
                                        </p:tav>
                                        <p:tav tm="100000">
                                          <p:val>
                                            <p:strVal val="1+ppt_h/2"/>
                                          </p:val>
                                        </p:tav>
                                      </p:tavLst>
                                    </p:anim>
                                    <p:set>
                                      <p:cBhvr>
                                        <p:cTn id="111" dur="1" fill="hold">
                                          <p:stCondLst>
                                            <p:cond delay="499"/>
                                          </p:stCondLst>
                                        </p:cTn>
                                        <p:tgtEl>
                                          <p:spTgt spid="31"/>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xit" presetSubtype="4" fill="hold" nodeType="clickEffect">
                                  <p:stCondLst>
                                    <p:cond delay="0"/>
                                  </p:stCondLst>
                                  <p:childTnLst>
                                    <p:anim calcmode="lin" valueType="num">
                                      <p:cBhvr additive="base">
                                        <p:cTn id="115" dur="500"/>
                                        <p:tgtEl>
                                          <p:spTgt spid="7"/>
                                        </p:tgtEl>
                                        <p:attrNameLst>
                                          <p:attrName>ppt_x</p:attrName>
                                        </p:attrNameLst>
                                      </p:cBhvr>
                                      <p:tavLst>
                                        <p:tav tm="0">
                                          <p:val>
                                            <p:strVal val="ppt_x"/>
                                          </p:val>
                                        </p:tav>
                                        <p:tav tm="100000">
                                          <p:val>
                                            <p:strVal val="ppt_x"/>
                                          </p:val>
                                        </p:tav>
                                      </p:tavLst>
                                    </p:anim>
                                    <p:anim calcmode="lin" valueType="num">
                                      <p:cBhvr additive="base">
                                        <p:cTn id="116" dur="500"/>
                                        <p:tgtEl>
                                          <p:spTgt spid="7"/>
                                        </p:tgtEl>
                                        <p:attrNameLst>
                                          <p:attrName>ppt_y</p:attrName>
                                        </p:attrNameLst>
                                      </p:cBhvr>
                                      <p:tavLst>
                                        <p:tav tm="0">
                                          <p:val>
                                            <p:strVal val="ppt_y"/>
                                          </p:val>
                                        </p:tav>
                                        <p:tav tm="100000">
                                          <p:val>
                                            <p:strVal val="1+ppt_h/2"/>
                                          </p:val>
                                        </p:tav>
                                      </p:tavLst>
                                    </p:anim>
                                    <p:set>
                                      <p:cBhvr>
                                        <p:cTn id="117" dur="1" fill="hold">
                                          <p:stCondLst>
                                            <p:cond delay="499"/>
                                          </p:stCondLst>
                                        </p:cTn>
                                        <p:tgtEl>
                                          <p:spTgt spid="7"/>
                                        </p:tgtEl>
                                        <p:attrNameLst>
                                          <p:attrName>style.visibility</p:attrName>
                                        </p:attrNameLst>
                                      </p:cBhvr>
                                      <p:to>
                                        <p:strVal val="hidden"/>
                                      </p:to>
                                    </p:set>
                                  </p:childTnLst>
                                </p:cTn>
                              </p:par>
                            </p:childTnLst>
                          </p:cTn>
                        </p:par>
                        <p:par>
                          <p:cTn id="118" fill="hold">
                            <p:stCondLst>
                              <p:cond delay="500"/>
                            </p:stCondLst>
                            <p:childTnLst>
                              <p:par>
                                <p:cTn id="119" presetID="2" presetClass="entr" presetSubtype="4" fill="hold" nodeType="after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animBg="1"/>
      <p:bldP spid="17" grpId="1" animBg="1"/>
      <p:bldP spid="18" grpId="0" animBg="1"/>
      <p:bldP spid="18" grpId="1" animBg="1"/>
      <p:bldP spid="19" grpId="0"/>
      <p:bldP spid="19" grpId="1"/>
      <p:bldP spid="20" grpId="0"/>
      <p:bldP spid="20" grpId="1"/>
      <p:bldP spid="30" grpId="0" animBg="1"/>
      <p:bldP spid="30" grpId="1" animBg="1"/>
      <p:bldP spid="31" grpId="0"/>
      <p:bldP spid="3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Прямоугольник 4"/>
          <p:cNvSpPr/>
          <p:nvPr/>
        </p:nvSpPr>
        <p:spPr>
          <a:xfrm>
            <a:off x="416128" y="89963"/>
            <a:ext cx="12175089"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PREDICT BIKE RENTAL USAGE (REGRESSION) </a:t>
            </a:r>
            <a:endParaRPr lang="ru-RU" sz="3200" b="1" dirty="0">
              <a:solidFill>
                <a:srgbClr val="FFDC90"/>
              </a:solidFill>
              <a:latin typeface="Montserrat" charset="0"/>
              <a:ea typeface="Montserrat" charset="0"/>
              <a:cs typeface="Montserrat" charset="0"/>
            </a:endParaRPr>
          </a:p>
        </p:txBody>
      </p:sp>
      <p:sp>
        <p:nvSpPr>
          <p:cNvPr id="6" name="Прямоугольник 5"/>
          <p:cNvSpPr/>
          <p:nvPr/>
        </p:nvSpPr>
        <p:spPr>
          <a:xfrm>
            <a:off x="190966" y="1838119"/>
            <a:ext cx="7205463" cy="269612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The objective is to predict bike rental usage based on inputs such as temperature, humidity, wind speed..</a:t>
            </a:r>
            <a:r>
              <a:rPr lang="en-CA" sz="2350" b="1" dirty="0" err="1" smtClean="0">
                <a:solidFill>
                  <a:srgbClr val="583A72"/>
                </a:solidFill>
                <a:latin typeface="Montserrat" charset="0"/>
                <a:ea typeface="Montserrat" charset="0"/>
                <a:cs typeface="Montserrat" charset="0"/>
              </a:rPr>
              <a:t>etc</a:t>
            </a:r>
            <a:r>
              <a:rPr lang="en-CA" sz="2350" b="1" dirty="0" smtClean="0">
                <a:solidFill>
                  <a:srgbClr val="583A72"/>
                </a:solidFill>
                <a:latin typeface="Montserrat" charset="0"/>
                <a:ea typeface="Montserrat" charset="0"/>
                <a:cs typeface="Montserrat" charset="0"/>
              </a:rPr>
              <a:t>.</a:t>
            </a:r>
          </a:p>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This problem is much more advanced compared to previous projects so we have to build a multi-layer perceptron network. </a:t>
            </a:r>
          </a:p>
        </p:txBody>
      </p:sp>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 name="Rectangle 1"/>
          <p:cNvSpPr/>
          <p:nvPr/>
        </p:nvSpPr>
        <p:spPr>
          <a:xfrm>
            <a:off x="1193589" y="5771917"/>
            <a:ext cx="6032101" cy="307777"/>
          </a:xfrm>
          <a:prstGeom prst="rect">
            <a:avLst/>
          </a:prstGeom>
        </p:spPr>
        <p:txBody>
          <a:bodyPr wrap="none">
            <a:spAutoFit/>
          </a:bodyPr>
          <a:lstStyle/>
          <a:p>
            <a:r>
              <a:rPr lang="en-CA" sz="1400" b="1" dirty="0" smtClean="0"/>
              <a:t>Image Source: </a:t>
            </a:r>
            <a:r>
              <a:rPr lang="en-CA" sz="1400" dirty="0">
                <a:hlinkClick r:id="rId3"/>
              </a:rPr>
              <a:t>https://pixabay.com/photos/bike-rental-bikes-rent-pay-2284380</a:t>
            </a:r>
            <a:r>
              <a:rPr lang="en-CA" sz="1400" dirty="0" smtClean="0">
                <a:hlinkClick r:id="rId3"/>
              </a:rPr>
              <a:t>/</a:t>
            </a:r>
            <a:endParaRPr lang="en-CA" sz="1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1900" y="2080938"/>
            <a:ext cx="4439585" cy="2696123"/>
          </a:xfrm>
          <a:prstGeom prst="rect">
            <a:avLst/>
          </a:prstGeom>
        </p:spPr>
      </p:pic>
    </p:spTree>
    <p:extLst>
      <p:ext uri="{BB962C8B-B14F-4D97-AF65-F5344CB8AC3E}">
        <p14:creationId xmlns:p14="http://schemas.microsoft.com/office/powerpoint/2010/main" val="841186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0051847"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DIVIDE DATA INTO TRAINING AND TESTING</a:t>
            </a:r>
            <a:endParaRPr lang="ru-RU" sz="3200" b="1" dirty="0">
              <a:solidFill>
                <a:srgbClr val="FFDC90"/>
              </a:solidFill>
              <a:latin typeface="Montserrat" charset="0"/>
              <a:ea typeface="Montserrat" charset="0"/>
              <a:cs typeface="Montserrat" charset="0"/>
            </a:endParaRPr>
          </a:p>
        </p:txBody>
      </p:sp>
      <p:sp>
        <p:nvSpPr>
          <p:cNvPr id="5" name="Rectangle 4"/>
          <p:cNvSpPr/>
          <p:nvPr/>
        </p:nvSpPr>
        <p:spPr>
          <a:xfrm>
            <a:off x="584198" y="1524142"/>
            <a:ext cx="11026777" cy="3416320"/>
          </a:xfrm>
          <a:prstGeom prst="rect">
            <a:avLst/>
          </a:prstGeom>
        </p:spPr>
        <p:txBody>
          <a:bodyPr wrap="square">
            <a:spAutoFit/>
          </a:bodyPr>
          <a:lstStyle/>
          <a:p>
            <a:r>
              <a:rPr lang="en-CA" b="1" dirty="0">
                <a:solidFill>
                  <a:srgbClr val="583A72"/>
                </a:solidFill>
                <a:latin typeface="Montserrat" charset="0"/>
                <a:ea typeface="Montserrat" charset="0"/>
                <a:cs typeface="Montserrat" charset="0"/>
              </a:rPr>
              <a:t>Data set is </a:t>
            </a:r>
            <a:r>
              <a:rPr lang="en-CA" b="1" dirty="0" smtClean="0">
                <a:solidFill>
                  <a:srgbClr val="583A72"/>
                </a:solidFill>
                <a:latin typeface="Montserrat" charset="0"/>
                <a:ea typeface="Montserrat" charset="0"/>
                <a:cs typeface="Montserrat" charset="0"/>
              </a:rPr>
              <a:t>generally divided </a:t>
            </a:r>
            <a:r>
              <a:rPr lang="en-CA" b="1" dirty="0">
                <a:solidFill>
                  <a:srgbClr val="583A72"/>
                </a:solidFill>
                <a:latin typeface="Montserrat" charset="0"/>
                <a:ea typeface="Montserrat" charset="0"/>
                <a:cs typeface="Montserrat" charset="0"/>
              </a:rPr>
              <a:t>into 50%, 25%, 25% segments for training, validation, and testing, respectively.</a:t>
            </a:r>
          </a:p>
          <a:p>
            <a:pPr marL="742950" lvl="1" indent="-285750">
              <a:buFont typeface="Arial" panose="020B0604020202020204" pitchFamily="34" charset="0"/>
              <a:buChar char="•"/>
            </a:pPr>
            <a:r>
              <a:rPr lang="en-CA" b="1" dirty="0">
                <a:solidFill>
                  <a:srgbClr val="583A72"/>
                </a:solidFill>
                <a:latin typeface="Montserrat" charset="0"/>
                <a:ea typeface="Montserrat" charset="0"/>
                <a:cs typeface="Montserrat" charset="0"/>
              </a:rPr>
              <a:t>Training set: used for gradient calculation and weight update. </a:t>
            </a:r>
          </a:p>
          <a:p>
            <a:pPr marL="742950" lvl="1" indent="-285750">
              <a:buFont typeface="Arial" panose="020B0604020202020204" pitchFamily="34" charset="0"/>
              <a:buChar char="•"/>
            </a:pPr>
            <a:r>
              <a:rPr lang="en-CA" b="1" dirty="0">
                <a:solidFill>
                  <a:srgbClr val="583A72"/>
                </a:solidFill>
                <a:latin typeface="Montserrat" charset="0"/>
                <a:ea typeface="Montserrat" charset="0"/>
                <a:cs typeface="Montserrat" charset="0"/>
              </a:rPr>
              <a:t>Validation set: </a:t>
            </a:r>
            <a:endParaRPr lang="en-CA" b="1" dirty="0" smtClean="0">
              <a:solidFill>
                <a:srgbClr val="583A72"/>
              </a:solidFill>
              <a:latin typeface="Montserrat" charset="0"/>
              <a:ea typeface="Montserrat" charset="0"/>
              <a:cs typeface="Montserrat" charset="0"/>
            </a:endParaRPr>
          </a:p>
          <a:p>
            <a:pPr marL="1200150" lvl="2" indent="-285750">
              <a:buFont typeface="Wingdings" panose="05000000000000000000" pitchFamily="2" charset="2"/>
              <a:buChar char="v"/>
            </a:pPr>
            <a:r>
              <a:rPr lang="en-CA" b="1" dirty="0" smtClean="0">
                <a:solidFill>
                  <a:srgbClr val="583A72"/>
                </a:solidFill>
                <a:latin typeface="Montserrat" charset="0"/>
                <a:ea typeface="Montserrat" charset="0"/>
                <a:cs typeface="Montserrat" charset="0"/>
              </a:rPr>
              <a:t>used </a:t>
            </a:r>
            <a:r>
              <a:rPr lang="en-CA" b="1" dirty="0">
                <a:solidFill>
                  <a:srgbClr val="583A72"/>
                </a:solidFill>
                <a:latin typeface="Montserrat" charset="0"/>
                <a:ea typeface="Montserrat" charset="0"/>
                <a:cs typeface="Montserrat" charset="0"/>
              </a:rPr>
              <a:t>for cross-validation which is performed to assess training quality as training proceeds. </a:t>
            </a:r>
            <a:endParaRPr lang="en-CA" b="1" dirty="0" smtClean="0">
              <a:solidFill>
                <a:srgbClr val="583A72"/>
              </a:solidFill>
              <a:latin typeface="Montserrat" charset="0"/>
              <a:ea typeface="Montserrat" charset="0"/>
              <a:cs typeface="Montserrat" charset="0"/>
            </a:endParaRPr>
          </a:p>
          <a:p>
            <a:pPr marL="1200150" lvl="2" indent="-285750">
              <a:buFont typeface="Wingdings" panose="05000000000000000000" pitchFamily="2" charset="2"/>
              <a:buChar char="v"/>
            </a:pPr>
            <a:r>
              <a:rPr lang="en-CA" b="1" dirty="0" smtClean="0">
                <a:solidFill>
                  <a:srgbClr val="583A72"/>
                </a:solidFill>
                <a:latin typeface="Montserrat" charset="0"/>
                <a:ea typeface="Montserrat" charset="0"/>
                <a:cs typeface="Montserrat" charset="0"/>
              </a:rPr>
              <a:t>Cross-validation </a:t>
            </a:r>
            <a:r>
              <a:rPr lang="en-CA" b="1" dirty="0">
                <a:solidFill>
                  <a:srgbClr val="583A72"/>
                </a:solidFill>
                <a:latin typeface="Montserrat" charset="0"/>
                <a:ea typeface="Montserrat" charset="0"/>
                <a:cs typeface="Montserrat" charset="0"/>
              </a:rPr>
              <a:t>is implemented to overcome over-fitting (over-training</a:t>
            </a:r>
            <a:r>
              <a:rPr lang="en-CA" b="1" dirty="0" smtClean="0">
                <a:solidFill>
                  <a:srgbClr val="583A72"/>
                </a:solidFill>
                <a:latin typeface="Montserrat" charset="0"/>
                <a:ea typeface="Montserrat" charset="0"/>
                <a:cs typeface="Montserrat" charset="0"/>
              </a:rPr>
              <a:t>). Over-fitting </a:t>
            </a:r>
            <a:r>
              <a:rPr lang="en-CA" b="1" dirty="0">
                <a:solidFill>
                  <a:srgbClr val="583A72"/>
                </a:solidFill>
                <a:latin typeface="Montserrat" charset="0"/>
                <a:ea typeface="Montserrat" charset="0"/>
                <a:cs typeface="Montserrat" charset="0"/>
              </a:rPr>
              <a:t>occurs when algorithm focuses on training set details at cost of losing generalization </a:t>
            </a:r>
            <a:r>
              <a:rPr lang="en-CA" b="1" dirty="0" smtClean="0">
                <a:solidFill>
                  <a:srgbClr val="583A72"/>
                </a:solidFill>
                <a:latin typeface="Montserrat" charset="0"/>
                <a:ea typeface="Montserrat" charset="0"/>
                <a:cs typeface="Montserrat" charset="0"/>
              </a:rPr>
              <a:t>ability. </a:t>
            </a:r>
          </a:p>
          <a:p>
            <a:pPr marL="1200150" lvl="2" indent="-285750">
              <a:buFont typeface="Wingdings" panose="05000000000000000000" pitchFamily="2" charset="2"/>
              <a:buChar char="v"/>
            </a:pPr>
            <a:r>
              <a:rPr lang="en-CA" b="1" dirty="0" smtClean="0">
                <a:solidFill>
                  <a:srgbClr val="583A72"/>
                </a:solidFill>
                <a:latin typeface="Montserrat" charset="0"/>
                <a:ea typeface="Montserrat" charset="0"/>
                <a:cs typeface="Montserrat" charset="0"/>
              </a:rPr>
              <a:t>Trained </a:t>
            </a:r>
            <a:r>
              <a:rPr lang="en-CA" b="1" dirty="0">
                <a:solidFill>
                  <a:srgbClr val="583A72"/>
                </a:solidFill>
                <a:latin typeface="Montserrat" charset="0"/>
                <a:ea typeface="Montserrat" charset="0"/>
                <a:cs typeface="Montserrat" charset="0"/>
              </a:rPr>
              <a:t>network MSE might be small during training but during testing, the network may exhibit poor generalization performance. </a:t>
            </a:r>
          </a:p>
          <a:p>
            <a:pPr marL="742950" lvl="1" indent="-285750">
              <a:buFont typeface="Arial" panose="020B0604020202020204" pitchFamily="34" charset="0"/>
              <a:buChar char="•"/>
            </a:pPr>
            <a:r>
              <a:rPr lang="en-CA" b="1" dirty="0">
                <a:solidFill>
                  <a:srgbClr val="583A72"/>
                </a:solidFill>
                <a:latin typeface="Montserrat" charset="0"/>
                <a:ea typeface="Montserrat" charset="0"/>
                <a:cs typeface="Montserrat" charset="0"/>
              </a:rPr>
              <a:t>Testing set: used for testing trained network.</a:t>
            </a:r>
          </a:p>
        </p:txBody>
      </p:sp>
    </p:spTree>
    <p:extLst>
      <p:ext uri="{BB962C8B-B14F-4D97-AF65-F5344CB8AC3E}">
        <p14:creationId xmlns:p14="http://schemas.microsoft.com/office/powerpoint/2010/main" val="4091227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TENSORFLOW PLAYGROUND </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761048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23653" y="6229797"/>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a:t>
            </a:r>
            <a:r>
              <a:rPr lang="en-US" sz="3200" b="1" dirty="0" smtClean="0">
                <a:solidFill>
                  <a:srgbClr val="FFDC90"/>
                </a:solidFill>
                <a:latin typeface="Montserrat" charset="0"/>
                <a:ea typeface="Montserrat" charset="0"/>
                <a:cs typeface="Montserrat" charset="0"/>
              </a:rPr>
              <a:t>#3: DEEP DIVE INTO TF PLAYGROUND</a:t>
            </a:r>
            <a:endParaRPr lang="ru-RU" sz="3200" b="1" dirty="0">
              <a:solidFill>
                <a:srgbClr val="FFDC90"/>
              </a:solidFill>
              <a:latin typeface="Montserrat" charset="0"/>
              <a:ea typeface="Montserrat" charset="0"/>
              <a:cs typeface="Montserrat" charset="0"/>
            </a:endParaRPr>
          </a:p>
        </p:txBody>
      </p:sp>
      <p:pic>
        <p:nvPicPr>
          <p:cNvPr id="27" name="Picture 26"/>
          <p:cNvPicPr>
            <a:picLocks noChangeAspect="1"/>
          </p:cNvPicPr>
          <p:nvPr/>
        </p:nvPicPr>
        <p:blipFill>
          <a:blip r:embed="rId3"/>
          <a:stretch>
            <a:fillRect/>
          </a:stretch>
        </p:blipFill>
        <p:spPr>
          <a:xfrm>
            <a:off x="2390775" y="1915069"/>
            <a:ext cx="7410450" cy="3702599"/>
          </a:xfrm>
          <a:prstGeom prst="rect">
            <a:avLst/>
          </a:prstGeom>
        </p:spPr>
      </p:pic>
      <p:sp>
        <p:nvSpPr>
          <p:cNvPr id="2" name="Rectangle 1"/>
          <p:cNvSpPr/>
          <p:nvPr/>
        </p:nvSpPr>
        <p:spPr>
          <a:xfrm>
            <a:off x="647700" y="1285839"/>
            <a:ext cx="9385300" cy="369332"/>
          </a:xfrm>
          <a:prstGeom prst="rect">
            <a:avLst/>
          </a:prstGeom>
        </p:spPr>
        <p:txBody>
          <a:bodyPr wrap="square">
            <a:spAutoFit/>
          </a:bodyPr>
          <a:lstStyle/>
          <a:p>
            <a:pPr marL="342900" indent="-342900">
              <a:buFont typeface="Arial" panose="020B0604020202020204" pitchFamily="34" charset="0"/>
              <a:buChar char="•"/>
            </a:pPr>
            <a:r>
              <a:rPr lang="en-CA" dirty="0">
                <a:latin typeface="Montserrat" charset="0"/>
                <a:ea typeface="Montserrat" charset="0"/>
                <a:cs typeface="Montserrat" charset="0"/>
              </a:rPr>
              <a:t>Check this out: </a:t>
            </a:r>
            <a:r>
              <a:rPr lang="en-CA" dirty="0">
                <a:latin typeface="Montserrat" charset="0"/>
                <a:ea typeface="Montserrat" charset="0"/>
                <a:cs typeface="Montserrat" charset="0"/>
                <a:hlinkClick r:id="rId4"/>
              </a:rPr>
              <a:t>https://playground.tensorflow.org</a:t>
            </a:r>
            <a:endParaRPr lang="en-CA" dirty="0">
              <a:latin typeface="Montserrat" charset="0"/>
              <a:ea typeface="Montserrat" charset="0"/>
              <a:cs typeface="Montserrat" charset="0"/>
            </a:endParaRPr>
          </a:p>
        </p:txBody>
      </p:sp>
    </p:spTree>
    <p:extLst>
      <p:ext uri="{BB962C8B-B14F-4D97-AF65-F5344CB8AC3E}">
        <p14:creationId xmlns:p14="http://schemas.microsoft.com/office/powerpoint/2010/main" val="3557775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GRADIENT DESCENT</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1796976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GRADIENT DESCENT</a:t>
            </a:r>
            <a:endParaRPr lang="ru-RU" sz="3200" b="1" dirty="0">
              <a:solidFill>
                <a:srgbClr val="FFDC90"/>
              </a:solidFill>
              <a:latin typeface="Montserrat" charset="0"/>
              <a:ea typeface="Montserrat" charset="0"/>
              <a:cs typeface="Montserrat" charset="0"/>
            </a:endParaRPr>
          </a:p>
        </p:txBody>
      </p:sp>
      <p:sp>
        <p:nvSpPr>
          <p:cNvPr id="42" name="Content Placeholder 2"/>
          <p:cNvSpPr txBox="1">
            <a:spLocks/>
          </p:cNvSpPr>
          <p:nvPr/>
        </p:nvSpPr>
        <p:spPr>
          <a:xfrm>
            <a:off x="554184" y="1264643"/>
            <a:ext cx="701819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Gradient descent is an optimization algorithm used to obtain the optimized network weight and bias values </a:t>
            </a:r>
          </a:p>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It works by iteratively trying to minimize the cost function </a:t>
            </a:r>
          </a:p>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It works by calculating the gradient of the cost function and moving in the negative direction until the local/global minimum is achieved</a:t>
            </a:r>
          </a:p>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If the positive of the gradient is taken, local/global </a:t>
            </a:r>
            <a:r>
              <a:rPr lang="en-CA" sz="2350" b="1" dirty="0" smtClean="0">
                <a:solidFill>
                  <a:srgbClr val="583A72"/>
                </a:solidFill>
                <a:latin typeface="Montserrat" charset="0"/>
                <a:ea typeface="Montserrat" charset="0"/>
                <a:cs typeface="Montserrat" charset="0"/>
              </a:rPr>
              <a:t>maximum </a:t>
            </a:r>
            <a:r>
              <a:rPr lang="en-CA" sz="2350" b="1" dirty="0" smtClean="0">
                <a:solidFill>
                  <a:srgbClr val="583A72"/>
                </a:solidFill>
                <a:latin typeface="Montserrat" charset="0"/>
                <a:ea typeface="Montserrat" charset="0"/>
                <a:cs typeface="Montserrat" charset="0"/>
              </a:rPr>
              <a:t>is achieved</a:t>
            </a: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pic>
        <p:nvPicPr>
          <p:cNvPr id="5122" name="Picture 2" descr="File:Gradient descent metho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7535" y="1371805"/>
            <a:ext cx="3213046" cy="222864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50224" y="5585639"/>
            <a:ext cx="6688303" cy="738664"/>
          </a:xfrm>
          <a:prstGeom prst="rect">
            <a:avLst/>
          </a:prstGeom>
        </p:spPr>
        <p:txBody>
          <a:bodyPr wrap="square">
            <a:spAutoFit/>
          </a:bodyPr>
          <a:lstStyle/>
          <a:p>
            <a:r>
              <a:rPr lang="en-CA" sz="1400" b="1" dirty="0" smtClean="0"/>
              <a:t>Photo Credit: </a:t>
            </a:r>
            <a:r>
              <a:rPr lang="en-CA" sz="1400" dirty="0">
                <a:hlinkClick r:id="rId4"/>
              </a:rPr>
              <a:t>https://</a:t>
            </a:r>
            <a:r>
              <a:rPr lang="en-CA" sz="1400" dirty="0" smtClean="0">
                <a:hlinkClick r:id="rId4"/>
              </a:rPr>
              <a:t>commons.wikimedia.org/wiki/File:Gradient_descent_method.png</a:t>
            </a:r>
            <a:endParaRPr lang="en-CA" sz="1400" dirty="0" smtClean="0"/>
          </a:p>
          <a:p>
            <a:r>
              <a:rPr lang="en-CA" sz="1400" b="1" dirty="0" smtClean="0"/>
              <a:t>Photo Credit: </a:t>
            </a:r>
            <a:r>
              <a:rPr lang="en-CA" sz="1400" dirty="0">
                <a:hlinkClick r:id="rId5"/>
              </a:rPr>
              <a:t>https://</a:t>
            </a:r>
            <a:r>
              <a:rPr lang="en-CA" sz="1400" dirty="0" smtClean="0">
                <a:hlinkClick r:id="rId5"/>
              </a:rPr>
              <a:t>commons.wikimedia.org/wiki/File:Gradient_descent.png</a:t>
            </a:r>
            <a:endParaRPr lang="en-CA" sz="1400" dirty="0" smtClean="0"/>
          </a:p>
          <a:p>
            <a:endParaRPr lang="en-CA" sz="1400" dirty="0"/>
          </a:p>
        </p:txBody>
      </p:sp>
      <p:pic>
        <p:nvPicPr>
          <p:cNvPr id="5124" name="Picture 4" descr="Image result for gradient desc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0494" y="3734224"/>
            <a:ext cx="2109203" cy="231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809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LEARNING RATE</a:t>
            </a:r>
            <a:endParaRPr lang="ru-RU" sz="3200" b="1" dirty="0">
              <a:solidFill>
                <a:srgbClr val="FFDC90"/>
              </a:solidFill>
              <a:latin typeface="Montserrat" charset="0"/>
              <a:ea typeface="Montserrat" charset="0"/>
              <a:cs typeface="Montserrat" charset="0"/>
            </a:endParaRPr>
          </a:p>
        </p:txBody>
      </p:sp>
      <p:sp>
        <p:nvSpPr>
          <p:cNvPr id="42" name="Content Placeholder 2"/>
          <p:cNvSpPr txBox="1">
            <a:spLocks/>
          </p:cNvSpPr>
          <p:nvPr/>
        </p:nvSpPr>
        <p:spPr>
          <a:xfrm>
            <a:off x="554184" y="1264643"/>
            <a:ext cx="10818666"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The size of the steps taken are called the learning rate</a:t>
            </a:r>
          </a:p>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If learning rate increases, the area covered in the search space will increase so we might reach global minimum faster </a:t>
            </a:r>
          </a:p>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However, we can overshoot the target </a:t>
            </a:r>
          </a:p>
          <a:p>
            <a:pPr marL="342900" indent="-342900" algn="l">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For small learning rates, training will take much longer to reach optimized weight values</a:t>
            </a:r>
          </a:p>
          <a:p>
            <a:pPr marL="342900" indent="-342900" algn="l">
              <a:buFont typeface="Arial" panose="020B0604020202020204" pitchFamily="34" charset="0"/>
              <a:buChar char="•"/>
            </a:pPr>
            <a:endParaRPr lang="en-CA" sz="2350" b="1" dirty="0" smtClean="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1497202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GRADIENT DESCENT</a:t>
            </a:r>
            <a:endParaRPr lang="ru-RU" sz="3200" b="1" dirty="0">
              <a:solidFill>
                <a:srgbClr val="FFDC90"/>
              </a:solidFill>
              <a:latin typeface="Montserrat" charset="0"/>
              <a:ea typeface="Montserrat" charset="0"/>
              <a:cs typeface="Montserrat" charset="0"/>
            </a:endParaRPr>
          </a:p>
        </p:txBody>
      </p:sp>
      <mc:AlternateContent xmlns:mc="http://schemas.openxmlformats.org/markup-compatibility/2006" xmlns:a14="http://schemas.microsoft.com/office/drawing/2010/main">
        <mc:Choice Requires="a14">
          <p:sp>
            <p:nvSpPr>
              <p:cNvPr id="42" name="Content Placeholder 2"/>
              <p:cNvSpPr txBox="1">
                <a:spLocks/>
              </p:cNvSpPr>
              <p:nvPr/>
            </p:nvSpPr>
            <p:spPr>
              <a:xfrm>
                <a:off x="554183" y="1264643"/>
                <a:ext cx="7022941"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b="1" dirty="0">
                    <a:solidFill>
                      <a:srgbClr val="583A72"/>
                    </a:solidFill>
                    <a:latin typeface="Montserrat" charset="0"/>
                    <a:ea typeface="Montserrat" charset="0"/>
                    <a:cs typeface="Montserrat" charset="0"/>
                  </a:rPr>
                  <a:t>Gradient descent works </a:t>
                </a:r>
                <a:r>
                  <a:rPr lang="en-CA" sz="1800" b="1" dirty="0" smtClean="0">
                    <a:solidFill>
                      <a:srgbClr val="583A72"/>
                    </a:solidFill>
                    <a:latin typeface="Montserrat" charset="0"/>
                    <a:ea typeface="Montserrat" charset="0"/>
                    <a:cs typeface="Montserrat" charset="0"/>
                  </a:rPr>
                  <a:t>as follows:</a:t>
                </a:r>
              </a:p>
              <a:p>
                <a:pPr marL="457200" indent="-457200" algn="l">
                  <a:buAutoNum type="arabicPeriod"/>
                </a:pPr>
                <a:r>
                  <a:rPr lang="en-CA" sz="1800" b="1" dirty="0" smtClean="0">
                    <a:solidFill>
                      <a:srgbClr val="583A72"/>
                    </a:solidFill>
                    <a:latin typeface="Montserrat" charset="0"/>
                    <a:ea typeface="Montserrat" charset="0"/>
                    <a:cs typeface="Montserrat" charset="0"/>
                  </a:rPr>
                  <a:t>Calculate </a:t>
                </a:r>
                <a:r>
                  <a:rPr lang="en-CA" sz="1800" b="1" dirty="0">
                    <a:solidFill>
                      <a:srgbClr val="583A72"/>
                    </a:solidFill>
                    <a:latin typeface="Montserrat" charset="0"/>
                    <a:ea typeface="Montserrat" charset="0"/>
                    <a:cs typeface="Montserrat" charset="0"/>
                  </a:rPr>
                  <a:t>the derivative </a:t>
                </a:r>
                <a:r>
                  <a:rPr lang="en-CA" sz="1800" b="1" dirty="0" smtClean="0">
                    <a:solidFill>
                      <a:srgbClr val="583A72"/>
                    </a:solidFill>
                    <a:latin typeface="Montserrat" charset="0"/>
                    <a:ea typeface="Montserrat" charset="0"/>
                    <a:cs typeface="Montserrat" charset="0"/>
                  </a:rPr>
                  <a:t>(gradient) of </a:t>
                </a:r>
                <a:r>
                  <a:rPr lang="en-CA" sz="1800" b="1" dirty="0">
                    <a:solidFill>
                      <a:srgbClr val="583A72"/>
                    </a:solidFill>
                    <a:latin typeface="Montserrat" charset="0"/>
                    <a:ea typeface="Montserrat" charset="0"/>
                    <a:cs typeface="Montserrat" charset="0"/>
                  </a:rPr>
                  <a:t>the Loss </a:t>
                </a:r>
                <a:r>
                  <a:rPr lang="en-CA" sz="1800" b="1" dirty="0" smtClean="0">
                    <a:solidFill>
                      <a:srgbClr val="583A72"/>
                    </a:solidFill>
                    <a:latin typeface="Montserrat" charset="0"/>
                    <a:ea typeface="Montserrat" charset="0"/>
                    <a:cs typeface="Montserrat" charset="0"/>
                  </a:rPr>
                  <a:t>function</a:t>
                </a:r>
              </a:p>
              <a:p>
                <a:pPr marL="457200" indent="-457200" algn="l">
                  <a:buAutoNum type="arabicPeriod"/>
                </a:pPr>
                <a:r>
                  <a:rPr lang="en-CA" sz="1800" b="1" dirty="0" smtClean="0">
                    <a:solidFill>
                      <a:srgbClr val="583A72"/>
                    </a:solidFill>
                    <a:latin typeface="Montserrat" charset="0"/>
                    <a:ea typeface="Montserrat" charset="0"/>
                    <a:cs typeface="Montserrat" charset="0"/>
                  </a:rPr>
                  <a:t>Pick random values for parameters m, b and substitute </a:t>
                </a:r>
              </a:p>
              <a:p>
                <a:pPr marL="457200" indent="-457200" algn="l">
                  <a:buAutoNum type="arabicPeriod"/>
                </a:pPr>
                <a:r>
                  <a:rPr lang="en-CA" sz="1800" b="1" dirty="0" smtClean="0">
                    <a:solidFill>
                      <a:srgbClr val="583A72"/>
                    </a:solidFill>
                    <a:latin typeface="Montserrat" charset="0"/>
                    <a:ea typeface="Montserrat" charset="0"/>
                    <a:cs typeface="Montserrat" charset="0"/>
                  </a:rPr>
                  <a:t>Calculate the step size (how much are we going to update the parameters?) </a:t>
                </a:r>
              </a:p>
              <a:p>
                <a:pPr algn="l"/>
                <a:r>
                  <a:rPr lang="en-CA" sz="1800" b="1" dirty="0">
                    <a:solidFill>
                      <a:srgbClr val="583A72"/>
                    </a:solidFill>
                    <a:latin typeface="Montserrat" charset="0"/>
                    <a:ea typeface="Montserrat" charset="0"/>
                    <a:cs typeface="Montserrat" charset="0"/>
                  </a:rPr>
                  <a:t>	</a:t>
                </a:r>
                <a:r>
                  <a:rPr lang="en-CA" sz="1800" b="1" dirty="0" smtClean="0">
                    <a:solidFill>
                      <a:srgbClr val="583A72"/>
                    </a:solidFill>
                    <a:latin typeface="Montserrat" charset="0"/>
                    <a:ea typeface="Montserrat" charset="0"/>
                    <a:cs typeface="Montserrat" charset="0"/>
                  </a:rPr>
                  <a:t>		</a:t>
                </a:r>
                <a14:m>
                  <m:oMath xmlns:m="http://schemas.openxmlformats.org/officeDocument/2006/math">
                    <m:r>
                      <a:rPr lang="en-CA" sz="1800" b="1" i="1" dirty="0" smtClean="0">
                        <a:solidFill>
                          <a:srgbClr val="583A72"/>
                        </a:solidFill>
                        <a:latin typeface="Cambria Math" panose="02040503050406030204" pitchFamily="18" charset="0"/>
                        <a:ea typeface="Montserrat" charset="0"/>
                        <a:cs typeface="Montserrat" charset="0"/>
                      </a:rPr>
                      <m:t>𝑺𝒕𝒆𝒑</m:t>
                    </m:r>
                    <m:r>
                      <a:rPr lang="en-CA" sz="1800" b="1" i="1" dirty="0" smtClean="0">
                        <a:solidFill>
                          <a:srgbClr val="583A72"/>
                        </a:solidFill>
                        <a:latin typeface="Cambria Math" panose="02040503050406030204" pitchFamily="18" charset="0"/>
                        <a:ea typeface="Montserrat" charset="0"/>
                        <a:cs typeface="Montserrat" charset="0"/>
                      </a:rPr>
                      <m:t> </m:t>
                    </m:r>
                    <m:r>
                      <a:rPr lang="en-CA" sz="1800" b="1" i="1" dirty="0" smtClean="0">
                        <a:solidFill>
                          <a:srgbClr val="583A72"/>
                        </a:solidFill>
                        <a:latin typeface="Cambria Math" panose="02040503050406030204" pitchFamily="18" charset="0"/>
                        <a:ea typeface="Montserrat" charset="0"/>
                        <a:cs typeface="Montserrat" charset="0"/>
                      </a:rPr>
                      <m:t>𝒔𝒊𝒛𝒆</m:t>
                    </m:r>
                    <m:r>
                      <a:rPr lang="en-CA" sz="1800" b="1" i="1" dirty="0" smtClean="0">
                        <a:solidFill>
                          <a:srgbClr val="583A72"/>
                        </a:solidFill>
                        <a:latin typeface="Cambria Math" panose="02040503050406030204" pitchFamily="18" charset="0"/>
                        <a:ea typeface="Montserrat" charset="0"/>
                        <a:cs typeface="Montserrat" charset="0"/>
                      </a:rPr>
                      <m:t> = </m:t>
                    </m:r>
                    <m:r>
                      <a:rPr lang="en-CA" sz="1800" b="1" i="1" dirty="0" smtClean="0">
                        <a:solidFill>
                          <a:srgbClr val="583A72"/>
                        </a:solidFill>
                        <a:latin typeface="Cambria Math" panose="02040503050406030204" pitchFamily="18" charset="0"/>
                        <a:ea typeface="Montserrat" charset="0"/>
                        <a:cs typeface="Montserrat" charset="0"/>
                      </a:rPr>
                      <m:t>𝑺𝒍𝒐𝒑𝒆</m:t>
                    </m:r>
                    <m:r>
                      <a:rPr lang="en-CA" sz="1800" b="1" i="1" dirty="0" smtClean="0">
                        <a:solidFill>
                          <a:srgbClr val="583A72"/>
                        </a:solidFill>
                        <a:latin typeface="Cambria Math" panose="02040503050406030204" pitchFamily="18" charset="0"/>
                        <a:ea typeface="Montserrat" charset="0"/>
                        <a:cs typeface="Montserrat" charset="0"/>
                      </a:rPr>
                      <m:t> ∗ </m:t>
                    </m:r>
                    <m:r>
                      <a:rPr lang="en-CA" sz="1800" b="1" i="1" dirty="0" smtClean="0">
                        <a:solidFill>
                          <a:srgbClr val="583A72"/>
                        </a:solidFill>
                        <a:latin typeface="Cambria Math" panose="02040503050406030204" pitchFamily="18" charset="0"/>
                        <a:ea typeface="Montserrat" charset="0"/>
                        <a:cs typeface="Montserrat" charset="0"/>
                      </a:rPr>
                      <m:t>𝒍𝒆𝒂𝒓𝒏𝒊𝒏𝒈</m:t>
                    </m:r>
                    <m:r>
                      <a:rPr lang="en-CA" sz="1800" b="1" i="1" dirty="0" smtClean="0">
                        <a:solidFill>
                          <a:srgbClr val="583A72"/>
                        </a:solidFill>
                        <a:latin typeface="Cambria Math" panose="02040503050406030204" pitchFamily="18" charset="0"/>
                        <a:ea typeface="Montserrat" charset="0"/>
                        <a:cs typeface="Montserrat" charset="0"/>
                      </a:rPr>
                      <m:t> </m:t>
                    </m:r>
                    <m:r>
                      <a:rPr lang="en-CA" sz="1800" b="1" i="1" dirty="0" smtClean="0">
                        <a:solidFill>
                          <a:srgbClr val="583A72"/>
                        </a:solidFill>
                        <a:latin typeface="Cambria Math" panose="02040503050406030204" pitchFamily="18" charset="0"/>
                        <a:ea typeface="Montserrat" charset="0"/>
                        <a:cs typeface="Montserrat" charset="0"/>
                      </a:rPr>
                      <m:t>𝒓𝒂𝒕𝒆</m:t>
                    </m:r>
                    <m:r>
                      <a:rPr lang="en-CA" sz="1800" b="1" i="1" dirty="0" smtClean="0">
                        <a:solidFill>
                          <a:srgbClr val="583A72"/>
                        </a:solidFill>
                        <a:latin typeface="Cambria Math" panose="02040503050406030204" pitchFamily="18" charset="0"/>
                        <a:ea typeface="Montserrat" charset="0"/>
                        <a:cs typeface="Montserrat" charset="0"/>
                      </a:rPr>
                      <m:t> </m:t>
                    </m:r>
                  </m:oMath>
                </a14:m>
                <a:endParaRPr lang="en-CA" sz="1800" b="1" dirty="0" smtClean="0">
                  <a:solidFill>
                    <a:srgbClr val="583A72"/>
                  </a:solidFill>
                  <a:latin typeface="Montserrat" charset="0"/>
                  <a:ea typeface="Montserrat" charset="0"/>
                  <a:cs typeface="Montserrat" charset="0"/>
                </a:endParaRPr>
              </a:p>
              <a:p>
                <a:pPr algn="l"/>
                <a:r>
                  <a:rPr lang="en-CA" sz="1800" b="1" dirty="0" smtClean="0">
                    <a:solidFill>
                      <a:srgbClr val="583A72"/>
                    </a:solidFill>
                    <a:latin typeface="Montserrat" charset="0"/>
                    <a:ea typeface="Montserrat" charset="0"/>
                    <a:cs typeface="Montserrat" charset="0"/>
                  </a:rPr>
                  <a:t>4.     Update the parameters and repeat</a:t>
                </a:r>
              </a:p>
              <a:p>
                <a:pPr algn="l"/>
                <a:endParaRPr lang="en-CA" sz="1800" b="1" dirty="0" smtClean="0">
                  <a:solidFill>
                    <a:srgbClr val="583A72"/>
                  </a:solidFill>
                  <a:latin typeface="Montserrat" charset="0"/>
                  <a:ea typeface="Montserrat" charset="0"/>
                  <a:cs typeface="Montserrat" charset="0"/>
                </a:endParaRPr>
              </a:p>
              <a:p>
                <a:pPr marL="457200" indent="-457200" algn="l">
                  <a:buAutoNum type="arabicPeriod"/>
                </a:pPr>
                <a:endParaRPr lang="en-CA" sz="1800" b="1" dirty="0">
                  <a:solidFill>
                    <a:srgbClr val="583A72"/>
                  </a:solidFill>
                  <a:latin typeface="Montserrat" charset="0"/>
                  <a:ea typeface="Montserrat" charset="0"/>
                  <a:cs typeface="Montserrat" charset="0"/>
                </a:endParaRPr>
              </a:p>
              <a:p>
                <a:pPr algn="l"/>
                <a:r>
                  <a:rPr lang="en-CA" sz="1800" b="1" dirty="0" smtClean="0">
                    <a:solidFill>
                      <a:srgbClr val="583A72"/>
                    </a:solidFill>
                    <a:latin typeface="Montserrat" charset="0"/>
                    <a:ea typeface="Montserrat" charset="0"/>
                    <a:cs typeface="Montserrat" charset="0"/>
                  </a:rPr>
                  <a:t> </a:t>
                </a:r>
                <a:endParaRPr lang="en-CA" sz="1600" dirty="0">
                  <a:latin typeface="Montserrat" charset="0"/>
                  <a:ea typeface="Montserrat" charset="0"/>
                  <a:cs typeface="Montserrat" charset="0"/>
                </a:endParaRPr>
              </a:p>
              <a:p>
                <a:pPr marL="342900" indent="-342900" algn="l">
                  <a:buFont typeface="Arial" panose="020B0604020202020204" pitchFamily="34" charset="0"/>
                  <a:buChar char="•"/>
                </a:pPr>
                <a:endParaRPr lang="en-CA" sz="1600" dirty="0">
                  <a:latin typeface="Montserrat" charset="0"/>
                  <a:ea typeface="Montserrat" charset="0"/>
                  <a:cs typeface="Montserrat" charset="0"/>
                </a:endParaRPr>
              </a:p>
              <a:p>
                <a:pPr marL="342900" indent="-342900" algn="l">
                  <a:buFont typeface="Arial" panose="020B0604020202020204" pitchFamily="34" charset="0"/>
                  <a:buChar char="•"/>
                </a:pPr>
                <a:endParaRPr lang="en-CA" sz="1600" dirty="0">
                  <a:latin typeface="Montserrat" charset="0"/>
                  <a:ea typeface="Montserrat" charset="0"/>
                  <a:cs typeface="Montserrat" charset="0"/>
                </a:endParaRPr>
              </a:p>
            </p:txBody>
          </p:sp>
        </mc:Choice>
        <mc:Fallback xmlns="">
          <p:sp>
            <p:nvSpPr>
              <p:cNvPr id="42" name="Content Placeholder 2"/>
              <p:cNvSpPr txBox="1">
                <a:spLocks noRot="1" noChangeAspect="1" noMove="1" noResize="1" noEditPoints="1" noAdjustHandles="1" noChangeArrowheads="1" noChangeShapeType="1" noTextEdit="1"/>
              </p:cNvSpPr>
              <p:nvPr/>
            </p:nvSpPr>
            <p:spPr>
              <a:xfrm>
                <a:off x="554183" y="1264643"/>
                <a:ext cx="7022941" cy="4525963"/>
              </a:xfrm>
              <a:prstGeom prst="rect">
                <a:avLst/>
              </a:prstGeom>
              <a:blipFill rotWithShape="0">
                <a:blip r:embed="rId3"/>
                <a:stretch>
                  <a:fillRect l="-781" t="-1211" r="-1215"/>
                </a:stretch>
              </a:blipFill>
            </p:spPr>
            <p:txBody>
              <a:bodyPr/>
              <a:lstStyle/>
              <a:p>
                <a:r>
                  <a:rPr lang="en-CA">
                    <a:noFill/>
                  </a:rPr>
                  <a:t> </a:t>
                </a:r>
              </a:p>
            </p:txBody>
          </p:sp>
        </mc:Fallback>
      </mc:AlternateContent>
      <p:cxnSp>
        <p:nvCxnSpPr>
          <p:cNvPr id="23" name="Straight Arrow Connector 22"/>
          <p:cNvCxnSpPr/>
          <p:nvPr/>
        </p:nvCxnSpPr>
        <p:spPr>
          <a:xfrm flipV="1">
            <a:off x="8024482" y="5295349"/>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8038007" y="2743776"/>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243251" y="3248690"/>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7" name="Oval 26"/>
          <p:cNvSpPr/>
          <p:nvPr/>
        </p:nvSpPr>
        <p:spPr>
          <a:xfrm>
            <a:off x="8955266" y="4413430"/>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9" name="Oval 28"/>
          <p:cNvSpPr/>
          <p:nvPr/>
        </p:nvSpPr>
        <p:spPr>
          <a:xfrm>
            <a:off x="11584436" y="2425948"/>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0" name="Oval 29"/>
          <p:cNvSpPr/>
          <p:nvPr/>
        </p:nvSpPr>
        <p:spPr>
          <a:xfrm>
            <a:off x="10862979" y="4312143"/>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1" name="Oval 30"/>
          <p:cNvSpPr/>
          <p:nvPr/>
        </p:nvSpPr>
        <p:spPr>
          <a:xfrm>
            <a:off x="11387443" y="3376307"/>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2" name="Oval 31"/>
          <p:cNvSpPr/>
          <p:nvPr/>
        </p:nvSpPr>
        <p:spPr>
          <a:xfrm>
            <a:off x="9903121" y="4689652"/>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4" name="TextBox 33"/>
          <p:cNvSpPr txBox="1"/>
          <p:nvPr/>
        </p:nvSpPr>
        <p:spPr>
          <a:xfrm>
            <a:off x="8870985" y="5402244"/>
            <a:ext cx="2465740" cy="461665"/>
          </a:xfrm>
          <a:prstGeom prst="rect">
            <a:avLst/>
          </a:prstGeom>
          <a:noFill/>
        </p:spPr>
        <p:txBody>
          <a:bodyPr wrap="none" rtlCol="0">
            <a:spAutoFit/>
          </a:bodyPr>
          <a:lstStyle/>
          <a:p>
            <a:r>
              <a:rPr lang="en-CA" sz="2400" b="1" dirty="0" smtClean="0"/>
              <a:t>Parameters (m, b)</a:t>
            </a:r>
            <a:endParaRPr lang="en-CA" sz="2400" b="1" dirty="0"/>
          </a:p>
        </p:txBody>
      </p:sp>
      <p:sp>
        <p:nvSpPr>
          <p:cNvPr id="35" name="TextBox 34"/>
          <p:cNvSpPr txBox="1"/>
          <p:nvPr/>
        </p:nvSpPr>
        <p:spPr>
          <a:xfrm rot="16200000">
            <a:off x="5991366" y="3722634"/>
            <a:ext cx="3543021" cy="461665"/>
          </a:xfrm>
          <a:prstGeom prst="rect">
            <a:avLst/>
          </a:prstGeom>
          <a:noFill/>
        </p:spPr>
        <p:txBody>
          <a:bodyPr wrap="none" rtlCol="0">
            <a:spAutoFit/>
          </a:bodyPr>
          <a:lstStyle/>
          <a:p>
            <a:r>
              <a:rPr lang="en-CA" sz="2400" b="1" dirty="0" smtClean="0"/>
              <a:t>Sum of Squared Residuals</a:t>
            </a:r>
            <a:endParaRPr lang="en-CA" sz="2400" b="1" dirty="0"/>
          </a:p>
        </p:txBody>
      </p:sp>
      <p:sp>
        <p:nvSpPr>
          <p:cNvPr id="2" name="Freeform 1"/>
          <p:cNvSpPr/>
          <p:nvPr/>
        </p:nvSpPr>
        <p:spPr>
          <a:xfrm>
            <a:off x="8240138" y="2540128"/>
            <a:ext cx="3524250" cy="2327977"/>
          </a:xfrm>
          <a:custGeom>
            <a:avLst/>
            <a:gdLst>
              <a:gd name="connsiteX0" fmla="*/ 0 w 3524250"/>
              <a:gd name="connsiteY0" fmla="*/ 61810 h 2327977"/>
              <a:gd name="connsiteX1" fmla="*/ 209550 w 3524250"/>
              <a:gd name="connsiteY1" fmla="*/ 947635 h 2327977"/>
              <a:gd name="connsiteX2" fmla="*/ 552450 w 3524250"/>
              <a:gd name="connsiteY2" fmla="*/ 1652485 h 2327977"/>
              <a:gd name="connsiteX3" fmla="*/ 981075 w 3524250"/>
              <a:gd name="connsiteY3" fmla="*/ 2176360 h 2327977"/>
              <a:gd name="connsiteX4" fmla="*/ 1847850 w 3524250"/>
              <a:gd name="connsiteY4" fmla="*/ 2319235 h 2327977"/>
              <a:gd name="connsiteX5" fmla="*/ 2819400 w 3524250"/>
              <a:gd name="connsiteY5" fmla="*/ 1976335 h 2327977"/>
              <a:gd name="connsiteX6" fmla="*/ 3333750 w 3524250"/>
              <a:gd name="connsiteY6" fmla="*/ 966685 h 2327977"/>
              <a:gd name="connsiteX7" fmla="*/ 3524250 w 3524250"/>
              <a:gd name="connsiteY7" fmla="*/ 23710 h 23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0" h="2327977">
                <a:moveTo>
                  <a:pt x="0" y="61810"/>
                </a:moveTo>
                <a:cubicBezTo>
                  <a:pt x="58737" y="372166"/>
                  <a:pt x="117475" y="682522"/>
                  <a:pt x="209550" y="947635"/>
                </a:cubicBezTo>
                <a:cubicBezTo>
                  <a:pt x="301625" y="1212748"/>
                  <a:pt x="423863" y="1447698"/>
                  <a:pt x="552450" y="1652485"/>
                </a:cubicBezTo>
                <a:cubicBezTo>
                  <a:pt x="681038" y="1857273"/>
                  <a:pt x="765175" y="2065235"/>
                  <a:pt x="981075" y="2176360"/>
                </a:cubicBezTo>
                <a:cubicBezTo>
                  <a:pt x="1196975" y="2287485"/>
                  <a:pt x="1541463" y="2352573"/>
                  <a:pt x="1847850" y="2319235"/>
                </a:cubicBezTo>
                <a:cubicBezTo>
                  <a:pt x="2154238" y="2285898"/>
                  <a:pt x="2571750" y="2201760"/>
                  <a:pt x="2819400" y="1976335"/>
                </a:cubicBezTo>
                <a:cubicBezTo>
                  <a:pt x="3067050" y="1750910"/>
                  <a:pt x="3216275" y="1292122"/>
                  <a:pt x="3333750" y="966685"/>
                </a:cubicBezTo>
                <a:cubicBezTo>
                  <a:pt x="3451225" y="641248"/>
                  <a:pt x="3460750" y="-146153"/>
                  <a:pt x="3524250" y="23710"/>
                </a:cubicBezTo>
              </a:path>
            </a:pathLst>
          </a:cu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 name="Straight Connector 4"/>
          <p:cNvCxnSpPr/>
          <p:nvPr/>
        </p:nvCxnSpPr>
        <p:spPr>
          <a:xfrm>
            <a:off x="7826375" y="2060575"/>
            <a:ext cx="1202604" cy="30575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22943" y="3676425"/>
            <a:ext cx="1780178" cy="187488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35891" y="4312143"/>
            <a:ext cx="2550489" cy="97301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763610" y="4874675"/>
            <a:ext cx="253354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6200000" flipH="1">
            <a:off x="8916512" y="3623633"/>
            <a:ext cx="1452580" cy="778519"/>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536928" y="2741960"/>
            <a:ext cx="1873463" cy="584775"/>
          </a:xfrm>
          <a:prstGeom prst="rect">
            <a:avLst/>
          </a:prstGeom>
          <a:noFill/>
        </p:spPr>
        <p:txBody>
          <a:bodyPr wrap="none" rtlCol="0">
            <a:spAutoFit/>
          </a:bodyPr>
          <a:lstStyle/>
          <a:p>
            <a:pPr algn="ctr"/>
            <a:r>
              <a:rPr lang="en-CA" sz="1600" b="1" dirty="0" smtClean="0">
                <a:solidFill>
                  <a:srgbClr val="FF0000"/>
                </a:solidFill>
              </a:rPr>
              <a:t>OPTIMAL POINT</a:t>
            </a:r>
          </a:p>
          <a:p>
            <a:pPr algn="ctr"/>
            <a:r>
              <a:rPr lang="en-CA" sz="1600" b="1" dirty="0" smtClean="0">
                <a:solidFill>
                  <a:srgbClr val="FF0000"/>
                </a:solidFill>
              </a:rPr>
              <a:t>GLOBAL MINIMUM</a:t>
            </a:r>
          </a:p>
        </p:txBody>
      </p:sp>
      <p:sp>
        <p:nvSpPr>
          <p:cNvPr id="50" name="Rectangle 49"/>
          <p:cNvSpPr/>
          <p:nvPr/>
        </p:nvSpPr>
        <p:spPr>
          <a:xfrm>
            <a:off x="1053796" y="5489943"/>
            <a:ext cx="6096000" cy="646331"/>
          </a:xfrm>
          <a:prstGeom prst="rect">
            <a:avLst/>
          </a:prstGeom>
        </p:spPr>
        <p:txBody>
          <a:bodyPr>
            <a:spAutoFit/>
          </a:bodyPr>
          <a:lstStyle/>
          <a:p>
            <a:r>
              <a:rPr lang="en-CA" b="1" i="1" dirty="0" smtClean="0">
                <a:solidFill>
                  <a:srgbClr val="583A72"/>
                </a:solidFill>
                <a:latin typeface="Montserrat" charset="0"/>
                <a:ea typeface="Montserrat" charset="0"/>
                <a:cs typeface="Montserrat" charset="0"/>
              </a:rPr>
              <a:t>*Note: in reality, this graph is 3D and has three axes, one for m, b and sum of squared residuals</a:t>
            </a:r>
            <a:endParaRPr lang="en-CA" b="1" i="1" dirty="0">
              <a:solidFill>
                <a:srgbClr val="583A72"/>
              </a:solidFill>
              <a:latin typeface="Montserrat" charset="0"/>
              <a:ea typeface="Montserrat" charset="0"/>
              <a:cs typeface="Montserrat" charset="0"/>
            </a:endParaRPr>
          </a:p>
        </p:txBody>
      </p:sp>
      <mc:AlternateContent xmlns:mc="http://schemas.openxmlformats.org/markup-compatibility/2006">
        <mc:Choice xmlns:a14="http://schemas.microsoft.com/office/drawing/2010/main" Requires="a14">
          <p:sp>
            <p:nvSpPr>
              <p:cNvPr id="25" name="TextBox 24"/>
              <p:cNvSpPr txBox="1"/>
              <p:nvPr/>
            </p:nvSpPr>
            <p:spPr>
              <a:xfrm>
                <a:off x="3963216" y="4031153"/>
                <a:ext cx="22264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𝑦</m:t>
                      </m:r>
                      <m:r>
                        <a:rPr lang="en-CA" sz="2800" b="0" i="1" smtClean="0">
                          <a:latin typeface="Cambria Math" panose="02040503050406030204" pitchFamily="18" charset="0"/>
                        </a:rPr>
                        <m:t>=</m:t>
                      </m:r>
                      <m:r>
                        <a:rPr lang="en-CA" sz="2800" b="0" i="1" smtClean="0">
                          <a:latin typeface="Cambria Math" panose="02040503050406030204" pitchFamily="18" charset="0"/>
                        </a:rPr>
                        <m:t>𝑏</m:t>
                      </m:r>
                      <m:r>
                        <a:rPr lang="en-CA" sz="2800" b="0" i="1" smtClean="0">
                          <a:latin typeface="Cambria Math" panose="02040503050406030204" pitchFamily="18" charset="0"/>
                        </a:rPr>
                        <m:t>+</m:t>
                      </m:r>
                      <m:r>
                        <a:rPr lang="en-CA" sz="2800" b="0" i="1" smtClean="0">
                          <a:latin typeface="Cambria Math" panose="02040503050406030204" pitchFamily="18" charset="0"/>
                        </a:rPr>
                        <m:t>𝑚</m:t>
                      </m:r>
                      <m:r>
                        <a:rPr lang="en-CA" sz="2800" b="0" i="1" smtClean="0">
                          <a:latin typeface="Cambria Math" panose="02040503050406030204" pitchFamily="18" charset="0"/>
                        </a:rPr>
                        <m:t>∗</m:t>
                      </m:r>
                      <m:r>
                        <a:rPr lang="en-CA" sz="2800" b="0" i="1" smtClean="0">
                          <a:latin typeface="Cambria Math" panose="02040503050406030204" pitchFamily="18" charset="0"/>
                        </a:rPr>
                        <m:t>𝑥</m:t>
                      </m:r>
                    </m:oMath>
                  </m:oMathPara>
                </a14:m>
                <a:endParaRPr lang="en-CA" sz="2800" dirty="0"/>
              </a:p>
            </p:txBody>
          </p:sp>
        </mc:Choice>
        <mc:Fallback>
          <p:sp>
            <p:nvSpPr>
              <p:cNvPr id="25" name="TextBox 24"/>
              <p:cNvSpPr txBox="1">
                <a:spLocks noRot="1" noChangeAspect="1" noMove="1" noResize="1" noEditPoints="1" noAdjustHandles="1" noChangeArrowheads="1" noChangeShapeType="1" noTextEdit="1"/>
              </p:cNvSpPr>
              <p:nvPr/>
            </p:nvSpPr>
            <p:spPr>
              <a:xfrm>
                <a:off x="3963216" y="4031153"/>
                <a:ext cx="2226442" cy="430887"/>
              </a:xfrm>
              <a:prstGeom prst="rect">
                <a:avLst/>
              </a:prstGeom>
              <a:blipFill rotWithShape="0">
                <a:blip r:embed="rId4"/>
                <a:stretch>
                  <a:fillRect/>
                </a:stretch>
              </a:blipFill>
            </p:spPr>
            <p:txBody>
              <a:bodyPr/>
              <a:lstStyle/>
              <a:p>
                <a:r>
                  <a:rPr lang="en-CA">
                    <a:noFill/>
                  </a:rPr>
                  <a:t> </a:t>
                </a:r>
              </a:p>
            </p:txBody>
          </p:sp>
        </mc:Fallback>
      </mc:AlternateContent>
      <p:sp>
        <p:nvSpPr>
          <p:cNvPr id="28" name="Rounded Rectangle 27"/>
          <p:cNvSpPr/>
          <p:nvPr/>
        </p:nvSpPr>
        <p:spPr>
          <a:xfrm>
            <a:off x="4622568" y="3995239"/>
            <a:ext cx="266620" cy="500867"/>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ounded Rectangle 32"/>
          <p:cNvSpPr/>
          <p:nvPr/>
        </p:nvSpPr>
        <p:spPr>
          <a:xfrm>
            <a:off x="5253554" y="4005568"/>
            <a:ext cx="352435" cy="506487"/>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6" name="Curved Connector 35"/>
          <p:cNvCxnSpPr/>
          <p:nvPr/>
        </p:nvCxnSpPr>
        <p:spPr>
          <a:xfrm flipV="1">
            <a:off x="3831216" y="4498034"/>
            <a:ext cx="791354" cy="64694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55831" y="4852593"/>
            <a:ext cx="3833357" cy="584775"/>
          </a:xfrm>
          <a:prstGeom prst="rect">
            <a:avLst/>
          </a:prstGeom>
          <a:noFill/>
        </p:spPr>
        <p:txBody>
          <a:bodyPr wrap="square" rtlCol="0">
            <a:spAutoFit/>
          </a:bodyPr>
          <a:lstStyle/>
          <a:p>
            <a:pPr algn="ctr"/>
            <a:r>
              <a:rPr lang="en-CA" sz="1600" b="1" dirty="0" smtClean="0">
                <a:solidFill>
                  <a:srgbClr val="FF0000"/>
                </a:solidFill>
              </a:rPr>
              <a:t>GOAL IS TO FIND </a:t>
            </a:r>
          </a:p>
          <a:p>
            <a:pPr algn="ctr"/>
            <a:r>
              <a:rPr lang="en-CA" sz="1600" b="1" dirty="0" smtClean="0">
                <a:solidFill>
                  <a:srgbClr val="FF0000"/>
                </a:solidFill>
              </a:rPr>
              <a:t>BEST PARAMETERS</a:t>
            </a:r>
          </a:p>
        </p:txBody>
      </p:sp>
      <p:cxnSp>
        <p:nvCxnSpPr>
          <p:cNvPr id="38" name="Curved Connector 37"/>
          <p:cNvCxnSpPr/>
          <p:nvPr/>
        </p:nvCxnSpPr>
        <p:spPr>
          <a:xfrm flipV="1">
            <a:off x="4185311" y="4536016"/>
            <a:ext cx="1140669" cy="64051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GRADIENT DESCENT MATH!</a:t>
            </a:r>
            <a:endParaRPr lang="ru-RU" sz="3200" b="1" dirty="0">
              <a:solidFill>
                <a:srgbClr val="FFDC90"/>
              </a:solidFill>
              <a:latin typeface="Montserrat" charset="0"/>
              <a:ea typeface="Montserrat" charset="0"/>
              <a:cs typeface="Montserrat" charset="0"/>
            </a:endParaRPr>
          </a:p>
        </p:txBody>
      </p:sp>
      <mc:AlternateContent xmlns:mc="http://schemas.openxmlformats.org/markup-compatibility/2006" xmlns:a14="http://schemas.microsoft.com/office/drawing/2010/main">
        <mc:Choice Requires="a14">
          <p:sp>
            <p:nvSpPr>
              <p:cNvPr id="10" name="TextBox 9"/>
              <p:cNvSpPr txBox="1"/>
              <p:nvPr/>
            </p:nvSpPr>
            <p:spPr>
              <a:xfrm>
                <a:off x="3002200" y="1370495"/>
                <a:ext cx="22264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𝑦</m:t>
                      </m:r>
                      <m:r>
                        <a:rPr lang="en-CA" sz="2800" b="0" i="1" smtClean="0">
                          <a:latin typeface="Cambria Math" panose="02040503050406030204" pitchFamily="18" charset="0"/>
                        </a:rPr>
                        <m:t>=</m:t>
                      </m:r>
                      <m:r>
                        <a:rPr lang="en-CA" sz="2800" b="0" i="1" smtClean="0">
                          <a:latin typeface="Cambria Math" panose="02040503050406030204" pitchFamily="18" charset="0"/>
                        </a:rPr>
                        <m:t>𝑏</m:t>
                      </m:r>
                      <m:r>
                        <a:rPr lang="en-CA" sz="2800" b="0" i="1" smtClean="0">
                          <a:latin typeface="Cambria Math" panose="02040503050406030204" pitchFamily="18" charset="0"/>
                        </a:rPr>
                        <m:t>+</m:t>
                      </m:r>
                      <m:r>
                        <a:rPr lang="en-CA" sz="2800" b="0" i="1" smtClean="0">
                          <a:latin typeface="Cambria Math" panose="02040503050406030204" pitchFamily="18" charset="0"/>
                        </a:rPr>
                        <m:t>𝑚</m:t>
                      </m:r>
                      <m:r>
                        <a:rPr lang="en-CA" sz="2800" b="0" i="1" smtClean="0">
                          <a:latin typeface="Cambria Math" panose="02040503050406030204" pitchFamily="18" charset="0"/>
                        </a:rPr>
                        <m:t>∗</m:t>
                      </m:r>
                      <m:r>
                        <a:rPr lang="en-CA" sz="2800" b="0" i="1" smtClean="0">
                          <a:latin typeface="Cambria Math" panose="02040503050406030204" pitchFamily="18" charset="0"/>
                        </a:rPr>
                        <m:t>𝑥</m:t>
                      </m:r>
                    </m:oMath>
                  </m:oMathPara>
                </a14:m>
                <a:endParaRPr lang="en-CA"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02200" y="1370495"/>
                <a:ext cx="2226442" cy="430887"/>
              </a:xfrm>
              <a:prstGeom prst="rect">
                <a:avLst/>
              </a:prstGeom>
              <a:blipFill rotWithShape="0">
                <a:blip r:embed="rId3"/>
                <a:stretch>
                  <a:fillRect/>
                </a:stretch>
              </a:blipFill>
            </p:spPr>
            <p:txBody>
              <a:bodyPr/>
              <a:lstStyle/>
              <a:p>
                <a:r>
                  <a:rPr lang="en-CA">
                    <a:noFill/>
                  </a:rPr>
                  <a:t> </a:t>
                </a:r>
              </a:p>
            </p:txBody>
          </p:sp>
        </mc:Fallback>
      </mc:AlternateContent>
      <p:sp>
        <p:nvSpPr>
          <p:cNvPr id="15" name="Rounded Rectangle 14"/>
          <p:cNvSpPr/>
          <p:nvPr/>
        </p:nvSpPr>
        <p:spPr>
          <a:xfrm>
            <a:off x="3661552" y="1334581"/>
            <a:ext cx="266620" cy="500867"/>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ounded Rectangle 15"/>
          <p:cNvSpPr/>
          <p:nvPr/>
        </p:nvSpPr>
        <p:spPr>
          <a:xfrm>
            <a:off x="4292538" y="1344910"/>
            <a:ext cx="352435" cy="506487"/>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21" name="TextBox 20"/>
              <p:cNvSpPr txBox="1"/>
              <p:nvPr/>
            </p:nvSpPr>
            <p:spPr>
              <a:xfrm>
                <a:off x="807143" y="2753498"/>
                <a:ext cx="5724131"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i="1" smtClean="0">
                          <a:latin typeface="Cambria Math" panose="02040503050406030204" pitchFamily="18" charset="0"/>
                        </a:rPr>
                        <m:t>𝐿𝑜𝑠𝑠</m:t>
                      </m:r>
                      <m:r>
                        <a:rPr lang="en-CA" sz="2000" i="1" smtClean="0">
                          <a:latin typeface="Cambria Math" panose="02040503050406030204" pitchFamily="18" charset="0"/>
                        </a:rPr>
                        <m:t> </m:t>
                      </m:r>
                      <m:r>
                        <a:rPr lang="en-CA" sz="2000" i="1" smtClean="0">
                          <a:latin typeface="Cambria Math" panose="02040503050406030204" pitchFamily="18" charset="0"/>
                        </a:rPr>
                        <m:t>𝐹𝑢𝑛𝑐𝑡𝑖𝑜𝑛</m:t>
                      </m:r>
                      <m:r>
                        <a:rPr lang="en-CA" sz="2000" b="0" i="1" smtClean="0">
                          <a:latin typeface="Cambria Math" panose="02040503050406030204" pitchFamily="18" charset="0"/>
                        </a:rPr>
                        <m:t> </m:t>
                      </m:r>
                      <m:r>
                        <a:rPr lang="en-CA" sz="2000" b="0" i="1" smtClean="0">
                          <a:latin typeface="Cambria Math" panose="02040503050406030204" pitchFamily="18" charset="0"/>
                        </a:rPr>
                        <m:t>𝑓</m:t>
                      </m:r>
                      <m:r>
                        <a:rPr lang="en-CA" sz="2000" b="0" i="1" smtClean="0">
                          <a:latin typeface="Cambria Math" panose="02040503050406030204" pitchFamily="18" charset="0"/>
                        </a:rPr>
                        <m:t>(</m:t>
                      </m:r>
                      <m:r>
                        <a:rPr lang="en-CA" sz="2000" b="0" i="1" smtClean="0">
                          <a:latin typeface="Cambria Math" panose="02040503050406030204" pitchFamily="18" charset="0"/>
                        </a:rPr>
                        <m:t>𝑚</m:t>
                      </m:r>
                      <m:r>
                        <a:rPr lang="en-CA" sz="2000" b="0" i="1" smtClean="0">
                          <a:latin typeface="Cambria Math" panose="02040503050406030204" pitchFamily="18" charset="0"/>
                        </a:rPr>
                        <m:t>,</m:t>
                      </m:r>
                      <m:r>
                        <a:rPr lang="en-CA" sz="2000" b="0" i="1" smtClean="0">
                          <a:latin typeface="Cambria Math" panose="02040503050406030204" pitchFamily="18" charset="0"/>
                        </a:rPr>
                        <m:t>𝑏</m:t>
                      </m:r>
                      <m:r>
                        <a:rPr lang="en-CA" sz="2000" b="0" i="1" smtClean="0">
                          <a:latin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𝑁</m:t>
                          </m:r>
                        </m:den>
                      </m:f>
                      <m:nary>
                        <m:naryPr>
                          <m:chr m:val="∑"/>
                          <m:ctrlPr>
                            <a:rPr lang="en-CA" sz="2000" b="0" i="1" smtClean="0">
                              <a:latin typeface="Cambria Math" panose="02040503050406030204" pitchFamily="18" charset="0"/>
                            </a:rPr>
                          </m:ctrlPr>
                        </m:naryPr>
                        <m:sub>
                          <m:r>
                            <m:rPr>
                              <m:brk m:alnAt="23"/>
                            </m:rPr>
                            <a:rPr lang="en-CA" sz="2000" b="0" i="1" smtClean="0">
                              <a:latin typeface="Cambria Math" panose="02040503050406030204" pitchFamily="18" charset="0"/>
                            </a:rPr>
                            <m:t>𝑖</m:t>
                          </m:r>
                          <m:r>
                            <a:rPr lang="en-CA" sz="2000" b="0" i="1" smtClean="0">
                              <a:latin typeface="Cambria Math" panose="02040503050406030204" pitchFamily="18" charset="0"/>
                            </a:rPr>
                            <m:t>=1</m:t>
                          </m:r>
                        </m:sub>
                        <m:sup>
                          <m:r>
                            <a:rPr lang="en-CA" sz="2000" b="0" i="1" smtClean="0">
                              <a:latin typeface="Cambria Math" panose="02040503050406030204" pitchFamily="18" charset="0"/>
                            </a:rPr>
                            <m:t>𝑛</m:t>
                          </m:r>
                        </m:sup>
                        <m:e>
                          <m:sSup>
                            <m:sSupPr>
                              <m:ctrlPr>
                                <a:rPr lang="en-CA" sz="2000" i="1">
                                  <a:latin typeface="Cambria Math" panose="02040503050406030204" pitchFamily="18" charset="0"/>
                                </a:rPr>
                              </m:ctrlPr>
                            </m:sSupPr>
                            <m:e>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𝑦</m:t>
                                      </m:r>
                                    </m:e>
                                    <m:sub>
                                      <m:r>
                                        <a:rPr lang="en-CA" sz="2000" i="1">
                                          <a:latin typeface="Cambria Math" panose="02040503050406030204" pitchFamily="18" charset="0"/>
                                        </a:rPr>
                                        <m:t>𝑖</m:t>
                                      </m:r>
                                    </m:sub>
                                  </m:sSub>
                                  <m:r>
                                    <a:rPr lang="en-CA" sz="2000" i="1">
                                      <a:latin typeface="Cambria Math" panose="02040503050406030204" pitchFamily="18" charset="0"/>
                                    </a:rPr>
                                    <m:t> −</m:t>
                                  </m:r>
                                  <m:d>
                                    <m:dPr>
                                      <m:ctrlPr>
                                        <a:rPr lang="en-CA" sz="2000" i="1">
                                          <a:latin typeface="Cambria Math" panose="02040503050406030204" pitchFamily="18" charset="0"/>
                                        </a:rPr>
                                      </m:ctrlPr>
                                    </m:dPr>
                                    <m:e>
                                      <m:r>
                                        <a:rPr lang="en-CA" sz="2000" i="1">
                                          <a:latin typeface="Cambria Math" panose="02040503050406030204" pitchFamily="18" charset="0"/>
                                        </a:rPr>
                                        <m:t>𝑏</m:t>
                                      </m:r>
                                      <m:r>
                                        <a:rPr lang="en-CA" sz="2000" i="1">
                                          <a:latin typeface="Cambria Math" panose="02040503050406030204" pitchFamily="18" charset="0"/>
                                        </a:rPr>
                                        <m:t>+</m:t>
                                      </m:r>
                                      <m:r>
                                        <a:rPr lang="en-CA" sz="2000" i="1">
                                          <a:latin typeface="Cambria Math" panose="02040503050406030204" pitchFamily="18" charset="0"/>
                                        </a:rPr>
                                        <m:t>𝑚</m:t>
                                      </m:r>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i="1">
                                              <a:latin typeface="Cambria Math" panose="02040503050406030204" pitchFamily="18" charset="0"/>
                                            </a:rPr>
                                            <m:t>𝑖</m:t>
                                          </m:r>
                                        </m:sub>
                                      </m:sSub>
                                    </m:e>
                                  </m:d>
                                </m:e>
                              </m:d>
                            </m:e>
                            <m:sup>
                              <m:r>
                                <a:rPr lang="en-CA" sz="2000" i="1">
                                  <a:latin typeface="Cambria Math" panose="02040503050406030204" pitchFamily="18" charset="0"/>
                                </a:rPr>
                                <m:t>2</m:t>
                              </m:r>
                            </m:sup>
                          </m:sSup>
                        </m:e>
                      </m:nary>
                    </m:oMath>
                  </m:oMathPara>
                </a14:m>
                <a:endParaRPr lang="en-CA"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807143" y="2753498"/>
                <a:ext cx="5724131" cy="840295"/>
              </a:xfrm>
              <a:prstGeom prst="rect">
                <a:avLst/>
              </a:prstGeom>
              <a:blipFill rotWithShape="0">
                <a:blip r:embed="rId4"/>
                <a:stretch>
                  <a:fillRect/>
                </a:stretch>
              </a:blipFill>
            </p:spPr>
            <p:txBody>
              <a:bodyPr/>
              <a:lstStyle/>
              <a:p>
                <a:r>
                  <a:rPr lang="en-CA">
                    <a:noFill/>
                  </a:rPr>
                  <a:t> </a:t>
                </a:r>
              </a:p>
            </p:txBody>
          </p:sp>
        </mc:Fallback>
      </mc:AlternateContent>
      <p:cxnSp>
        <p:nvCxnSpPr>
          <p:cNvPr id="23" name="Straight Arrow Connector 22"/>
          <p:cNvCxnSpPr/>
          <p:nvPr/>
        </p:nvCxnSpPr>
        <p:spPr>
          <a:xfrm flipV="1">
            <a:off x="7732382" y="5244549"/>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7745907" y="2692976"/>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951151" y="3197890"/>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7" name="Oval 26"/>
          <p:cNvSpPr/>
          <p:nvPr/>
        </p:nvSpPr>
        <p:spPr>
          <a:xfrm>
            <a:off x="8663166" y="4362630"/>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9" name="Oval 28"/>
          <p:cNvSpPr/>
          <p:nvPr/>
        </p:nvSpPr>
        <p:spPr>
          <a:xfrm>
            <a:off x="11292336" y="2375148"/>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0" name="Oval 29"/>
          <p:cNvSpPr/>
          <p:nvPr/>
        </p:nvSpPr>
        <p:spPr>
          <a:xfrm>
            <a:off x="10570879" y="4261343"/>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1" name="Oval 30"/>
          <p:cNvSpPr/>
          <p:nvPr/>
        </p:nvSpPr>
        <p:spPr>
          <a:xfrm>
            <a:off x="11095343" y="3325507"/>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2" name="Oval 31"/>
          <p:cNvSpPr/>
          <p:nvPr/>
        </p:nvSpPr>
        <p:spPr>
          <a:xfrm>
            <a:off x="9611021" y="4638852"/>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4" name="TextBox 33"/>
          <p:cNvSpPr txBox="1"/>
          <p:nvPr/>
        </p:nvSpPr>
        <p:spPr>
          <a:xfrm>
            <a:off x="8578885" y="5351444"/>
            <a:ext cx="2084801" cy="400110"/>
          </a:xfrm>
          <a:prstGeom prst="rect">
            <a:avLst/>
          </a:prstGeom>
          <a:noFill/>
        </p:spPr>
        <p:txBody>
          <a:bodyPr wrap="none" rtlCol="0">
            <a:spAutoFit/>
          </a:bodyPr>
          <a:lstStyle/>
          <a:p>
            <a:r>
              <a:rPr lang="en-CA" sz="2000" b="1" dirty="0" smtClean="0"/>
              <a:t>Parameters (m, b)</a:t>
            </a:r>
            <a:endParaRPr lang="en-CA" sz="2000" b="1" dirty="0"/>
          </a:p>
        </p:txBody>
      </p:sp>
      <p:sp>
        <p:nvSpPr>
          <p:cNvPr id="35" name="TextBox 34"/>
          <p:cNvSpPr txBox="1"/>
          <p:nvPr/>
        </p:nvSpPr>
        <p:spPr>
          <a:xfrm rot="16200000">
            <a:off x="5101604" y="3702611"/>
            <a:ext cx="4583049" cy="400110"/>
          </a:xfrm>
          <a:prstGeom prst="rect">
            <a:avLst/>
          </a:prstGeom>
          <a:noFill/>
        </p:spPr>
        <p:txBody>
          <a:bodyPr wrap="none" rtlCol="0">
            <a:spAutoFit/>
          </a:bodyPr>
          <a:lstStyle/>
          <a:p>
            <a:r>
              <a:rPr lang="en-CA" sz="2000" b="1" dirty="0" smtClean="0"/>
              <a:t>Sum of Squared Residuals (Loss Function)</a:t>
            </a:r>
            <a:endParaRPr lang="en-CA" sz="2000" b="1" dirty="0"/>
          </a:p>
        </p:txBody>
      </p:sp>
      <p:sp>
        <p:nvSpPr>
          <p:cNvPr id="2" name="Freeform 1"/>
          <p:cNvSpPr/>
          <p:nvPr/>
        </p:nvSpPr>
        <p:spPr>
          <a:xfrm>
            <a:off x="7948038" y="2489328"/>
            <a:ext cx="3524250" cy="2327977"/>
          </a:xfrm>
          <a:custGeom>
            <a:avLst/>
            <a:gdLst>
              <a:gd name="connsiteX0" fmla="*/ 0 w 3524250"/>
              <a:gd name="connsiteY0" fmla="*/ 61810 h 2327977"/>
              <a:gd name="connsiteX1" fmla="*/ 209550 w 3524250"/>
              <a:gd name="connsiteY1" fmla="*/ 947635 h 2327977"/>
              <a:gd name="connsiteX2" fmla="*/ 552450 w 3524250"/>
              <a:gd name="connsiteY2" fmla="*/ 1652485 h 2327977"/>
              <a:gd name="connsiteX3" fmla="*/ 981075 w 3524250"/>
              <a:gd name="connsiteY3" fmla="*/ 2176360 h 2327977"/>
              <a:gd name="connsiteX4" fmla="*/ 1847850 w 3524250"/>
              <a:gd name="connsiteY4" fmla="*/ 2319235 h 2327977"/>
              <a:gd name="connsiteX5" fmla="*/ 2819400 w 3524250"/>
              <a:gd name="connsiteY5" fmla="*/ 1976335 h 2327977"/>
              <a:gd name="connsiteX6" fmla="*/ 3333750 w 3524250"/>
              <a:gd name="connsiteY6" fmla="*/ 966685 h 2327977"/>
              <a:gd name="connsiteX7" fmla="*/ 3524250 w 3524250"/>
              <a:gd name="connsiteY7" fmla="*/ 23710 h 23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0" h="2327977">
                <a:moveTo>
                  <a:pt x="0" y="61810"/>
                </a:moveTo>
                <a:cubicBezTo>
                  <a:pt x="58737" y="372166"/>
                  <a:pt x="117475" y="682522"/>
                  <a:pt x="209550" y="947635"/>
                </a:cubicBezTo>
                <a:cubicBezTo>
                  <a:pt x="301625" y="1212748"/>
                  <a:pt x="423863" y="1447698"/>
                  <a:pt x="552450" y="1652485"/>
                </a:cubicBezTo>
                <a:cubicBezTo>
                  <a:pt x="681038" y="1857273"/>
                  <a:pt x="765175" y="2065235"/>
                  <a:pt x="981075" y="2176360"/>
                </a:cubicBezTo>
                <a:cubicBezTo>
                  <a:pt x="1196975" y="2287485"/>
                  <a:pt x="1541463" y="2352573"/>
                  <a:pt x="1847850" y="2319235"/>
                </a:cubicBezTo>
                <a:cubicBezTo>
                  <a:pt x="2154238" y="2285898"/>
                  <a:pt x="2571750" y="2201760"/>
                  <a:pt x="2819400" y="1976335"/>
                </a:cubicBezTo>
                <a:cubicBezTo>
                  <a:pt x="3067050" y="1750910"/>
                  <a:pt x="3216275" y="1292122"/>
                  <a:pt x="3333750" y="966685"/>
                </a:cubicBezTo>
                <a:cubicBezTo>
                  <a:pt x="3451225" y="641248"/>
                  <a:pt x="3460750" y="-146153"/>
                  <a:pt x="3524250" y="23710"/>
                </a:cubicBezTo>
              </a:path>
            </a:pathLst>
          </a:cu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 name="Straight Connector 4"/>
          <p:cNvCxnSpPr/>
          <p:nvPr/>
        </p:nvCxnSpPr>
        <p:spPr>
          <a:xfrm>
            <a:off x="7534275" y="2009775"/>
            <a:ext cx="1202604" cy="30575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830843" y="3625625"/>
            <a:ext cx="1780178" cy="187488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843791" y="4261343"/>
            <a:ext cx="2550489" cy="97301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471510" y="4823875"/>
            <a:ext cx="253354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6200000" flipH="1">
            <a:off x="8624412" y="3572833"/>
            <a:ext cx="1452580" cy="778519"/>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244828" y="2691160"/>
            <a:ext cx="1873463" cy="584775"/>
          </a:xfrm>
          <a:prstGeom prst="rect">
            <a:avLst/>
          </a:prstGeom>
          <a:noFill/>
        </p:spPr>
        <p:txBody>
          <a:bodyPr wrap="none" rtlCol="0">
            <a:spAutoFit/>
          </a:bodyPr>
          <a:lstStyle/>
          <a:p>
            <a:pPr algn="ctr"/>
            <a:r>
              <a:rPr lang="en-CA" sz="1600" b="1" dirty="0" smtClean="0">
                <a:solidFill>
                  <a:srgbClr val="FF0000"/>
                </a:solidFill>
              </a:rPr>
              <a:t>OPTIMAL POINT</a:t>
            </a:r>
          </a:p>
          <a:p>
            <a:pPr algn="ctr"/>
            <a:r>
              <a:rPr lang="en-CA" sz="1600" b="1" dirty="0" smtClean="0">
                <a:solidFill>
                  <a:srgbClr val="FF0000"/>
                </a:solidFill>
              </a:rPr>
              <a:t>GLOBAL MINIMUM</a:t>
            </a:r>
          </a:p>
        </p:txBody>
      </p:sp>
      <p:sp>
        <p:nvSpPr>
          <p:cNvPr id="50" name="Rectangle 49"/>
          <p:cNvSpPr/>
          <p:nvPr/>
        </p:nvSpPr>
        <p:spPr>
          <a:xfrm>
            <a:off x="1053796" y="5489943"/>
            <a:ext cx="6096000" cy="646331"/>
          </a:xfrm>
          <a:prstGeom prst="rect">
            <a:avLst/>
          </a:prstGeom>
        </p:spPr>
        <p:txBody>
          <a:bodyPr>
            <a:spAutoFit/>
          </a:bodyPr>
          <a:lstStyle/>
          <a:p>
            <a:r>
              <a:rPr lang="en-CA" b="1" i="1" dirty="0" smtClean="0">
                <a:solidFill>
                  <a:srgbClr val="583A72"/>
                </a:solidFill>
                <a:latin typeface="Montserrat" charset="0"/>
                <a:ea typeface="Montserrat" charset="0"/>
                <a:cs typeface="Montserrat" charset="0"/>
              </a:rPr>
              <a:t>*Note: in reality, this graph is 3D and has three axes, one for m, b and sum of squared residuals</a:t>
            </a:r>
            <a:endParaRPr lang="en-CA" b="1" i="1" dirty="0">
              <a:solidFill>
                <a:srgbClr val="583A72"/>
              </a:solidFill>
              <a:latin typeface="Montserrat" charset="0"/>
              <a:ea typeface="Montserrat" charset="0"/>
              <a:cs typeface="Montserrat" charset="0"/>
            </a:endParaRPr>
          </a:p>
        </p:txBody>
      </p:sp>
      <p:cxnSp>
        <p:nvCxnSpPr>
          <p:cNvPr id="28" name="Curved Connector 27"/>
          <p:cNvCxnSpPr/>
          <p:nvPr/>
        </p:nvCxnSpPr>
        <p:spPr>
          <a:xfrm flipV="1">
            <a:off x="2870200" y="1837376"/>
            <a:ext cx="791354" cy="64694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4815" y="2191935"/>
            <a:ext cx="3833357" cy="584775"/>
          </a:xfrm>
          <a:prstGeom prst="rect">
            <a:avLst/>
          </a:prstGeom>
          <a:noFill/>
        </p:spPr>
        <p:txBody>
          <a:bodyPr wrap="square" rtlCol="0">
            <a:spAutoFit/>
          </a:bodyPr>
          <a:lstStyle/>
          <a:p>
            <a:pPr algn="ctr"/>
            <a:r>
              <a:rPr lang="en-CA" sz="1600" b="1" dirty="0" smtClean="0">
                <a:solidFill>
                  <a:srgbClr val="FF0000"/>
                </a:solidFill>
              </a:rPr>
              <a:t>GOAL IS TO FIND </a:t>
            </a:r>
          </a:p>
          <a:p>
            <a:pPr algn="ctr"/>
            <a:r>
              <a:rPr lang="en-CA" sz="1600" b="1" dirty="0" smtClean="0">
                <a:solidFill>
                  <a:srgbClr val="FF0000"/>
                </a:solidFill>
              </a:rPr>
              <a:t>BEST PARAMETERS</a:t>
            </a:r>
          </a:p>
        </p:txBody>
      </p:sp>
      <p:cxnSp>
        <p:nvCxnSpPr>
          <p:cNvPr id="36" name="Curved Connector 35"/>
          <p:cNvCxnSpPr/>
          <p:nvPr/>
        </p:nvCxnSpPr>
        <p:spPr>
          <a:xfrm flipV="1">
            <a:off x="3224295" y="1875358"/>
            <a:ext cx="1140669" cy="64051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234885" y="3699077"/>
                <a:ext cx="6991081" cy="17247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𝑔𝑟𝑎𝑑𝑖𝑒𝑛𝑡</m:t>
                      </m:r>
                      <m:r>
                        <a:rPr lang="en-CA" sz="2000" b="0" i="1" smtClean="0">
                          <a:latin typeface="Cambria Math" panose="02040503050406030204" pitchFamily="18" charset="0"/>
                        </a:rPr>
                        <m:t> </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𝑓</m:t>
                          </m:r>
                        </m:e>
                        <m:sup>
                          <m:r>
                            <a:rPr lang="en-CA" sz="2000" b="0" i="1" smtClean="0">
                              <a:latin typeface="Cambria Math" panose="02040503050406030204" pitchFamily="18" charset="0"/>
                            </a:rPr>
                            <m:t>′</m:t>
                          </m:r>
                        </m:sup>
                      </m:sSup>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𝑚</m:t>
                          </m:r>
                          <m:r>
                            <a:rPr lang="en-CA" sz="2000" b="0" i="1" smtClean="0">
                              <a:latin typeface="Cambria Math" panose="02040503050406030204" pitchFamily="18" charset="0"/>
                            </a:rPr>
                            <m:t>,</m:t>
                          </m:r>
                          <m:r>
                            <a:rPr lang="en-CA" sz="2000" b="0" i="1" smtClean="0">
                              <a:latin typeface="Cambria Math" panose="02040503050406030204" pitchFamily="18" charset="0"/>
                            </a:rPr>
                            <m:t>𝑏</m:t>
                          </m:r>
                        </m:e>
                      </m:d>
                      <m:r>
                        <a:rPr lang="en-CA" sz="2000" i="1" smtClean="0">
                          <a:latin typeface="Cambria Math" panose="02040503050406030204" pitchFamily="18" charset="0"/>
                        </a:rPr>
                        <m:t>=</m:t>
                      </m:r>
                      <m:d>
                        <m:dPr>
                          <m:begChr m:val="["/>
                          <m:endChr m:val="]"/>
                          <m:ctrlPr>
                            <a:rPr lang="en-CA" sz="2000" i="1" smtClean="0">
                              <a:latin typeface="Cambria Math" panose="02040503050406030204" pitchFamily="18" charset="0"/>
                            </a:rPr>
                          </m:ctrlPr>
                        </m:dPr>
                        <m:e>
                          <m:m>
                            <m:mPr>
                              <m:mcs>
                                <m:mc>
                                  <m:mcPr>
                                    <m:count m:val="1"/>
                                    <m:mcJc m:val="center"/>
                                  </m:mcPr>
                                </m:mc>
                              </m:mcs>
                              <m:ctrlPr>
                                <a:rPr lang="en-CA" sz="2000" i="1" smtClean="0">
                                  <a:latin typeface="Cambria Math" panose="02040503050406030204" pitchFamily="18" charset="0"/>
                                </a:rPr>
                              </m:ctrlPr>
                            </m:mPr>
                            <m:mr>
                              <m:e>
                                <m:f>
                                  <m:fPr>
                                    <m:ctrlPr>
                                      <a:rPr lang="en-CA" sz="2000" i="1" smtClean="0">
                                        <a:latin typeface="Cambria Math" panose="02040503050406030204" pitchFamily="18" charset="0"/>
                                      </a:rPr>
                                    </m:ctrlPr>
                                  </m:fPr>
                                  <m:num>
                                    <m:r>
                                      <m:rPr>
                                        <m:brk m:alnAt="7"/>
                                      </m:rPr>
                                      <a:rPr lang="en-CA" sz="2000" i="1" smtClean="0">
                                        <a:latin typeface="Cambria Math" panose="02040503050406030204" pitchFamily="18" charset="0"/>
                                      </a:rPr>
                                      <m:t>𝑑</m:t>
                                    </m:r>
                                    <m:r>
                                      <a:rPr lang="en-CA" sz="2000" b="0" i="1" smtClean="0">
                                        <a:latin typeface="Cambria Math" panose="02040503050406030204" pitchFamily="18" charset="0"/>
                                      </a:rPr>
                                      <m:t>𝑓</m:t>
                                    </m:r>
                                  </m:num>
                                  <m:den>
                                    <m:r>
                                      <m:rPr>
                                        <m:brk m:alnAt="7"/>
                                      </m:rPr>
                                      <a:rPr lang="en-CA" sz="2000" i="1" smtClean="0">
                                        <a:latin typeface="Cambria Math" panose="02040503050406030204" pitchFamily="18" charset="0"/>
                                      </a:rPr>
                                      <m:t>𝑑</m:t>
                                    </m:r>
                                    <m:r>
                                      <a:rPr lang="en-CA" sz="2000" b="0" i="1" smtClean="0">
                                        <a:latin typeface="Cambria Math" panose="02040503050406030204" pitchFamily="18" charset="0"/>
                                      </a:rPr>
                                      <m:t>𝑚</m:t>
                                    </m:r>
                                  </m:den>
                                </m:f>
                              </m:e>
                            </m:mr>
                            <m:mr>
                              <m:e>
                                <m:f>
                                  <m:fPr>
                                    <m:ctrlPr>
                                      <a:rPr lang="en-CA" sz="2000" i="1">
                                        <a:latin typeface="Cambria Math" panose="02040503050406030204" pitchFamily="18" charset="0"/>
                                      </a:rPr>
                                    </m:ctrlPr>
                                  </m:fPr>
                                  <m:num>
                                    <m:r>
                                      <m:rPr>
                                        <m:brk m:alnAt="7"/>
                                      </m:rPr>
                                      <a:rPr lang="en-CA" sz="2000" i="1">
                                        <a:latin typeface="Cambria Math" panose="02040503050406030204" pitchFamily="18" charset="0"/>
                                      </a:rPr>
                                      <m:t>𝑑</m:t>
                                    </m:r>
                                    <m:r>
                                      <a:rPr lang="en-CA" sz="2000" i="1">
                                        <a:latin typeface="Cambria Math" panose="02040503050406030204" pitchFamily="18" charset="0"/>
                                      </a:rPr>
                                      <m:t>𝑓</m:t>
                                    </m:r>
                                  </m:num>
                                  <m:den>
                                    <m:r>
                                      <m:rPr>
                                        <m:brk m:alnAt="7"/>
                                      </m:rPr>
                                      <a:rPr lang="en-CA" sz="2000" i="1">
                                        <a:latin typeface="Cambria Math" panose="02040503050406030204" pitchFamily="18" charset="0"/>
                                      </a:rPr>
                                      <m:t>𝑑</m:t>
                                    </m:r>
                                    <m:r>
                                      <a:rPr lang="en-CA" sz="2000" b="0" i="1" smtClean="0">
                                        <a:latin typeface="Cambria Math" panose="02040503050406030204" pitchFamily="18" charset="0"/>
                                      </a:rPr>
                                      <m:t>𝑏</m:t>
                                    </m:r>
                                  </m:den>
                                </m:f>
                              </m:e>
                            </m:mr>
                          </m:m>
                        </m:e>
                      </m:d>
                      <m:r>
                        <a:rPr lang="en-CA" sz="2000" i="1">
                          <a:latin typeface="Cambria Math" panose="02040503050406030204" pitchFamily="18" charset="0"/>
                        </a:rPr>
                        <m:t>=</m:t>
                      </m:r>
                      <m:d>
                        <m:dPr>
                          <m:begChr m:val="["/>
                          <m:endChr m:val="]"/>
                          <m:ctrlPr>
                            <a:rPr lang="en-CA" sz="2000" i="1">
                              <a:latin typeface="Cambria Math" panose="02040503050406030204" pitchFamily="18" charset="0"/>
                            </a:rPr>
                          </m:ctrlPr>
                        </m:dPr>
                        <m:e>
                          <m:m>
                            <m:mPr>
                              <m:mcs>
                                <m:mc>
                                  <m:mcPr>
                                    <m:count m:val="1"/>
                                    <m:mcJc m:val="center"/>
                                  </m:mcPr>
                                </m:mc>
                              </m:mcs>
                              <m:ctrlPr>
                                <a:rPr lang="en-CA" sz="2000" i="1">
                                  <a:latin typeface="Cambria Math" panose="02040503050406030204" pitchFamily="18" charset="0"/>
                                </a:rPr>
                              </m:ctrlPr>
                            </m:mPr>
                            <m:mr>
                              <m:e>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𝑁</m:t>
                                    </m:r>
                                  </m:den>
                                </m:f>
                                <m:nary>
                                  <m:naryPr>
                                    <m:chr m:val="∑"/>
                                    <m:ctrlPr>
                                      <a:rPr lang="en-CA" sz="2000" i="1">
                                        <a:latin typeface="Cambria Math" panose="02040503050406030204" pitchFamily="18" charset="0"/>
                                      </a:rPr>
                                    </m:ctrlPr>
                                  </m:naryPr>
                                  <m:sub>
                                    <m:r>
                                      <m:rPr>
                                        <m:brk m:alnAt="23"/>
                                      </m:rPr>
                                      <a:rPr lang="en-CA" sz="2000" i="1">
                                        <a:latin typeface="Cambria Math" panose="02040503050406030204" pitchFamily="18" charset="0"/>
                                      </a:rPr>
                                      <m:t>𝑖</m:t>
                                    </m:r>
                                    <m:r>
                                      <a:rPr lang="en-CA" sz="2000" i="1">
                                        <a:latin typeface="Cambria Math" panose="02040503050406030204" pitchFamily="18" charset="0"/>
                                      </a:rPr>
                                      <m:t>=1</m:t>
                                    </m:r>
                                  </m:sub>
                                  <m:sup>
                                    <m:r>
                                      <a:rPr lang="en-CA" sz="2000" i="1">
                                        <a:latin typeface="Cambria Math" panose="02040503050406030204" pitchFamily="18" charset="0"/>
                                      </a:rPr>
                                      <m:t>𝑛</m:t>
                                    </m:r>
                                  </m:sup>
                                  <m:e>
                                    <m:r>
                                      <a:rPr lang="en-CA" sz="2000" b="0" i="1" smtClean="0">
                                        <a:latin typeface="Cambria Math" panose="02040503050406030204" pitchFamily="18" charset="0"/>
                                      </a:rPr>
                                      <m:t>−2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𝑖</m:t>
                                        </m:r>
                                      </m:sub>
                                    </m:sSub>
                                    <m:sSup>
                                      <m:sSupPr>
                                        <m:ctrlPr>
                                          <a:rPr lang="en-CA" sz="2000" i="1">
                                            <a:latin typeface="Cambria Math" panose="02040503050406030204" pitchFamily="18" charset="0"/>
                                          </a:rPr>
                                        </m:ctrlPr>
                                      </m:sSupPr>
                                      <m:e>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𝑦</m:t>
                                                </m:r>
                                              </m:e>
                                              <m:sub>
                                                <m:r>
                                                  <a:rPr lang="en-CA" sz="2000" i="1">
                                                    <a:latin typeface="Cambria Math" panose="02040503050406030204" pitchFamily="18" charset="0"/>
                                                  </a:rPr>
                                                  <m:t>𝑖</m:t>
                                                </m:r>
                                              </m:sub>
                                            </m:sSub>
                                            <m:r>
                                              <a:rPr lang="en-CA" sz="2000" i="1">
                                                <a:latin typeface="Cambria Math" panose="02040503050406030204" pitchFamily="18" charset="0"/>
                                              </a:rPr>
                                              <m:t> −</m:t>
                                            </m:r>
                                            <m:d>
                                              <m:dPr>
                                                <m:ctrlPr>
                                                  <a:rPr lang="en-CA" sz="2000" i="1">
                                                    <a:latin typeface="Cambria Math" panose="02040503050406030204" pitchFamily="18" charset="0"/>
                                                  </a:rPr>
                                                </m:ctrlPr>
                                              </m:dPr>
                                              <m:e>
                                                <m:r>
                                                  <a:rPr lang="en-CA" sz="2000" i="1">
                                                    <a:latin typeface="Cambria Math" panose="02040503050406030204" pitchFamily="18" charset="0"/>
                                                  </a:rPr>
                                                  <m:t>𝑏</m:t>
                                                </m:r>
                                                <m:r>
                                                  <a:rPr lang="en-CA" sz="2000" i="1">
                                                    <a:latin typeface="Cambria Math" panose="02040503050406030204" pitchFamily="18" charset="0"/>
                                                  </a:rPr>
                                                  <m:t>+</m:t>
                                                </m:r>
                                                <m:r>
                                                  <a:rPr lang="en-CA" sz="2000" i="1">
                                                    <a:latin typeface="Cambria Math" panose="02040503050406030204" pitchFamily="18" charset="0"/>
                                                  </a:rPr>
                                                  <m:t>𝑚</m:t>
                                                </m:r>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i="1">
                                                        <a:latin typeface="Cambria Math" panose="02040503050406030204" pitchFamily="18" charset="0"/>
                                                      </a:rPr>
                                                      <m:t>𝑖</m:t>
                                                    </m:r>
                                                  </m:sub>
                                                </m:sSub>
                                              </m:e>
                                            </m:d>
                                          </m:e>
                                        </m:d>
                                      </m:e>
                                      <m:sup>
                                        <m:r>
                                          <a:rPr lang="en-CA" sz="2000" i="1">
                                            <a:latin typeface="Cambria Math" panose="02040503050406030204" pitchFamily="18" charset="0"/>
                                          </a:rPr>
                                          <m:t>2</m:t>
                                        </m:r>
                                      </m:sup>
                                    </m:sSup>
                                  </m:e>
                                </m:nary>
                              </m:e>
                            </m:mr>
                            <m:mr>
                              <m:e>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𝑁</m:t>
                                    </m:r>
                                  </m:den>
                                </m:f>
                                <m:nary>
                                  <m:naryPr>
                                    <m:chr m:val="∑"/>
                                    <m:ctrlPr>
                                      <a:rPr lang="en-CA" sz="2000" i="1">
                                        <a:latin typeface="Cambria Math" panose="02040503050406030204" pitchFamily="18" charset="0"/>
                                      </a:rPr>
                                    </m:ctrlPr>
                                  </m:naryPr>
                                  <m:sub>
                                    <m:r>
                                      <m:rPr>
                                        <m:brk m:alnAt="23"/>
                                      </m:rPr>
                                      <a:rPr lang="en-CA" sz="2000" i="1">
                                        <a:latin typeface="Cambria Math" panose="02040503050406030204" pitchFamily="18" charset="0"/>
                                      </a:rPr>
                                      <m:t>𝑖</m:t>
                                    </m:r>
                                    <m:r>
                                      <a:rPr lang="en-CA" sz="2000" i="1">
                                        <a:latin typeface="Cambria Math" panose="02040503050406030204" pitchFamily="18" charset="0"/>
                                      </a:rPr>
                                      <m:t>=1</m:t>
                                    </m:r>
                                  </m:sub>
                                  <m:sup>
                                    <m:r>
                                      <a:rPr lang="en-CA" sz="2000" i="1">
                                        <a:latin typeface="Cambria Math" panose="02040503050406030204" pitchFamily="18" charset="0"/>
                                      </a:rPr>
                                      <m:t>𝑛</m:t>
                                    </m:r>
                                  </m:sup>
                                  <m:e>
                                    <m:r>
                                      <a:rPr lang="en-CA" sz="2000" i="1">
                                        <a:latin typeface="Cambria Math" panose="02040503050406030204" pitchFamily="18" charset="0"/>
                                      </a:rPr>
                                      <m:t>−2</m:t>
                                    </m:r>
                                    <m:sSup>
                                      <m:sSupPr>
                                        <m:ctrlPr>
                                          <a:rPr lang="en-CA" sz="2000" i="1">
                                            <a:latin typeface="Cambria Math" panose="02040503050406030204" pitchFamily="18" charset="0"/>
                                          </a:rPr>
                                        </m:ctrlPr>
                                      </m:sSupPr>
                                      <m:e>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𝑦</m:t>
                                                </m:r>
                                              </m:e>
                                              <m:sub>
                                                <m:r>
                                                  <a:rPr lang="en-CA" sz="2000" i="1">
                                                    <a:latin typeface="Cambria Math" panose="02040503050406030204" pitchFamily="18" charset="0"/>
                                                  </a:rPr>
                                                  <m:t>𝑖</m:t>
                                                </m:r>
                                              </m:sub>
                                            </m:sSub>
                                            <m:r>
                                              <a:rPr lang="en-CA" sz="2000" i="1">
                                                <a:latin typeface="Cambria Math" panose="02040503050406030204" pitchFamily="18" charset="0"/>
                                              </a:rPr>
                                              <m:t> −</m:t>
                                            </m:r>
                                            <m:d>
                                              <m:dPr>
                                                <m:ctrlPr>
                                                  <a:rPr lang="en-CA" sz="2000" i="1">
                                                    <a:latin typeface="Cambria Math" panose="02040503050406030204" pitchFamily="18" charset="0"/>
                                                  </a:rPr>
                                                </m:ctrlPr>
                                              </m:dPr>
                                              <m:e>
                                                <m:r>
                                                  <a:rPr lang="en-CA" sz="2000" i="1">
                                                    <a:latin typeface="Cambria Math" panose="02040503050406030204" pitchFamily="18" charset="0"/>
                                                  </a:rPr>
                                                  <m:t>𝑏</m:t>
                                                </m:r>
                                                <m:r>
                                                  <a:rPr lang="en-CA" sz="2000" i="1">
                                                    <a:latin typeface="Cambria Math" panose="02040503050406030204" pitchFamily="18" charset="0"/>
                                                  </a:rPr>
                                                  <m:t>+</m:t>
                                                </m:r>
                                                <m:r>
                                                  <a:rPr lang="en-CA" sz="2000" i="1">
                                                    <a:latin typeface="Cambria Math" panose="02040503050406030204" pitchFamily="18" charset="0"/>
                                                  </a:rPr>
                                                  <m:t>𝑚</m:t>
                                                </m:r>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i="1">
                                                        <a:latin typeface="Cambria Math" panose="02040503050406030204" pitchFamily="18" charset="0"/>
                                                      </a:rPr>
                                                      <m:t>𝑖</m:t>
                                                    </m:r>
                                                  </m:sub>
                                                </m:sSub>
                                              </m:e>
                                            </m:d>
                                          </m:e>
                                        </m:d>
                                      </m:e>
                                      <m:sup>
                                        <m:r>
                                          <a:rPr lang="en-CA" sz="2000" i="1">
                                            <a:latin typeface="Cambria Math" panose="02040503050406030204" pitchFamily="18" charset="0"/>
                                          </a:rPr>
                                          <m:t>2</m:t>
                                        </m:r>
                                      </m:sup>
                                    </m:sSup>
                                  </m:e>
                                </m:nary>
                              </m:e>
                            </m:mr>
                          </m:m>
                        </m:e>
                      </m:d>
                    </m:oMath>
                  </m:oMathPara>
                </a14:m>
                <a:endParaRPr lang="en-CA"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34885" y="3699077"/>
                <a:ext cx="6991081" cy="1724768"/>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3345875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BACKPROPAGATION</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992982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BACK PROPAGATION</a:t>
            </a:r>
            <a:endParaRPr lang="ru-RU" sz="3200" b="1" dirty="0">
              <a:solidFill>
                <a:srgbClr val="FFDC90"/>
              </a:solidFill>
              <a:latin typeface="Montserrat" charset="0"/>
              <a:ea typeface="Montserrat" charset="0"/>
              <a:cs typeface="Montserrat" charset="0"/>
            </a:endParaRPr>
          </a:p>
        </p:txBody>
      </p:sp>
      <p:pic>
        <p:nvPicPr>
          <p:cNvPr id="32" name="Picture 11"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271763"/>
            <a:ext cx="5348536" cy="2106282"/>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a:off x="3113297" y="2917036"/>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4" name="TextBox 33"/>
          <p:cNvSpPr txBox="1"/>
          <p:nvPr/>
        </p:nvSpPr>
        <p:spPr>
          <a:xfrm>
            <a:off x="3469692" y="2656358"/>
            <a:ext cx="3303533" cy="369332"/>
          </a:xfrm>
          <a:prstGeom prst="rect">
            <a:avLst/>
          </a:prstGeom>
          <a:noFill/>
        </p:spPr>
        <p:txBody>
          <a:bodyPr wrap="none" rtlCol="0">
            <a:spAutoFit/>
          </a:bodyPr>
          <a:lstStyle/>
          <a:p>
            <a:r>
              <a:rPr lang="en-CA" dirty="0" smtClean="0">
                <a:solidFill>
                  <a:schemeClr val="accent2"/>
                </a:solidFill>
              </a:rPr>
              <a:t>STEP 1: FORWARD PROPAGATION</a:t>
            </a:r>
            <a:endParaRPr lang="en-CA" dirty="0">
              <a:solidFill>
                <a:schemeClr val="accent2"/>
              </a:solidFill>
            </a:endParaRPr>
          </a:p>
        </p:txBody>
      </p:sp>
      <p:sp>
        <p:nvSpPr>
          <p:cNvPr id="35" name="TextBox 34"/>
          <p:cNvSpPr txBox="1"/>
          <p:nvPr/>
        </p:nvSpPr>
        <p:spPr>
          <a:xfrm>
            <a:off x="8696700" y="3452703"/>
            <a:ext cx="1988418" cy="646331"/>
          </a:xfrm>
          <a:prstGeom prst="rect">
            <a:avLst/>
          </a:prstGeom>
          <a:noFill/>
        </p:spPr>
        <p:txBody>
          <a:bodyPr wrap="square" rtlCol="0">
            <a:spAutoFit/>
          </a:bodyPr>
          <a:lstStyle/>
          <a:p>
            <a:r>
              <a:rPr lang="en-CA" dirty="0" smtClean="0">
                <a:solidFill>
                  <a:schemeClr val="accent2"/>
                </a:solidFill>
              </a:rPr>
              <a:t>STEP 2: ERROR CALCULATION</a:t>
            </a:r>
            <a:endParaRPr lang="en-CA" dirty="0">
              <a:solidFill>
                <a:schemeClr val="accent2"/>
              </a:solidFill>
            </a:endParaRPr>
          </a:p>
        </p:txBody>
      </p:sp>
      <p:sp>
        <p:nvSpPr>
          <p:cNvPr id="36" name="Right Arrow 35"/>
          <p:cNvSpPr/>
          <p:nvPr/>
        </p:nvSpPr>
        <p:spPr>
          <a:xfrm rot="10800000">
            <a:off x="3113297" y="5247484"/>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7" name="Oval 36"/>
          <p:cNvSpPr/>
          <p:nvPr/>
        </p:nvSpPr>
        <p:spPr>
          <a:xfrm>
            <a:off x="8017348" y="3929574"/>
            <a:ext cx="519287" cy="525649"/>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sz="2800" dirty="0" smtClean="0">
              <a:solidFill>
                <a:schemeClr val="tx1"/>
              </a:solidFill>
            </a:endParaRPr>
          </a:p>
        </p:txBody>
      </p:sp>
      <p:cxnSp>
        <p:nvCxnSpPr>
          <p:cNvPr id="38" name="Straight Arrow Connector 37"/>
          <p:cNvCxnSpPr>
            <a:endCxn id="37" idx="6"/>
          </p:cNvCxnSpPr>
          <p:nvPr/>
        </p:nvCxnSpPr>
        <p:spPr>
          <a:xfrm flipH="1">
            <a:off x="8536635" y="4180196"/>
            <a:ext cx="1817040" cy="12203"/>
          </a:xfrm>
          <a:prstGeom prst="straightConnector1">
            <a:avLst/>
          </a:prstGeom>
          <a:ln w="57150" cap="sq">
            <a:solidFill>
              <a:schemeClr val="accent2"/>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Multiply 38"/>
          <p:cNvSpPr/>
          <p:nvPr/>
        </p:nvSpPr>
        <p:spPr>
          <a:xfrm>
            <a:off x="8017348" y="3896795"/>
            <a:ext cx="530237" cy="566803"/>
          </a:xfrm>
          <a:prstGeom prst="mathMultiply">
            <a:avLst>
              <a:gd name="adj1" fmla="val 11520"/>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40" name="TextBox 39"/>
          <p:cNvSpPr txBox="1"/>
          <p:nvPr/>
        </p:nvSpPr>
        <p:spPr>
          <a:xfrm>
            <a:off x="4021188" y="5584462"/>
            <a:ext cx="2826864" cy="369332"/>
          </a:xfrm>
          <a:prstGeom prst="rect">
            <a:avLst/>
          </a:prstGeom>
          <a:noFill/>
        </p:spPr>
        <p:txBody>
          <a:bodyPr wrap="none" rtlCol="0">
            <a:spAutoFit/>
          </a:bodyPr>
          <a:lstStyle/>
          <a:p>
            <a:r>
              <a:rPr lang="en-CA" dirty="0" smtClean="0">
                <a:solidFill>
                  <a:schemeClr val="accent2"/>
                </a:solidFill>
              </a:rPr>
              <a:t>STEP 3: BACK PROPAGATION</a:t>
            </a:r>
            <a:endParaRPr lang="en-CA" dirty="0">
              <a:solidFill>
                <a:schemeClr val="accent2"/>
              </a:solidFill>
            </a:endParaRPr>
          </a:p>
        </p:txBody>
      </p:sp>
      <p:sp>
        <p:nvSpPr>
          <p:cNvPr id="41" name="TextBox 40"/>
          <p:cNvSpPr txBox="1"/>
          <p:nvPr/>
        </p:nvSpPr>
        <p:spPr>
          <a:xfrm>
            <a:off x="559283" y="3863741"/>
            <a:ext cx="2492414" cy="369332"/>
          </a:xfrm>
          <a:prstGeom prst="rect">
            <a:avLst/>
          </a:prstGeom>
          <a:noFill/>
        </p:spPr>
        <p:txBody>
          <a:bodyPr wrap="none" rtlCol="0">
            <a:spAutoFit/>
          </a:bodyPr>
          <a:lstStyle/>
          <a:p>
            <a:r>
              <a:rPr lang="en-CA" dirty="0" smtClean="0">
                <a:solidFill>
                  <a:schemeClr val="accent2"/>
                </a:solidFill>
              </a:rPr>
              <a:t>STEP 4: WEIGHT UPDATE</a:t>
            </a:r>
            <a:endParaRPr lang="en-CA" dirty="0">
              <a:solidFill>
                <a:schemeClr val="accent2"/>
              </a:solidFill>
            </a:endParaRP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Backpropagation is a method used to train ANNs by calculating gradient needed to update network weights.</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It is commonly used by the gradient descent optimization algorithm to adjust the weight of neurons by calculating the gradient of the loss function.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12801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Прямоугольник 4"/>
          <p:cNvSpPr/>
          <p:nvPr/>
        </p:nvSpPr>
        <p:spPr>
          <a:xfrm>
            <a:off x="416128" y="89963"/>
            <a:ext cx="12175089"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PREDICT BIKE RENTAL USAGE (REGRESSION) </a:t>
            </a:r>
            <a:endParaRPr lang="ru-RU" sz="3200" b="1" dirty="0">
              <a:solidFill>
                <a:srgbClr val="FFDC90"/>
              </a:solidFill>
              <a:latin typeface="Montserrat" charset="0"/>
              <a:ea typeface="Montserrat" charset="0"/>
              <a:cs typeface="Montserrat" charset="0"/>
            </a:endParaRPr>
          </a:p>
        </p:txBody>
      </p:sp>
      <p:sp>
        <p:nvSpPr>
          <p:cNvPr id="6" name="Прямоугольник 5"/>
          <p:cNvSpPr/>
          <p:nvPr/>
        </p:nvSpPr>
        <p:spPr>
          <a:xfrm>
            <a:off x="416128" y="1426142"/>
            <a:ext cx="11650463" cy="399801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Inputs: </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instant</a:t>
            </a:r>
            <a:r>
              <a:rPr lang="en-CA" sz="2350" b="1" dirty="0">
                <a:solidFill>
                  <a:srgbClr val="583A72"/>
                </a:solidFill>
                <a:latin typeface="Montserrat" charset="0"/>
                <a:ea typeface="Montserrat" charset="0"/>
                <a:cs typeface="Montserrat" charset="0"/>
              </a:rPr>
              <a:t>: record index</a:t>
            </a:r>
          </a:p>
          <a:p>
            <a:pPr marL="800100" lvl="1" indent="-342900">
              <a:lnSpc>
                <a:spcPct val="120000"/>
              </a:lnSpc>
              <a:buFont typeface="Courier New" panose="02070309020205020404" pitchFamily="49" charset="0"/>
              <a:buChar char="o"/>
            </a:pPr>
            <a:r>
              <a:rPr lang="en-CA" sz="2350" b="1" dirty="0" err="1" smtClean="0">
                <a:solidFill>
                  <a:srgbClr val="583A72"/>
                </a:solidFill>
                <a:latin typeface="Montserrat" charset="0"/>
                <a:ea typeface="Montserrat" charset="0"/>
                <a:cs typeface="Montserrat" charset="0"/>
              </a:rPr>
              <a:t>dteday</a:t>
            </a:r>
            <a:r>
              <a:rPr lang="en-CA" sz="2350" b="1" dirty="0" smtClean="0">
                <a:solidFill>
                  <a:srgbClr val="583A72"/>
                </a:solidFill>
                <a:latin typeface="Montserrat" charset="0"/>
                <a:ea typeface="Montserrat" charset="0"/>
                <a:cs typeface="Montserrat" charset="0"/>
              </a:rPr>
              <a:t>: </a:t>
            </a:r>
            <a:r>
              <a:rPr lang="en-CA" sz="2350" b="1" dirty="0">
                <a:solidFill>
                  <a:srgbClr val="583A72"/>
                </a:solidFill>
                <a:latin typeface="Montserrat" charset="0"/>
                <a:ea typeface="Montserrat" charset="0"/>
                <a:cs typeface="Montserrat" charset="0"/>
              </a:rPr>
              <a:t>date</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season: </a:t>
            </a:r>
            <a:r>
              <a:rPr lang="en-CA" sz="2350" b="1" dirty="0">
                <a:solidFill>
                  <a:srgbClr val="583A72"/>
                </a:solidFill>
                <a:latin typeface="Montserrat" charset="0"/>
                <a:ea typeface="Montserrat" charset="0"/>
                <a:cs typeface="Montserrat" charset="0"/>
              </a:rPr>
              <a:t>season (1</a:t>
            </a:r>
            <a:r>
              <a:rPr lang="en-CA" sz="2350" b="1" dirty="0" smtClean="0">
                <a:solidFill>
                  <a:srgbClr val="583A72"/>
                </a:solidFill>
                <a:latin typeface="Montserrat" charset="0"/>
                <a:ea typeface="Montserrat" charset="0"/>
                <a:cs typeface="Montserrat" charset="0"/>
              </a:rPr>
              <a:t>: springer</a:t>
            </a:r>
            <a:r>
              <a:rPr lang="en-CA" sz="2350" b="1" dirty="0">
                <a:solidFill>
                  <a:srgbClr val="583A72"/>
                </a:solidFill>
                <a:latin typeface="Montserrat" charset="0"/>
                <a:ea typeface="Montserrat" charset="0"/>
                <a:cs typeface="Montserrat" charset="0"/>
              </a:rPr>
              <a:t>, 2</a:t>
            </a:r>
            <a:r>
              <a:rPr lang="en-CA" sz="2350" b="1" dirty="0" smtClean="0">
                <a:solidFill>
                  <a:srgbClr val="583A72"/>
                </a:solidFill>
                <a:latin typeface="Montserrat" charset="0"/>
                <a:ea typeface="Montserrat" charset="0"/>
                <a:cs typeface="Montserrat" charset="0"/>
              </a:rPr>
              <a:t>: summer</a:t>
            </a:r>
            <a:r>
              <a:rPr lang="en-CA" sz="2350" b="1" dirty="0">
                <a:solidFill>
                  <a:srgbClr val="583A72"/>
                </a:solidFill>
                <a:latin typeface="Montserrat" charset="0"/>
                <a:ea typeface="Montserrat" charset="0"/>
                <a:cs typeface="Montserrat" charset="0"/>
              </a:rPr>
              <a:t>, 3</a:t>
            </a:r>
            <a:r>
              <a:rPr lang="en-CA" sz="2350" b="1" dirty="0" smtClean="0">
                <a:solidFill>
                  <a:srgbClr val="583A72"/>
                </a:solidFill>
                <a:latin typeface="Montserrat" charset="0"/>
                <a:ea typeface="Montserrat" charset="0"/>
                <a:cs typeface="Montserrat" charset="0"/>
              </a:rPr>
              <a:t>: fall</a:t>
            </a:r>
            <a:r>
              <a:rPr lang="en-CA" sz="2350" b="1" dirty="0">
                <a:solidFill>
                  <a:srgbClr val="583A72"/>
                </a:solidFill>
                <a:latin typeface="Montserrat" charset="0"/>
                <a:ea typeface="Montserrat" charset="0"/>
                <a:cs typeface="Montserrat" charset="0"/>
              </a:rPr>
              <a:t>, 4</a:t>
            </a:r>
            <a:r>
              <a:rPr lang="en-CA" sz="2350" b="1" dirty="0" smtClean="0">
                <a:solidFill>
                  <a:srgbClr val="583A72"/>
                </a:solidFill>
                <a:latin typeface="Montserrat" charset="0"/>
                <a:ea typeface="Montserrat" charset="0"/>
                <a:cs typeface="Montserrat" charset="0"/>
              </a:rPr>
              <a:t>: winter</a:t>
            </a:r>
            <a:r>
              <a:rPr lang="en-CA" sz="2350" b="1" dirty="0">
                <a:solidFill>
                  <a:srgbClr val="583A72"/>
                </a:solidFill>
                <a:latin typeface="Montserrat" charset="0"/>
                <a:ea typeface="Montserrat" charset="0"/>
                <a:cs typeface="Montserrat" charset="0"/>
              </a:rPr>
              <a:t>)</a:t>
            </a:r>
          </a:p>
          <a:p>
            <a:pPr marL="800100" lvl="1" indent="-342900">
              <a:lnSpc>
                <a:spcPct val="120000"/>
              </a:lnSpc>
              <a:buFont typeface="Courier New" panose="02070309020205020404" pitchFamily="49" charset="0"/>
              <a:buChar char="o"/>
            </a:pPr>
            <a:r>
              <a:rPr lang="en-CA" sz="2350" b="1" dirty="0" err="1" smtClean="0">
                <a:solidFill>
                  <a:srgbClr val="583A72"/>
                </a:solidFill>
                <a:latin typeface="Montserrat" charset="0"/>
                <a:ea typeface="Montserrat" charset="0"/>
                <a:cs typeface="Montserrat" charset="0"/>
              </a:rPr>
              <a:t>yr</a:t>
            </a:r>
            <a:r>
              <a:rPr lang="en-CA" sz="2350" b="1" dirty="0" smtClean="0">
                <a:solidFill>
                  <a:srgbClr val="583A72"/>
                </a:solidFill>
                <a:latin typeface="Montserrat" charset="0"/>
                <a:ea typeface="Montserrat" charset="0"/>
                <a:cs typeface="Montserrat" charset="0"/>
              </a:rPr>
              <a:t>: </a:t>
            </a:r>
            <a:r>
              <a:rPr lang="en-CA" sz="2350" b="1" dirty="0">
                <a:solidFill>
                  <a:srgbClr val="583A72"/>
                </a:solidFill>
                <a:latin typeface="Montserrat" charset="0"/>
                <a:ea typeface="Montserrat" charset="0"/>
                <a:cs typeface="Montserrat" charset="0"/>
              </a:rPr>
              <a:t>year (0: 2011, 1</a:t>
            </a:r>
            <a:r>
              <a:rPr lang="en-CA" sz="2350" b="1" dirty="0" smtClean="0">
                <a:solidFill>
                  <a:srgbClr val="583A72"/>
                </a:solidFill>
                <a:latin typeface="Montserrat" charset="0"/>
                <a:ea typeface="Montserrat" charset="0"/>
                <a:cs typeface="Montserrat" charset="0"/>
              </a:rPr>
              <a:t>: 2012</a:t>
            </a:r>
            <a:r>
              <a:rPr lang="en-CA" sz="2350" b="1" dirty="0">
                <a:solidFill>
                  <a:srgbClr val="583A72"/>
                </a:solidFill>
                <a:latin typeface="Montserrat" charset="0"/>
                <a:ea typeface="Montserrat" charset="0"/>
                <a:cs typeface="Montserrat" charset="0"/>
              </a:rPr>
              <a:t>)</a:t>
            </a:r>
          </a:p>
          <a:p>
            <a:pPr marL="800100" lvl="1" indent="-342900">
              <a:lnSpc>
                <a:spcPct val="120000"/>
              </a:lnSpc>
              <a:buFont typeface="Courier New" panose="02070309020205020404" pitchFamily="49" charset="0"/>
              <a:buChar char="o"/>
            </a:pPr>
            <a:r>
              <a:rPr lang="en-CA" sz="2350" b="1" dirty="0" err="1" smtClean="0">
                <a:solidFill>
                  <a:srgbClr val="583A72"/>
                </a:solidFill>
                <a:latin typeface="Montserrat" charset="0"/>
                <a:ea typeface="Montserrat" charset="0"/>
                <a:cs typeface="Montserrat" charset="0"/>
              </a:rPr>
              <a:t>mnth</a:t>
            </a:r>
            <a:r>
              <a:rPr lang="en-CA" sz="2350" b="1" dirty="0" smtClean="0">
                <a:solidFill>
                  <a:srgbClr val="583A72"/>
                </a:solidFill>
                <a:latin typeface="Montserrat" charset="0"/>
                <a:ea typeface="Montserrat" charset="0"/>
                <a:cs typeface="Montserrat" charset="0"/>
              </a:rPr>
              <a:t>: </a:t>
            </a:r>
            <a:r>
              <a:rPr lang="en-CA" sz="2350" b="1" dirty="0">
                <a:solidFill>
                  <a:srgbClr val="583A72"/>
                </a:solidFill>
                <a:latin typeface="Montserrat" charset="0"/>
                <a:ea typeface="Montserrat" charset="0"/>
                <a:cs typeface="Montserrat" charset="0"/>
              </a:rPr>
              <a:t>month ( 1 to 12)</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hr: </a:t>
            </a:r>
            <a:r>
              <a:rPr lang="en-CA" sz="2350" b="1" dirty="0">
                <a:solidFill>
                  <a:srgbClr val="583A72"/>
                </a:solidFill>
                <a:latin typeface="Montserrat" charset="0"/>
                <a:ea typeface="Montserrat" charset="0"/>
                <a:cs typeface="Montserrat" charset="0"/>
              </a:rPr>
              <a:t>hour (0 to 23)</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holiday: whether </a:t>
            </a:r>
            <a:r>
              <a:rPr lang="en-CA" sz="2350" b="1" dirty="0">
                <a:solidFill>
                  <a:srgbClr val="583A72"/>
                </a:solidFill>
                <a:latin typeface="Montserrat" charset="0"/>
                <a:ea typeface="Montserrat" charset="0"/>
                <a:cs typeface="Montserrat" charset="0"/>
              </a:rPr>
              <a:t>day is holiday or not </a:t>
            </a:r>
            <a:r>
              <a:rPr lang="en-CA" sz="2350" b="1" dirty="0" smtClean="0">
                <a:solidFill>
                  <a:srgbClr val="583A72"/>
                </a:solidFill>
                <a:latin typeface="Montserrat" charset="0"/>
                <a:ea typeface="Montserrat" charset="0"/>
                <a:cs typeface="Montserrat" charset="0"/>
              </a:rPr>
              <a:t>- </a:t>
            </a:r>
            <a:r>
              <a:rPr lang="en-CA" sz="2350" b="1" dirty="0">
                <a:solidFill>
                  <a:srgbClr val="583A72"/>
                </a:solidFill>
                <a:latin typeface="Montserrat" charset="0"/>
                <a:ea typeface="Montserrat" charset="0"/>
                <a:cs typeface="Montserrat" charset="0"/>
              </a:rPr>
              <a:t>weekday : day of the week</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Working day: </a:t>
            </a:r>
            <a:r>
              <a:rPr lang="en-CA" sz="2350" b="1" dirty="0">
                <a:solidFill>
                  <a:srgbClr val="583A72"/>
                </a:solidFill>
                <a:latin typeface="Montserrat" charset="0"/>
                <a:ea typeface="Montserrat" charset="0"/>
                <a:cs typeface="Montserrat" charset="0"/>
              </a:rPr>
              <a:t>if day is neither weekend nor holiday is 1, otherwise is 0</a:t>
            </a:r>
            <a:r>
              <a:rPr lang="en-CA" sz="2350" b="1" dirty="0" smtClean="0">
                <a:solidFill>
                  <a:srgbClr val="583A72"/>
                </a:solidFill>
                <a:latin typeface="Montserrat" charset="0"/>
                <a:ea typeface="Montserrat" charset="0"/>
                <a:cs typeface="Montserrat" charset="0"/>
              </a:rPr>
              <a:t>.</a:t>
            </a:r>
            <a:endParaRPr lang="en-CA" sz="2350" b="1" dirty="0">
              <a:solidFill>
                <a:srgbClr val="583A72"/>
              </a:solidFill>
              <a:latin typeface="Montserrat" charset="0"/>
              <a:ea typeface="Montserrat" charset="0"/>
              <a:cs typeface="Montserrat" charset="0"/>
            </a:endParaRPr>
          </a:p>
        </p:txBody>
      </p:sp>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 name="Rectangle 1"/>
          <p:cNvSpPr/>
          <p:nvPr/>
        </p:nvSpPr>
        <p:spPr>
          <a:xfrm>
            <a:off x="1193589" y="5771917"/>
            <a:ext cx="6032101" cy="307777"/>
          </a:xfrm>
          <a:prstGeom prst="rect">
            <a:avLst/>
          </a:prstGeom>
        </p:spPr>
        <p:txBody>
          <a:bodyPr wrap="none">
            <a:spAutoFit/>
          </a:bodyPr>
          <a:lstStyle/>
          <a:p>
            <a:r>
              <a:rPr lang="en-CA" sz="1400" b="1" dirty="0" smtClean="0"/>
              <a:t>Image Source: </a:t>
            </a:r>
            <a:r>
              <a:rPr lang="en-CA" sz="1400" dirty="0">
                <a:hlinkClick r:id="rId3"/>
              </a:rPr>
              <a:t>https://pixabay.com/photos/bike-rental-bikes-rent-pay-2284380</a:t>
            </a:r>
            <a:r>
              <a:rPr lang="en-CA" sz="1400" dirty="0" smtClean="0">
                <a:hlinkClick r:id="rId3"/>
              </a:rPr>
              <a:t>/</a:t>
            </a:r>
            <a:endParaRPr lang="en-CA" sz="1400" dirty="0"/>
          </a:p>
        </p:txBody>
      </p:sp>
    </p:spTree>
    <p:extLst>
      <p:ext uri="{BB962C8B-B14F-4D97-AF65-F5344CB8AC3E}">
        <p14:creationId xmlns:p14="http://schemas.microsoft.com/office/powerpoint/2010/main" val="3363710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BACK PROPAGATION</a:t>
            </a:r>
            <a:endParaRPr lang="ru-RU" sz="3200" b="1" dirty="0">
              <a:solidFill>
                <a:srgbClr val="FFDC90"/>
              </a:solidFill>
              <a:latin typeface="Montserrat" charset="0"/>
              <a:ea typeface="Montserrat" charset="0"/>
              <a:cs typeface="Montserrat" charset="0"/>
            </a:endParaRPr>
          </a:p>
        </p:txBody>
      </p:sp>
      <p:pic>
        <p:nvPicPr>
          <p:cNvPr id="32" name="Picture 11"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497" y="3511014"/>
            <a:ext cx="5348536" cy="2106282"/>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a:off x="3926719" y="3156287"/>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4" name="TextBox 33"/>
          <p:cNvSpPr txBox="1"/>
          <p:nvPr/>
        </p:nvSpPr>
        <p:spPr>
          <a:xfrm>
            <a:off x="4283114" y="2895609"/>
            <a:ext cx="3303533" cy="369332"/>
          </a:xfrm>
          <a:prstGeom prst="rect">
            <a:avLst/>
          </a:prstGeom>
          <a:noFill/>
        </p:spPr>
        <p:txBody>
          <a:bodyPr wrap="none" rtlCol="0">
            <a:spAutoFit/>
          </a:bodyPr>
          <a:lstStyle/>
          <a:p>
            <a:r>
              <a:rPr lang="en-CA" dirty="0" smtClean="0">
                <a:solidFill>
                  <a:schemeClr val="accent2"/>
                </a:solidFill>
              </a:rPr>
              <a:t>STEP 1: FORWARD PROPAGATION</a:t>
            </a:r>
            <a:endParaRPr lang="en-CA" dirty="0">
              <a:solidFill>
                <a:schemeClr val="accent2"/>
              </a:solidFill>
            </a:endParaRPr>
          </a:p>
        </p:txBody>
      </p:sp>
      <p:sp>
        <p:nvSpPr>
          <p:cNvPr id="35" name="TextBox 34"/>
          <p:cNvSpPr txBox="1"/>
          <p:nvPr/>
        </p:nvSpPr>
        <p:spPr>
          <a:xfrm>
            <a:off x="9510122" y="3691954"/>
            <a:ext cx="1988418" cy="646331"/>
          </a:xfrm>
          <a:prstGeom prst="rect">
            <a:avLst/>
          </a:prstGeom>
          <a:noFill/>
        </p:spPr>
        <p:txBody>
          <a:bodyPr wrap="square" rtlCol="0">
            <a:spAutoFit/>
          </a:bodyPr>
          <a:lstStyle/>
          <a:p>
            <a:r>
              <a:rPr lang="en-CA" dirty="0" smtClean="0">
                <a:solidFill>
                  <a:schemeClr val="accent2"/>
                </a:solidFill>
              </a:rPr>
              <a:t>STEP 2: ERROR CALCULATION</a:t>
            </a:r>
            <a:endParaRPr lang="en-CA" dirty="0">
              <a:solidFill>
                <a:schemeClr val="accent2"/>
              </a:solidFill>
            </a:endParaRPr>
          </a:p>
        </p:txBody>
      </p:sp>
      <p:sp>
        <p:nvSpPr>
          <p:cNvPr id="36" name="Right Arrow 35"/>
          <p:cNvSpPr/>
          <p:nvPr/>
        </p:nvSpPr>
        <p:spPr>
          <a:xfrm rot="10800000">
            <a:off x="3926719" y="5486735"/>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7" name="Oval 36"/>
          <p:cNvSpPr/>
          <p:nvPr/>
        </p:nvSpPr>
        <p:spPr>
          <a:xfrm>
            <a:off x="8830770" y="4168825"/>
            <a:ext cx="519287" cy="525649"/>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sz="2800" dirty="0" smtClean="0">
              <a:solidFill>
                <a:schemeClr val="tx1"/>
              </a:solidFill>
            </a:endParaRPr>
          </a:p>
        </p:txBody>
      </p:sp>
      <p:cxnSp>
        <p:nvCxnSpPr>
          <p:cNvPr id="38" name="Straight Arrow Connector 37"/>
          <p:cNvCxnSpPr>
            <a:endCxn id="37" idx="6"/>
          </p:cNvCxnSpPr>
          <p:nvPr/>
        </p:nvCxnSpPr>
        <p:spPr>
          <a:xfrm flipH="1">
            <a:off x="9350057" y="4419447"/>
            <a:ext cx="1817040" cy="12203"/>
          </a:xfrm>
          <a:prstGeom prst="straightConnector1">
            <a:avLst/>
          </a:prstGeom>
          <a:ln w="57150" cap="sq">
            <a:solidFill>
              <a:schemeClr val="accent2"/>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Multiply 38"/>
          <p:cNvSpPr/>
          <p:nvPr/>
        </p:nvSpPr>
        <p:spPr>
          <a:xfrm>
            <a:off x="8830770" y="4136046"/>
            <a:ext cx="530237" cy="566803"/>
          </a:xfrm>
          <a:prstGeom prst="mathMultiply">
            <a:avLst>
              <a:gd name="adj1" fmla="val 11520"/>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40" name="TextBox 39"/>
          <p:cNvSpPr txBox="1"/>
          <p:nvPr/>
        </p:nvSpPr>
        <p:spPr>
          <a:xfrm>
            <a:off x="4834610" y="5823713"/>
            <a:ext cx="2826864" cy="369332"/>
          </a:xfrm>
          <a:prstGeom prst="rect">
            <a:avLst/>
          </a:prstGeom>
          <a:noFill/>
        </p:spPr>
        <p:txBody>
          <a:bodyPr wrap="none" rtlCol="0">
            <a:spAutoFit/>
          </a:bodyPr>
          <a:lstStyle/>
          <a:p>
            <a:r>
              <a:rPr lang="en-CA" dirty="0" smtClean="0">
                <a:solidFill>
                  <a:schemeClr val="accent2"/>
                </a:solidFill>
              </a:rPr>
              <a:t>STEP 3: BACK PROPAGATION</a:t>
            </a:r>
            <a:endParaRPr lang="en-CA" dirty="0">
              <a:solidFill>
                <a:schemeClr val="accent2"/>
              </a:solidFill>
            </a:endParaRPr>
          </a:p>
        </p:txBody>
      </p:sp>
      <p:sp>
        <p:nvSpPr>
          <p:cNvPr id="41" name="TextBox 40"/>
          <p:cNvSpPr txBox="1"/>
          <p:nvPr/>
        </p:nvSpPr>
        <p:spPr>
          <a:xfrm>
            <a:off x="1372705" y="4102992"/>
            <a:ext cx="2492414" cy="369332"/>
          </a:xfrm>
          <a:prstGeom prst="rect">
            <a:avLst/>
          </a:prstGeom>
          <a:noFill/>
        </p:spPr>
        <p:txBody>
          <a:bodyPr wrap="none" rtlCol="0">
            <a:spAutoFit/>
          </a:bodyPr>
          <a:lstStyle/>
          <a:p>
            <a:r>
              <a:rPr lang="en-CA" dirty="0" smtClean="0">
                <a:solidFill>
                  <a:schemeClr val="accent2"/>
                </a:solidFill>
              </a:rPr>
              <a:t>STEP 4: WEIGHT UPDATE</a:t>
            </a:r>
            <a:endParaRPr lang="en-CA" dirty="0">
              <a:solidFill>
                <a:schemeClr val="accent2"/>
              </a:solidFill>
            </a:endParaRP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Backpropagation Phase 1: propagation</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Propagation forward through the network to generate the output value(s)</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Calculation of the cost (error term)</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Propagation of output activations back through network using training pattern target in order to generate the deltas (difference between targeted and actual output values)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94941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BACK PROPAGATION</a:t>
            </a:r>
            <a:endParaRPr lang="ru-RU" sz="3200" b="1" dirty="0">
              <a:solidFill>
                <a:srgbClr val="FFDC90"/>
              </a:solidFill>
              <a:latin typeface="Montserrat" charset="0"/>
              <a:ea typeface="Montserrat" charset="0"/>
              <a:cs typeface="Montserrat" charset="0"/>
            </a:endParaRPr>
          </a:p>
        </p:txBody>
      </p:sp>
      <p:pic>
        <p:nvPicPr>
          <p:cNvPr id="32" name="Picture 11"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497" y="3511014"/>
            <a:ext cx="5348536" cy="2106282"/>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a:off x="3926719" y="3156287"/>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4" name="TextBox 33"/>
          <p:cNvSpPr txBox="1"/>
          <p:nvPr/>
        </p:nvSpPr>
        <p:spPr>
          <a:xfrm>
            <a:off x="4283114" y="2895609"/>
            <a:ext cx="3303533" cy="369332"/>
          </a:xfrm>
          <a:prstGeom prst="rect">
            <a:avLst/>
          </a:prstGeom>
          <a:noFill/>
        </p:spPr>
        <p:txBody>
          <a:bodyPr wrap="none" rtlCol="0">
            <a:spAutoFit/>
          </a:bodyPr>
          <a:lstStyle/>
          <a:p>
            <a:r>
              <a:rPr lang="en-CA" dirty="0" smtClean="0">
                <a:solidFill>
                  <a:schemeClr val="accent2"/>
                </a:solidFill>
              </a:rPr>
              <a:t>STEP 1: FORWARD PROPAGATION</a:t>
            </a:r>
            <a:endParaRPr lang="en-CA" dirty="0">
              <a:solidFill>
                <a:schemeClr val="accent2"/>
              </a:solidFill>
            </a:endParaRPr>
          </a:p>
        </p:txBody>
      </p:sp>
      <p:sp>
        <p:nvSpPr>
          <p:cNvPr id="35" name="TextBox 34"/>
          <p:cNvSpPr txBox="1"/>
          <p:nvPr/>
        </p:nvSpPr>
        <p:spPr>
          <a:xfrm>
            <a:off x="9510122" y="3691954"/>
            <a:ext cx="1988418" cy="646331"/>
          </a:xfrm>
          <a:prstGeom prst="rect">
            <a:avLst/>
          </a:prstGeom>
          <a:noFill/>
        </p:spPr>
        <p:txBody>
          <a:bodyPr wrap="square" rtlCol="0">
            <a:spAutoFit/>
          </a:bodyPr>
          <a:lstStyle/>
          <a:p>
            <a:r>
              <a:rPr lang="en-CA" dirty="0" smtClean="0">
                <a:solidFill>
                  <a:schemeClr val="accent2"/>
                </a:solidFill>
              </a:rPr>
              <a:t>STEP 2: ERROR CALCULATION</a:t>
            </a:r>
            <a:endParaRPr lang="en-CA" dirty="0">
              <a:solidFill>
                <a:schemeClr val="accent2"/>
              </a:solidFill>
            </a:endParaRPr>
          </a:p>
        </p:txBody>
      </p:sp>
      <p:sp>
        <p:nvSpPr>
          <p:cNvPr id="36" name="Right Arrow 35"/>
          <p:cNvSpPr/>
          <p:nvPr/>
        </p:nvSpPr>
        <p:spPr>
          <a:xfrm rot="10800000">
            <a:off x="3926719" y="5486735"/>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37" name="Oval 36"/>
          <p:cNvSpPr/>
          <p:nvPr/>
        </p:nvSpPr>
        <p:spPr>
          <a:xfrm>
            <a:off x="8830770" y="4168825"/>
            <a:ext cx="519287" cy="525649"/>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sz="2800" dirty="0" smtClean="0">
              <a:solidFill>
                <a:schemeClr val="tx1"/>
              </a:solidFill>
            </a:endParaRPr>
          </a:p>
        </p:txBody>
      </p:sp>
      <p:cxnSp>
        <p:nvCxnSpPr>
          <p:cNvPr id="38" name="Straight Arrow Connector 37"/>
          <p:cNvCxnSpPr>
            <a:endCxn id="37" idx="6"/>
          </p:cNvCxnSpPr>
          <p:nvPr/>
        </p:nvCxnSpPr>
        <p:spPr>
          <a:xfrm flipH="1">
            <a:off x="9350057" y="4419447"/>
            <a:ext cx="1817040" cy="12203"/>
          </a:xfrm>
          <a:prstGeom prst="straightConnector1">
            <a:avLst/>
          </a:prstGeom>
          <a:ln w="57150" cap="sq">
            <a:solidFill>
              <a:schemeClr val="accent2"/>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Multiply 38"/>
          <p:cNvSpPr/>
          <p:nvPr/>
        </p:nvSpPr>
        <p:spPr>
          <a:xfrm>
            <a:off x="8830770" y="4136046"/>
            <a:ext cx="530237" cy="566803"/>
          </a:xfrm>
          <a:prstGeom prst="mathMultiply">
            <a:avLst>
              <a:gd name="adj1" fmla="val 11520"/>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smtClean="0">
              <a:solidFill>
                <a:schemeClr val="tx1"/>
              </a:solidFill>
            </a:endParaRPr>
          </a:p>
        </p:txBody>
      </p:sp>
      <p:sp>
        <p:nvSpPr>
          <p:cNvPr id="40" name="TextBox 39"/>
          <p:cNvSpPr txBox="1"/>
          <p:nvPr/>
        </p:nvSpPr>
        <p:spPr>
          <a:xfrm>
            <a:off x="4834610" y="5823713"/>
            <a:ext cx="2826864" cy="369332"/>
          </a:xfrm>
          <a:prstGeom prst="rect">
            <a:avLst/>
          </a:prstGeom>
          <a:noFill/>
        </p:spPr>
        <p:txBody>
          <a:bodyPr wrap="none" rtlCol="0">
            <a:spAutoFit/>
          </a:bodyPr>
          <a:lstStyle/>
          <a:p>
            <a:r>
              <a:rPr lang="en-CA" dirty="0" smtClean="0">
                <a:solidFill>
                  <a:schemeClr val="accent2"/>
                </a:solidFill>
              </a:rPr>
              <a:t>STEP 3: BACK PROPAGATION</a:t>
            </a:r>
            <a:endParaRPr lang="en-CA" dirty="0">
              <a:solidFill>
                <a:schemeClr val="accent2"/>
              </a:solidFill>
            </a:endParaRPr>
          </a:p>
        </p:txBody>
      </p:sp>
      <p:sp>
        <p:nvSpPr>
          <p:cNvPr id="41" name="TextBox 40"/>
          <p:cNvSpPr txBox="1"/>
          <p:nvPr/>
        </p:nvSpPr>
        <p:spPr>
          <a:xfrm>
            <a:off x="1372705" y="4102992"/>
            <a:ext cx="2492414" cy="369332"/>
          </a:xfrm>
          <a:prstGeom prst="rect">
            <a:avLst/>
          </a:prstGeom>
          <a:noFill/>
        </p:spPr>
        <p:txBody>
          <a:bodyPr wrap="none" rtlCol="0">
            <a:spAutoFit/>
          </a:bodyPr>
          <a:lstStyle/>
          <a:p>
            <a:r>
              <a:rPr lang="en-CA" dirty="0" smtClean="0">
                <a:solidFill>
                  <a:schemeClr val="accent2"/>
                </a:solidFill>
              </a:rPr>
              <a:t>STEP 4: WEIGHT UPDATE</a:t>
            </a:r>
            <a:endParaRPr lang="en-CA" dirty="0">
              <a:solidFill>
                <a:schemeClr val="accent2"/>
              </a:solidFill>
            </a:endParaRP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Phase 2: weight update</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Calculate weight gradient.</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A ratio (percentage) of the weight's gradient is subtracted from the weight.</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This ratio influences the speed and quality of learning and called learning rate. The greater the ratio, the faster neuron train, but lower ratio, more accurate the training is.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86057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BACK PROPAGATION ADDITIONAL READING MATERIAL</a:t>
            </a:r>
            <a:endParaRPr lang="ru-RU" sz="3200" b="1" dirty="0">
              <a:solidFill>
                <a:srgbClr val="FFDC90"/>
              </a:solidFill>
              <a:latin typeface="Montserrat" charset="0"/>
              <a:ea typeface="Montserrat" charset="0"/>
              <a:cs typeface="Montserrat" charset="0"/>
            </a:endParaRP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“Backpropagation neural networks: A tutorial” by Barry </a:t>
            </a:r>
            <a:r>
              <a:rPr lang="en-CA" sz="2350" b="1" dirty="0" err="1">
                <a:solidFill>
                  <a:srgbClr val="583A72"/>
                </a:solidFill>
                <a:latin typeface="Montserrat" charset="0"/>
                <a:ea typeface="Montserrat" charset="0"/>
                <a:cs typeface="Montserrat" charset="0"/>
              </a:rPr>
              <a:t>J.Wythoff</a:t>
            </a: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“Improved backpropagation learning in neural networks with windowed momentum”, International Journal of Neural Systems, vol. 12, no.3&amp;4, pp. 303-318.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259720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BIAS VARIANCE TRADE-OFF</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338103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BIAS VARIANCE INTUITION</a:t>
            </a:r>
            <a:endParaRPr lang="ru-RU" sz="3200" b="1" dirty="0">
              <a:solidFill>
                <a:srgbClr val="FFDC90"/>
              </a:solidFill>
              <a:latin typeface="Montserrat" charset="0"/>
              <a:ea typeface="Montserrat" charset="0"/>
              <a:cs typeface="Montserrat" charset="0"/>
            </a:endParaRPr>
          </a:p>
        </p:txBody>
      </p:sp>
      <p:sp>
        <p:nvSpPr>
          <p:cNvPr id="42" name="Content Placeholder 2"/>
          <p:cNvSpPr txBox="1">
            <a:spLocks/>
          </p:cNvSpPr>
          <p:nvPr/>
        </p:nvSpPr>
        <p:spPr>
          <a:xfrm>
            <a:off x="554183" y="1264643"/>
            <a:ext cx="4731261"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000" b="1" dirty="0">
                <a:solidFill>
                  <a:srgbClr val="583A72"/>
                </a:solidFill>
                <a:latin typeface="Montserrat" charset="0"/>
                <a:ea typeface="Montserrat" charset="0"/>
                <a:cs typeface="Montserrat" charset="0"/>
              </a:rPr>
              <a:t>Let’s assume that we want to get the relationship between the </a:t>
            </a:r>
            <a:r>
              <a:rPr lang="en-CA" sz="2000" b="1" dirty="0" smtClean="0">
                <a:solidFill>
                  <a:srgbClr val="583A72"/>
                </a:solidFill>
                <a:latin typeface="Montserrat" charset="0"/>
                <a:ea typeface="Montserrat" charset="0"/>
                <a:cs typeface="Montserrat" charset="0"/>
              </a:rPr>
              <a:t>Temperature and Bike rental usage.</a:t>
            </a:r>
            <a:endParaRPr lang="en-CA" sz="200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As temperature </a:t>
            </a:r>
            <a:r>
              <a:rPr lang="en-CA" sz="2000" b="1" dirty="0">
                <a:solidFill>
                  <a:srgbClr val="583A72"/>
                </a:solidFill>
                <a:latin typeface="Montserrat" charset="0"/>
                <a:ea typeface="Montserrat" charset="0"/>
                <a:cs typeface="Montserrat" charset="0"/>
              </a:rPr>
              <a:t>experience increase, the </a:t>
            </a:r>
            <a:r>
              <a:rPr lang="en-CA" sz="2000" b="1" dirty="0" smtClean="0">
                <a:solidFill>
                  <a:srgbClr val="583A72"/>
                </a:solidFill>
                <a:latin typeface="Montserrat" charset="0"/>
                <a:ea typeface="Montserrat" charset="0"/>
                <a:cs typeface="Montserrat" charset="0"/>
              </a:rPr>
              <a:t>bike rental usage tend </a:t>
            </a:r>
            <a:r>
              <a:rPr lang="en-CA" sz="2000" b="1" dirty="0">
                <a:solidFill>
                  <a:srgbClr val="583A72"/>
                </a:solidFill>
                <a:latin typeface="Montserrat" charset="0"/>
                <a:ea typeface="Montserrat" charset="0"/>
                <a:cs typeface="Montserrat" charset="0"/>
              </a:rPr>
              <a:t>to increase as well. </a:t>
            </a:r>
          </a:p>
          <a:p>
            <a:pPr marL="342900" indent="-342900" algn="l">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As temperature goes </a:t>
            </a:r>
            <a:r>
              <a:rPr lang="en-CA" sz="2000" b="1" dirty="0">
                <a:solidFill>
                  <a:srgbClr val="583A72"/>
                </a:solidFill>
                <a:latin typeface="Montserrat" charset="0"/>
                <a:ea typeface="Montserrat" charset="0"/>
                <a:cs typeface="Montserrat" charset="0"/>
              </a:rPr>
              <a:t>beyond a certain limit, </a:t>
            </a:r>
            <a:r>
              <a:rPr lang="en-CA" sz="2000" b="1" dirty="0" smtClean="0">
                <a:solidFill>
                  <a:srgbClr val="583A72"/>
                </a:solidFill>
                <a:latin typeface="Montserrat" charset="0"/>
                <a:ea typeface="Montserrat" charset="0"/>
                <a:cs typeface="Montserrat" charset="0"/>
              </a:rPr>
              <a:t>usage </a:t>
            </a:r>
            <a:r>
              <a:rPr lang="en-CA" sz="2000" b="1" dirty="0">
                <a:solidFill>
                  <a:srgbClr val="583A72"/>
                </a:solidFill>
                <a:latin typeface="Montserrat" charset="0"/>
                <a:ea typeface="Montserrat" charset="0"/>
                <a:cs typeface="Montserrat" charset="0"/>
              </a:rPr>
              <a:t>tend to plateau and </a:t>
            </a:r>
            <a:r>
              <a:rPr lang="en-CA" sz="2000" b="1" dirty="0" smtClean="0">
                <a:solidFill>
                  <a:srgbClr val="583A72"/>
                </a:solidFill>
                <a:latin typeface="Montserrat" charset="0"/>
                <a:ea typeface="Montserrat" charset="0"/>
                <a:cs typeface="Montserrat" charset="0"/>
              </a:rPr>
              <a:t>it does </a:t>
            </a:r>
            <a:r>
              <a:rPr lang="en-CA" sz="2000" b="1" dirty="0">
                <a:solidFill>
                  <a:srgbClr val="583A72"/>
                </a:solidFill>
                <a:latin typeface="Montserrat" charset="0"/>
                <a:ea typeface="Montserrat" charset="0"/>
                <a:cs typeface="Montserrat" charset="0"/>
              </a:rPr>
              <a:t>not increase </a:t>
            </a:r>
            <a:r>
              <a:rPr lang="en-CA" sz="2000" b="1" dirty="0" smtClean="0">
                <a:solidFill>
                  <a:srgbClr val="583A72"/>
                </a:solidFill>
                <a:latin typeface="Montserrat" charset="0"/>
                <a:ea typeface="Montserrat" charset="0"/>
                <a:cs typeface="Montserrat" charset="0"/>
              </a:rPr>
              <a:t>anymore.</a:t>
            </a:r>
            <a:endParaRPr lang="en-CA" sz="200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cxnSp>
        <p:nvCxnSpPr>
          <p:cNvPr id="6" name="Straight Arrow Connector 5"/>
          <p:cNvCxnSpPr/>
          <p:nvPr/>
        </p:nvCxnSpPr>
        <p:spPr>
          <a:xfrm flipV="1">
            <a:off x="6094903" y="52474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096000" y="15954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312284" y="3041969"/>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933512" y="2482772"/>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533337" y="468056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7429649" y="4464340"/>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8690016" y="214864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628118" y="407800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8652530" y="275621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7312284" y="5258010"/>
            <a:ext cx="3134961" cy="646331"/>
          </a:xfrm>
          <a:prstGeom prst="rect">
            <a:avLst/>
          </a:prstGeom>
          <a:noFill/>
        </p:spPr>
        <p:txBody>
          <a:bodyPr wrap="none" rtlCol="0">
            <a:spAutoFit/>
          </a:bodyPr>
          <a:lstStyle/>
          <a:p>
            <a:r>
              <a:rPr lang="en-CA" sz="3600" b="1" dirty="0" smtClean="0"/>
              <a:t>TEMPERATURE</a:t>
            </a:r>
            <a:endParaRPr lang="en-CA" sz="3600" b="1" dirty="0"/>
          </a:p>
        </p:txBody>
      </p:sp>
      <p:sp>
        <p:nvSpPr>
          <p:cNvPr id="17" name="TextBox 16"/>
          <p:cNvSpPr txBox="1"/>
          <p:nvPr/>
        </p:nvSpPr>
        <p:spPr>
          <a:xfrm rot="16200000">
            <a:off x="4600090" y="2961816"/>
            <a:ext cx="2204065" cy="584775"/>
          </a:xfrm>
          <a:prstGeom prst="rect">
            <a:avLst/>
          </a:prstGeom>
          <a:noFill/>
        </p:spPr>
        <p:txBody>
          <a:bodyPr wrap="none" rtlCol="0">
            <a:spAutoFit/>
          </a:bodyPr>
          <a:lstStyle/>
          <a:p>
            <a:r>
              <a:rPr lang="en-CA" sz="3200" b="1" dirty="0" smtClean="0"/>
              <a:t>BIKE USAGE</a:t>
            </a:r>
            <a:endParaRPr lang="en-CA" sz="3200" b="1" dirty="0"/>
          </a:p>
        </p:txBody>
      </p:sp>
      <p:sp>
        <p:nvSpPr>
          <p:cNvPr id="18" name="Oval 17"/>
          <p:cNvSpPr/>
          <p:nvPr/>
        </p:nvSpPr>
        <p:spPr>
          <a:xfrm>
            <a:off x="8208512" y="305633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7606525" y="351885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10352615" y="176373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10888478" y="2220181"/>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9878897" y="238299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Arrow Connector 23"/>
          <p:cNvCxnSpPr/>
          <p:nvPr/>
        </p:nvCxnSpPr>
        <p:spPr>
          <a:xfrm flipV="1">
            <a:off x="9296400" y="2482772"/>
            <a:ext cx="0" cy="276472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56149" y="2502038"/>
            <a:ext cx="3184950" cy="18261"/>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7060831" y="20188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Curved Connector 26"/>
          <p:cNvCxnSpPr/>
          <p:nvPr/>
        </p:nvCxnSpPr>
        <p:spPr>
          <a:xfrm rot="10800000">
            <a:off x="8823134" y="1835840"/>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41851" y="1352608"/>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sp>
        <p:nvSpPr>
          <p:cNvPr id="29" name="Oval 28"/>
          <p:cNvSpPr/>
          <p:nvPr/>
        </p:nvSpPr>
        <p:spPr>
          <a:xfrm>
            <a:off x="9656884" y="176373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11228703" y="162720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11394940" y="223293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p:cNvSpPr/>
          <p:nvPr/>
        </p:nvSpPr>
        <p:spPr>
          <a:xfrm>
            <a:off x="2478088" y="6345454"/>
            <a:ext cx="6032101" cy="307777"/>
          </a:xfrm>
          <a:prstGeom prst="rect">
            <a:avLst/>
          </a:prstGeom>
        </p:spPr>
        <p:txBody>
          <a:bodyPr wrap="none">
            <a:spAutoFit/>
          </a:bodyPr>
          <a:lstStyle/>
          <a:p>
            <a:r>
              <a:rPr lang="en-CA" sz="1400" b="1" dirty="0" smtClean="0"/>
              <a:t>Image Source: </a:t>
            </a:r>
            <a:r>
              <a:rPr lang="en-CA" sz="1400" dirty="0">
                <a:hlinkClick r:id="rId3"/>
              </a:rPr>
              <a:t>https://pixabay.com/photos/bike-rental-bikes-rent-pay-2284380</a:t>
            </a:r>
            <a:r>
              <a:rPr lang="en-CA" sz="1400" dirty="0" smtClean="0">
                <a:hlinkClick r:id="rId3"/>
              </a:rPr>
              <a:t>/</a:t>
            </a:r>
            <a:endParaRPr lang="en-CA" sz="1400"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87" y="4416743"/>
            <a:ext cx="2668282" cy="1620426"/>
          </a:xfrm>
          <a:prstGeom prst="rect">
            <a:avLst/>
          </a:prstGeom>
        </p:spPr>
      </p:pic>
    </p:spTree>
    <p:extLst>
      <p:ext uri="{BB962C8B-B14F-4D97-AF65-F5344CB8AC3E}">
        <p14:creationId xmlns:p14="http://schemas.microsoft.com/office/powerpoint/2010/main" val="32722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BIAS </a:t>
            </a:r>
            <a:r>
              <a:rPr lang="en-US" sz="3200" b="1" dirty="0">
                <a:solidFill>
                  <a:srgbClr val="FFDC90"/>
                </a:solidFill>
                <a:latin typeface="Montserrat" charset="0"/>
                <a:ea typeface="Montserrat" charset="0"/>
                <a:cs typeface="Montserrat" charset="0"/>
              </a:rPr>
              <a:t>VARIANCE TRAINING VS. TESTING DATASETS</a:t>
            </a:r>
            <a:endParaRPr lang="ru-RU" sz="3200" b="1" dirty="0">
              <a:solidFill>
                <a:srgbClr val="FFDC90"/>
              </a:solidFill>
              <a:latin typeface="Montserrat" charset="0"/>
              <a:ea typeface="Montserrat" charset="0"/>
              <a:cs typeface="Montserrat" charset="0"/>
            </a:endParaRPr>
          </a:p>
        </p:txBody>
      </p:sp>
      <p:sp>
        <p:nvSpPr>
          <p:cNvPr id="42" name="Content Placeholder 2"/>
          <p:cNvSpPr txBox="1">
            <a:spLocks/>
          </p:cNvSpPr>
          <p:nvPr/>
        </p:nvSpPr>
        <p:spPr>
          <a:xfrm>
            <a:off x="554183" y="1264643"/>
            <a:ext cx="4731261"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200" b="1" dirty="0">
                <a:solidFill>
                  <a:srgbClr val="583A72"/>
                </a:solidFill>
                <a:latin typeface="Montserrat" charset="0"/>
                <a:ea typeface="Montserrat" charset="0"/>
                <a:cs typeface="Montserrat" charset="0"/>
              </a:rPr>
              <a:t>Dataset is divided to training and testing datasets</a:t>
            </a:r>
          </a:p>
          <a:p>
            <a:pPr marL="342900" indent="-342900" algn="l">
              <a:buFont typeface="Arial" panose="020B0604020202020204" pitchFamily="34" charset="0"/>
              <a:buChar char="•"/>
            </a:pPr>
            <a:r>
              <a:rPr lang="en-CA" sz="2200" b="1" dirty="0">
                <a:solidFill>
                  <a:srgbClr val="583A72"/>
                </a:solidFill>
                <a:latin typeface="Montserrat" charset="0"/>
                <a:ea typeface="Montserrat" charset="0"/>
                <a:cs typeface="Montserrat" charset="0"/>
              </a:rPr>
              <a:t>Testing datasets have never been seen by the model before</a:t>
            </a:r>
          </a:p>
          <a:p>
            <a:pPr marL="342900" indent="-342900" algn="l">
              <a:buFont typeface="Arial" panose="020B0604020202020204" pitchFamily="34" charset="0"/>
              <a:buChar char="•"/>
            </a:pPr>
            <a:endParaRPr lang="en-CA" sz="2200" dirty="0">
              <a:latin typeface="Montserrat" charset="0"/>
              <a:ea typeface="Montserrat" charset="0"/>
              <a:cs typeface="Montserrat" charset="0"/>
            </a:endParaRPr>
          </a:p>
          <a:p>
            <a:pPr marL="342900" indent="-342900" algn="l">
              <a:buFont typeface="Arial" panose="020B0604020202020204" pitchFamily="34" charset="0"/>
              <a:buChar char="•"/>
            </a:pPr>
            <a:endParaRPr lang="en-CA" sz="2200" dirty="0">
              <a:latin typeface="Montserrat" charset="0"/>
              <a:ea typeface="Montserrat" charset="0"/>
              <a:cs typeface="Montserrat" charset="0"/>
            </a:endParaRPr>
          </a:p>
          <a:p>
            <a:pPr marL="342900" indent="-342900" algn="l">
              <a:buFont typeface="Arial" panose="020B0604020202020204" pitchFamily="34" charset="0"/>
              <a:buChar char="•"/>
            </a:pPr>
            <a:endParaRPr lang="en-CA" sz="2200" dirty="0">
              <a:latin typeface="Montserrat" charset="0"/>
              <a:ea typeface="Montserrat" charset="0"/>
              <a:cs typeface="Montserrat" charset="0"/>
            </a:endParaRPr>
          </a:p>
        </p:txBody>
      </p:sp>
      <p:cxnSp>
        <p:nvCxnSpPr>
          <p:cNvPr id="32" name="Straight Arrow Connector 31"/>
          <p:cNvCxnSpPr/>
          <p:nvPr/>
        </p:nvCxnSpPr>
        <p:spPr>
          <a:xfrm flipV="1">
            <a:off x="5883655" y="50950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5884752" y="14430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101036" y="288956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7722264" y="233037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6322089" y="452816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7218401" y="431194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8478768" y="199624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6416870" y="39256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8441282" y="260381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p:cNvSpPr txBox="1"/>
          <p:nvPr/>
        </p:nvSpPr>
        <p:spPr>
          <a:xfrm>
            <a:off x="7101036" y="5075884"/>
            <a:ext cx="3134961" cy="646331"/>
          </a:xfrm>
          <a:prstGeom prst="rect">
            <a:avLst/>
          </a:prstGeom>
          <a:noFill/>
        </p:spPr>
        <p:txBody>
          <a:bodyPr wrap="none" rtlCol="0">
            <a:spAutoFit/>
          </a:bodyPr>
          <a:lstStyle/>
          <a:p>
            <a:r>
              <a:rPr lang="en-CA" sz="3600" b="1" dirty="0" smtClean="0"/>
              <a:t>TEMPERATURE</a:t>
            </a:r>
            <a:endParaRPr lang="en-CA" sz="3600" b="1" dirty="0"/>
          </a:p>
        </p:txBody>
      </p:sp>
      <p:sp>
        <p:nvSpPr>
          <p:cNvPr id="43" name="TextBox 42"/>
          <p:cNvSpPr txBox="1"/>
          <p:nvPr/>
        </p:nvSpPr>
        <p:spPr>
          <a:xfrm rot="16200000">
            <a:off x="3648351" y="2809416"/>
            <a:ext cx="3685048" cy="584775"/>
          </a:xfrm>
          <a:prstGeom prst="rect">
            <a:avLst/>
          </a:prstGeom>
          <a:noFill/>
        </p:spPr>
        <p:txBody>
          <a:bodyPr wrap="none" rtlCol="0">
            <a:spAutoFit/>
          </a:bodyPr>
          <a:lstStyle/>
          <a:p>
            <a:r>
              <a:rPr lang="en-CA" sz="3200" b="1" dirty="0" smtClean="0"/>
              <a:t>BIKE RENTAL USAGE</a:t>
            </a:r>
            <a:endParaRPr lang="en-CA" sz="3200" b="1" dirty="0"/>
          </a:p>
        </p:txBody>
      </p:sp>
      <p:sp>
        <p:nvSpPr>
          <p:cNvPr id="44" name="Oval 43"/>
          <p:cNvSpPr/>
          <p:nvPr/>
        </p:nvSpPr>
        <p:spPr>
          <a:xfrm>
            <a:off x="7997264" y="290393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7395277" y="336645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10141367" y="16113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10677230" y="206778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9667649" y="223059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Freeform 48"/>
          <p:cNvSpPr/>
          <p:nvPr/>
        </p:nvSpPr>
        <p:spPr>
          <a:xfrm>
            <a:off x="6849583" y="18664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0" name="Curved Connector 49"/>
          <p:cNvCxnSpPr>
            <a:stCxn id="39" idx="2"/>
          </p:cNvCxnSpPr>
          <p:nvPr/>
        </p:nvCxnSpPr>
        <p:spPr>
          <a:xfrm rot="10800000" flipV="1">
            <a:off x="4684504" y="4075666"/>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445636" y="161133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1017455" y="147480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11183692" y="20805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TextBox 53"/>
          <p:cNvSpPr txBox="1"/>
          <p:nvPr/>
        </p:nvSpPr>
        <p:spPr>
          <a:xfrm>
            <a:off x="2580256" y="5127803"/>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55" name="Curved Connector 54"/>
          <p:cNvCxnSpPr>
            <a:stCxn id="40" idx="6"/>
          </p:cNvCxnSpPr>
          <p:nvPr/>
        </p:nvCxnSpPr>
        <p:spPr>
          <a:xfrm>
            <a:off x="8725481" y="2753876"/>
            <a:ext cx="1574565" cy="1622789"/>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302392" y="4328647"/>
            <a:ext cx="2246348" cy="369332"/>
          </a:xfrm>
          <a:prstGeom prst="rect">
            <a:avLst/>
          </a:prstGeom>
          <a:noFill/>
        </p:spPr>
        <p:txBody>
          <a:bodyPr wrap="square" rtlCol="0">
            <a:spAutoFit/>
          </a:bodyPr>
          <a:lstStyle/>
          <a:p>
            <a:pPr algn="ctr"/>
            <a:r>
              <a:rPr lang="en-CA" b="1" dirty="0" smtClean="0">
                <a:solidFill>
                  <a:srgbClr val="FF0000"/>
                </a:solidFill>
              </a:rPr>
              <a:t>TESTING DATASET</a:t>
            </a:r>
            <a:endParaRPr lang="en-CA" b="1" dirty="0">
              <a:solidFill>
                <a:srgbClr val="FF0000"/>
              </a:solidFill>
            </a:endParaRPr>
          </a:p>
        </p:txBody>
      </p:sp>
      <p:cxnSp>
        <p:nvCxnSpPr>
          <p:cNvPr id="57" name="Curved Connector 56"/>
          <p:cNvCxnSpPr>
            <a:endCxn id="54" idx="3"/>
          </p:cNvCxnSpPr>
          <p:nvPr/>
        </p:nvCxnSpPr>
        <p:spPr>
          <a:xfrm rot="10800000" flipV="1">
            <a:off x="4826604" y="4535237"/>
            <a:ext cx="2461158" cy="777232"/>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1" idx="4"/>
          </p:cNvCxnSpPr>
          <p:nvPr/>
        </p:nvCxnSpPr>
        <p:spPr>
          <a:xfrm rot="16200000" flipH="1">
            <a:off x="8845727" y="2653464"/>
            <a:ext cx="2400484" cy="91646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fill="hold"/>
                                        <p:tgtEl>
                                          <p:spTgt spid="55"/>
                                        </p:tgtEl>
                                        <p:attrNameLst>
                                          <p:attrName>ppt_x</p:attrName>
                                        </p:attrNameLst>
                                      </p:cBhvr>
                                      <p:tavLst>
                                        <p:tav tm="0">
                                          <p:val>
                                            <p:strVal val="#ppt_x"/>
                                          </p:val>
                                        </p:tav>
                                        <p:tav tm="100000">
                                          <p:val>
                                            <p:strVal val="#ppt_x"/>
                                          </p:val>
                                        </p:tav>
                                      </p:tavLst>
                                    </p:anim>
                                    <p:anim calcmode="lin" valueType="num">
                                      <p:cBhvr additive="base">
                                        <p:cTn id="22" dur="500" fill="hold"/>
                                        <p:tgtEl>
                                          <p:spTgt spid="5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ppt_x"/>
                                          </p:val>
                                        </p:tav>
                                        <p:tav tm="100000">
                                          <p:val>
                                            <p:strVal val="#ppt_x"/>
                                          </p:val>
                                        </p:tav>
                                      </p:tavLst>
                                    </p:anim>
                                    <p:anim calcmode="lin" valueType="num">
                                      <p:cBhvr additive="base">
                                        <p:cTn id="26" dur="500" fill="hold"/>
                                        <p:tgtEl>
                                          <p:spTgt spid="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11786" y="98999"/>
            <a:ext cx="11856414"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BIAS AND VARIANCE: TRAINING VS. TESTING DATASETS</a:t>
            </a:r>
          </a:p>
        </p:txBody>
      </p:sp>
      <p:cxnSp>
        <p:nvCxnSpPr>
          <p:cNvPr id="29" name="Straight Arrow Connector 28"/>
          <p:cNvCxnSpPr/>
          <p:nvPr/>
        </p:nvCxnSpPr>
        <p:spPr>
          <a:xfrm flipV="1">
            <a:off x="5883655" y="50950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884752" y="14430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101036" y="288956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7722264" y="233037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6322089" y="452816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7218401" y="431194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8478768" y="199624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6416870" y="39256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8441282" y="260381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p:cNvSpPr txBox="1"/>
          <p:nvPr/>
        </p:nvSpPr>
        <p:spPr>
          <a:xfrm>
            <a:off x="7158000" y="5104743"/>
            <a:ext cx="3134961" cy="646331"/>
          </a:xfrm>
          <a:prstGeom prst="rect">
            <a:avLst/>
          </a:prstGeom>
          <a:noFill/>
        </p:spPr>
        <p:txBody>
          <a:bodyPr wrap="none" rtlCol="0">
            <a:spAutoFit/>
          </a:bodyPr>
          <a:lstStyle/>
          <a:p>
            <a:r>
              <a:rPr lang="en-CA" sz="3600" b="1" dirty="0" smtClean="0"/>
              <a:t>TEMPERATURE</a:t>
            </a:r>
            <a:endParaRPr lang="en-CA" sz="3600" b="1" dirty="0"/>
          </a:p>
        </p:txBody>
      </p:sp>
      <p:sp>
        <p:nvSpPr>
          <p:cNvPr id="42" name="TextBox 41"/>
          <p:cNvSpPr txBox="1"/>
          <p:nvPr/>
        </p:nvSpPr>
        <p:spPr>
          <a:xfrm rot="16200000">
            <a:off x="3648351" y="2809416"/>
            <a:ext cx="3685048" cy="584775"/>
          </a:xfrm>
          <a:prstGeom prst="rect">
            <a:avLst/>
          </a:prstGeom>
          <a:noFill/>
        </p:spPr>
        <p:txBody>
          <a:bodyPr wrap="none" rtlCol="0">
            <a:spAutoFit/>
          </a:bodyPr>
          <a:lstStyle/>
          <a:p>
            <a:r>
              <a:rPr lang="en-CA" sz="3200" b="1" dirty="0" smtClean="0"/>
              <a:t>BIKE RENTAL USAGE</a:t>
            </a:r>
            <a:endParaRPr lang="en-CA" sz="3200" b="1" dirty="0"/>
          </a:p>
        </p:txBody>
      </p:sp>
      <p:sp>
        <p:nvSpPr>
          <p:cNvPr id="43" name="Oval 42"/>
          <p:cNvSpPr/>
          <p:nvPr/>
        </p:nvSpPr>
        <p:spPr>
          <a:xfrm>
            <a:off x="7997264" y="290393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7395277" y="336645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10141367" y="16113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Oval 66"/>
          <p:cNvSpPr/>
          <p:nvPr/>
        </p:nvSpPr>
        <p:spPr>
          <a:xfrm>
            <a:off x="10677230" y="206778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9667649" y="223059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Freeform 68"/>
          <p:cNvSpPr/>
          <p:nvPr/>
        </p:nvSpPr>
        <p:spPr>
          <a:xfrm>
            <a:off x="6849583" y="18664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0" name="Curved Connector 69"/>
          <p:cNvCxnSpPr>
            <a:stCxn id="38" idx="2"/>
          </p:cNvCxnSpPr>
          <p:nvPr/>
        </p:nvCxnSpPr>
        <p:spPr>
          <a:xfrm rot="10800000" flipV="1">
            <a:off x="4684504" y="4075666"/>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9445636" y="161133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11017455" y="147480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11183692" y="20805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TextBox 73"/>
          <p:cNvSpPr txBox="1"/>
          <p:nvPr/>
        </p:nvSpPr>
        <p:spPr>
          <a:xfrm>
            <a:off x="2580256" y="5127803"/>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75" name="Curved Connector 74"/>
          <p:cNvCxnSpPr>
            <a:stCxn id="39" idx="6"/>
          </p:cNvCxnSpPr>
          <p:nvPr/>
        </p:nvCxnSpPr>
        <p:spPr>
          <a:xfrm>
            <a:off x="8725481" y="2753876"/>
            <a:ext cx="1574565" cy="1622789"/>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302392" y="4328647"/>
            <a:ext cx="2246348" cy="369332"/>
          </a:xfrm>
          <a:prstGeom prst="rect">
            <a:avLst/>
          </a:prstGeom>
          <a:noFill/>
        </p:spPr>
        <p:txBody>
          <a:bodyPr wrap="square" rtlCol="0">
            <a:spAutoFit/>
          </a:bodyPr>
          <a:lstStyle/>
          <a:p>
            <a:pPr algn="ctr"/>
            <a:r>
              <a:rPr lang="en-CA" b="1" dirty="0" smtClean="0">
                <a:solidFill>
                  <a:srgbClr val="FF0000"/>
                </a:solidFill>
              </a:rPr>
              <a:t>TESTING DATASET</a:t>
            </a:r>
            <a:endParaRPr lang="en-CA" b="1" dirty="0">
              <a:solidFill>
                <a:srgbClr val="FF0000"/>
              </a:solidFill>
            </a:endParaRPr>
          </a:p>
        </p:txBody>
      </p:sp>
      <p:cxnSp>
        <p:nvCxnSpPr>
          <p:cNvPr id="77" name="Curved Connector 76"/>
          <p:cNvCxnSpPr>
            <a:endCxn id="74" idx="3"/>
          </p:cNvCxnSpPr>
          <p:nvPr/>
        </p:nvCxnSpPr>
        <p:spPr>
          <a:xfrm rot="10800000" flipV="1">
            <a:off x="4826604" y="4535237"/>
            <a:ext cx="2461158" cy="777232"/>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71" idx="4"/>
          </p:cNvCxnSpPr>
          <p:nvPr/>
        </p:nvCxnSpPr>
        <p:spPr>
          <a:xfrm rot="16200000" flipH="1">
            <a:off x="8845727" y="2653464"/>
            <a:ext cx="2400484" cy="91646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9843" y="1364828"/>
            <a:ext cx="4628642" cy="1323439"/>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Dataset is divided to training and testing datasets</a:t>
            </a:r>
          </a:p>
          <a:p>
            <a:pPr marL="285750" indent="-285750">
              <a:buFont typeface="Arial" panose="020B0604020202020204" pitchFamily="34" charset="0"/>
              <a:buChar char="•"/>
            </a:pPr>
            <a:r>
              <a:rPr lang="en-CA" sz="2000" dirty="0">
                <a:latin typeface="Montserrat" charset="0"/>
                <a:ea typeface="Montserrat" charset="0"/>
                <a:cs typeface="Montserrat" charset="0"/>
              </a:rPr>
              <a:t>Testing datasets have never been seen by the model before</a:t>
            </a:r>
          </a:p>
        </p:txBody>
      </p:sp>
    </p:spTree>
    <p:extLst>
      <p:ext uri="{BB962C8B-B14F-4D97-AF65-F5344CB8AC3E}">
        <p14:creationId xmlns:p14="http://schemas.microsoft.com/office/powerpoint/2010/main" val="140184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ppt_x"/>
                                          </p:val>
                                        </p:tav>
                                        <p:tav tm="100000">
                                          <p:val>
                                            <p:strVal val="#ppt_x"/>
                                          </p:val>
                                        </p:tav>
                                      </p:tavLst>
                                    </p:anim>
                                    <p:anim calcmode="lin" valueType="num">
                                      <p:cBhvr additive="base">
                                        <p:cTn id="12" dur="500" fill="hold"/>
                                        <p:tgtEl>
                                          <p:spTgt spid="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500" fill="hold"/>
                                        <p:tgtEl>
                                          <p:spTgt spid="75"/>
                                        </p:tgtEl>
                                        <p:attrNameLst>
                                          <p:attrName>ppt_x</p:attrName>
                                        </p:attrNameLst>
                                      </p:cBhvr>
                                      <p:tavLst>
                                        <p:tav tm="0">
                                          <p:val>
                                            <p:strVal val="#ppt_x"/>
                                          </p:val>
                                        </p:tav>
                                        <p:tav tm="100000">
                                          <p:val>
                                            <p:strVal val="#ppt_x"/>
                                          </p:val>
                                        </p:tav>
                                      </p:tavLst>
                                    </p:anim>
                                    <p:anim calcmode="lin" valueType="num">
                                      <p:cBhvr additive="base">
                                        <p:cTn id="22" dur="500" fill="hold"/>
                                        <p:tgtEl>
                                          <p:spTgt spid="7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fill="hold"/>
                                        <p:tgtEl>
                                          <p:spTgt spid="76"/>
                                        </p:tgtEl>
                                        <p:attrNameLst>
                                          <p:attrName>ppt_x</p:attrName>
                                        </p:attrNameLst>
                                      </p:cBhvr>
                                      <p:tavLst>
                                        <p:tav tm="0">
                                          <p:val>
                                            <p:strVal val="#ppt_x"/>
                                          </p:val>
                                        </p:tav>
                                        <p:tav tm="100000">
                                          <p:val>
                                            <p:strVal val="#ppt_x"/>
                                          </p:val>
                                        </p:tav>
                                      </p:tavLst>
                                    </p:anim>
                                    <p:anim calcmode="lin" valueType="num">
                                      <p:cBhvr additive="base">
                                        <p:cTn id="3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07641" y="87675"/>
            <a:ext cx="11856414"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BIAS AND VARIANCE: MODEL #1– LINEAR REGRESSION (SIMPLE)</a:t>
            </a:r>
          </a:p>
        </p:txBody>
      </p:sp>
      <p:cxnSp>
        <p:nvCxnSpPr>
          <p:cNvPr id="33" name="Straight Arrow Connector 32"/>
          <p:cNvCxnSpPr/>
          <p:nvPr/>
        </p:nvCxnSpPr>
        <p:spPr>
          <a:xfrm flipV="1">
            <a:off x="5904403" y="52347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905500" y="15827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121784" y="302926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7239149" y="445164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8499516" y="213594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6437618" y="40653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xtBox 48"/>
          <p:cNvSpPr txBox="1"/>
          <p:nvPr/>
        </p:nvSpPr>
        <p:spPr>
          <a:xfrm>
            <a:off x="6870331" y="5217663"/>
            <a:ext cx="3134961" cy="646331"/>
          </a:xfrm>
          <a:prstGeom prst="rect">
            <a:avLst/>
          </a:prstGeom>
          <a:noFill/>
        </p:spPr>
        <p:txBody>
          <a:bodyPr wrap="none" rtlCol="0">
            <a:spAutoFit/>
          </a:bodyPr>
          <a:lstStyle/>
          <a:p>
            <a:r>
              <a:rPr lang="en-CA" sz="3600" b="1" dirty="0" smtClean="0"/>
              <a:t>TEMPERATURE</a:t>
            </a:r>
            <a:endParaRPr lang="en-CA" sz="3600" b="1" dirty="0"/>
          </a:p>
        </p:txBody>
      </p:sp>
      <p:sp>
        <p:nvSpPr>
          <p:cNvPr id="50" name="TextBox 49"/>
          <p:cNvSpPr txBox="1"/>
          <p:nvPr/>
        </p:nvSpPr>
        <p:spPr>
          <a:xfrm rot="16200000">
            <a:off x="3812745" y="2853743"/>
            <a:ext cx="3685048" cy="584775"/>
          </a:xfrm>
          <a:prstGeom prst="rect">
            <a:avLst/>
          </a:prstGeom>
          <a:noFill/>
        </p:spPr>
        <p:txBody>
          <a:bodyPr wrap="none" rtlCol="0">
            <a:spAutoFit/>
          </a:bodyPr>
          <a:lstStyle/>
          <a:p>
            <a:r>
              <a:rPr lang="en-CA" sz="3200" b="1" dirty="0" smtClean="0"/>
              <a:t>BIKE RENTAL USAGE</a:t>
            </a:r>
            <a:endParaRPr lang="en-CA" sz="3200" b="1" dirty="0"/>
          </a:p>
        </p:txBody>
      </p:sp>
      <p:sp>
        <p:nvSpPr>
          <p:cNvPr id="51" name="Oval 50"/>
          <p:cNvSpPr/>
          <p:nvPr/>
        </p:nvSpPr>
        <p:spPr>
          <a:xfrm>
            <a:off x="8018012" y="304363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0162115" y="17510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9688397" y="237029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Freeform 53"/>
          <p:cNvSpPr/>
          <p:nvPr/>
        </p:nvSpPr>
        <p:spPr>
          <a:xfrm>
            <a:off x="6870331" y="20061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5" name="Curved Connector 54"/>
          <p:cNvCxnSpPr>
            <a:stCxn id="48" idx="2"/>
          </p:cNvCxnSpPr>
          <p:nvPr/>
        </p:nvCxnSpPr>
        <p:spPr>
          <a:xfrm rot="10800000" flipV="1">
            <a:off x="4705252" y="4215366"/>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204440" y="22202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TextBox 56"/>
          <p:cNvSpPr txBox="1"/>
          <p:nvPr/>
        </p:nvSpPr>
        <p:spPr>
          <a:xfrm>
            <a:off x="2601004" y="5267503"/>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58" name="Straight Connector 57"/>
          <p:cNvCxnSpPr/>
          <p:nvPr/>
        </p:nvCxnSpPr>
        <p:spPr>
          <a:xfrm flipV="1">
            <a:off x="6019800" y="1268904"/>
            <a:ext cx="5891868" cy="2860672"/>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10800000">
            <a:off x="8632634" y="1823140"/>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351351" y="1339908"/>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61" name="Curved Connector 60"/>
          <p:cNvCxnSpPr/>
          <p:nvPr/>
        </p:nvCxnSpPr>
        <p:spPr>
          <a:xfrm>
            <a:off x="8553664" y="2946607"/>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754458" y="4251503"/>
            <a:ext cx="2246348" cy="646331"/>
          </a:xfrm>
          <a:prstGeom prst="rect">
            <a:avLst/>
          </a:prstGeom>
          <a:noFill/>
        </p:spPr>
        <p:txBody>
          <a:bodyPr wrap="square" rtlCol="0">
            <a:spAutoFit/>
          </a:bodyPr>
          <a:lstStyle/>
          <a:p>
            <a:pPr algn="ctr"/>
            <a:r>
              <a:rPr lang="en-CA" b="1" dirty="0" smtClean="0">
                <a:solidFill>
                  <a:srgbClr val="00B050"/>
                </a:solidFill>
              </a:rPr>
              <a:t>LINEAR REGRESSION MODEL</a:t>
            </a:r>
            <a:endParaRPr lang="en-CA" b="1" dirty="0">
              <a:solidFill>
                <a:srgbClr val="00B050"/>
              </a:solidFill>
            </a:endParaRPr>
          </a:p>
        </p:txBody>
      </p:sp>
      <p:cxnSp>
        <p:nvCxnSpPr>
          <p:cNvPr id="63" name="Curved Connector 62"/>
          <p:cNvCxnSpPr/>
          <p:nvPr/>
        </p:nvCxnSpPr>
        <p:spPr>
          <a:xfrm rot="10800000" flipV="1">
            <a:off x="4992721" y="4639709"/>
            <a:ext cx="2320605" cy="847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5909" y="1380131"/>
            <a:ext cx="5457946" cy="3170099"/>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Linear Regression model uses a straight line to fit the training dataset</a:t>
            </a:r>
          </a:p>
          <a:p>
            <a:pPr marL="285750" indent="-285750">
              <a:buFont typeface="Arial" panose="020B0604020202020204" pitchFamily="34" charset="0"/>
              <a:buChar char="•"/>
            </a:pPr>
            <a:r>
              <a:rPr lang="en-CA" sz="2000" dirty="0">
                <a:latin typeface="Montserrat" charset="0"/>
                <a:ea typeface="Montserrat" charset="0"/>
                <a:cs typeface="Montserrat" charset="0"/>
              </a:rPr>
              <a:t>Linear regression model lacks flexibility so it cannot properly fit the data (as the true perfect model does!)</a:t>
            </a:r>
          </a:p>
          <a:p>
            <a:pPr marL="285750" indent="-285750">
              <a:buFont typeface="Arial" panose="020B0604020202020204" pitchFamily="34" charset="0"/>
              <a:buChar char="•"/>
            </a:pPr>
            <a:r>
              <a:rPr lang="en-CA" sz="2000" dirty="0">
                <a:latin typeface="Montserrat" charset="0"/>
                <a:ea typeface="Montserrat" charset="0"/>
                <a:cs typeface="Montserrat" charset="0"/>
              </a:rPr>
              <a:t>The linear model has a large “bias” which indicates that the model is unable to accurately capture the true relationship between </a:t>
            </a:r>
            <a:r>
              <a:rPr lang="en-CA" sz="2000" dirty="0" smtClean="0">
                <a:latin typeface="Montserrat" charset="0"/>
                <a:ea typeface="Montserrat" charset="0"/>
                <a:cs typeface="Montserrat" charset="0"/>
              </a:rPr>
              <a:t>temperature and rental usage.</a:t>
            </a: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93800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500" fill="hold"/>
                                        <p:tgtEl>
                                          <p:spTgt spid="63"/>
                                        </p:tgtEl>
                                        <p:attrNameLst>
                                          <p:attrName>ppt_x</p:attrName>
                                        </p:attrNameLst>
                                      </p:cBhvr>
                                      <p:tavLst>
                                        <p:tav tm="0">
                                          <p:val>
                                            <p:strVal val="#ppt_x"/>
                                          </p:val>
                                        </p:tav>
                                        <p:tav tm="100000">
                                          <p:val>
                                            <p:strVal val="#ppt_x"/>
                                          </p:val>
                                        </p:tav>
                                      </p:tavLst>
                                    </p:anim>
                                    <p:anim calcmode="lin" valueType="num">
                                      <p:cBhvr additive="base">
                                        <p:cTn id="3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1000"/>
                                        <p:tgtEl>
                                          <p:spTgt spid="61"/>
                                        </p:tgtEl>
                                      </p:cBhvr>
                                    </p:animEffect>
                                    <p:anim calcmode="lin" valueType="num">
                                      <p:cBhvr>
                                        <p:cTn id="41" dur="1000" fill="hold"/>
                                        <p:tgtEl>
                                          <p:spTgt spid="61"/>
                                        </p:tgtEl>
                                        <p:attrNameLst>
                                          <p:attrName>ppt_x</p:attrName>
                                        </p:attrNameLst>
                                      </p:cBhvr>
                                      <p:tavLst>
                                        <p:tav tm="0">
                                          <p:val>
                                            <p:strVal val="#ppt_x"/>
                                          </p:val>
                                        </p:tav>
                                        <p:tav tm="100000">
                                          <p:val>
                                            <p:strVal val="#ppt_x"/>
                                          </p:val>
                                        </p:tav>
                                      </p:tavLst>
                                    </p:anim>
                                    <p:anim calcmode="lin" valueType="num">
                                      <p:cBhvr>
                                        <p:cTn id="42" dur="1000" fill="hold"/>
                                        <p:tgtEl>
                                          <p:spTgt spid="6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1000"/>
                                        <p:tgtEl>
                                          <p:spTgt spid="62"/>
                                        </p:tgtEl>
                                      </p:cBhvr>
                                    </p:animEffect>
                                    <p:anim calcmode="lin" valueType="num">
                                      <p:cBhvr>
                                        <p:cTn id="46" dur="1000" fill="hold"/>
                                        <p:tgtEl>
                                          <p:spTgt spid="62"/>
                                        </p:tgtEl>
                                        <p:attrNameLst>
                                          <p:attrName>ppt_x</p:attrName>
                                        </p:attrNameLst>
                                      </p:cBhvr>
                                      <p:tavLst>
                                        <p:tav tm="0">
                                          <p:val>
                                            <p:strVal val="#ppt_x"/>
                                          </p:val>
                                        </p:tav>
                                        <p:tav tm="100000">
                                          <p:val>
                                            <p:strVal val="#ppt_x"/>
                                          </p:val>
                                        </p:tav>
                                      </p:tavLst>
                                    </p:anim>
                                    <p:anim calcmode="lin" valueType="num">
                                      <p:cBhvr>
                                        <p:cTn id="4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p:bldP spid="60" grpId="0"/>
      <p:bldP spid="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07822" y="99940"/>
            <a:ext cx="11856414"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BIAS AND VARIANCE: MODEL #2 – HIGH ORDER POLYNOMIAL REGRESSION (COMPLEX)</a:t>
            </a:r>
          </a:p>
        </p:txBody>
      </p:sp>
      <p:cxnSp>
        <p:nvCxnSpPr>
          <p:cNvPr id="26" name="Straight Arrow Connector 25"/>
          <p:cNvCxnSpPr/>
          <p:nvPr/>
        </p:nvCxnSpPr>
        <p:spPr>
          <a:xfrm flipV="1">
            <a:off x="6031403" y="5034973"/>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032500" y="1382955"/>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248784" y="282945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7366149" y="425182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8626516" y="193612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6564618" y="386548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7365735" y="5054478"/>
            <a:ext cx="3030766" cy="646331"/>
          </a:xfrm>
          <a:prstGeom prst="rect">
            <a:avLst/>
          </a:prstGeom>
          <a:noFill/>
        </p:spPr>
        <p:txBody>
          <a:bodyPr wrap="none" rtlCol="0">
            <a:spAutoFit/>
          </a:bodyPr>
          <a:lstStyle/>
          <a:p>
            <a:r>
              <a:rPr lang="en-CA" sz="3600" b="1" dirty="0" smtClean="0"/>
              <a:t>TEMPERATURE</a:t>
            </a:r>
            <a:endParaRPr lang="en-CA" sz="3600" b="1" dirty="0"/>
          </a:p>
        </p:txBody>
      </p:sp>
      <p:sp>
        <p:nvSpPr>
          <p:cNvPr id="35" name="TextBox 34"/>
          <p:cNvSpPr txBox="1"/>
          <p:nvPr/>
        </p:nvSpPr>
        <p:spPr>
          <a:xfrm rot="16200000">
            <a:off x="3796099" y="2749297"/>
            <a:ext cx="3685048" cy="584775"/>
          </a:xfrm>
          <a:prstGeom prst="rect">
            <a:avLst/>
          </a:prstGeom>
          <a:noFill/>
        </p:spPr>
        <p:txBody>
          <a:bodyPr wrap="none" rtlCol="0">
            <a:spAutoFit/>
          </a:bodyPr>
          <a:lstStyle/>
          <a:p>
            <a:r>
              <a:rPr lang="en-CA" sz="3200" b="1" dirty="0" smtClean="0"/>
              <a:t>BIKE RENTAL USAGE</a:t>
            </a:r>
            <a:endParaRPr lang="en-CA" sz="3200" b="1" dirty="0"/>
          </a:p>
        </p:txBody>
      </p:sp>
      <p:sp>
        <p:nvSpPr>
          <p:cNvPr id="36" name="Oval 35"/>
          <p:cNvSpPr/>
          <p:nvPr/>
        </p:nvSpPr>
        <p:spPr>
          <a:xfrm>
            <a:off x="8145012" y="284381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10289115" y="155121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9815397" y="217047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38"/>
          <p:cNvSpPr/>
          <p:nvPr/>
        </p:nvSpPr>
        <p:spPr>
          <a:xfrm>
            <a:off x="6997331" y="1806288"/>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Curved Connector 40"/>
          <p:cNvCxnSpPr>
            <a:stCxn id="31" idx="2"/>
          </p:cNvCxnSpPr>
          <p:nvPr/>
        </p:nvCxnSpPr>
        <p:spPr>
          <a:xfrm rot="10800000" flipV="1">
            <a:off x="4832252" y="4015547"/>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1331440" y="202041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p:cNvSpPr txBox="1"/>
          <p:nvPr/>
        </p:nvSpPr>
        <p:spPr>
          <a:xfrm>
            <a:off x="2728004" y="5067684"/>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44" name="Curved Connector 43"/>
          <p:cNvCxnSpPr/>
          <p:nvPr/>
        </p:nvCxnSpPr>
        <p:spPr>
          <a:xfrm rot="10800000">
            <a:off x="8759634" y="1623321"/>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478351" y="1140089"/>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64" name="Curved Connector 63"/>
          <p:cNvCxnSpPr/>
          <p:nvPr/>
        </p:nvCxnSpPr>
        <p:spPr>
          <a:xfrm>
            <a:off x="7478351" y="3865489"/>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881458" y="4051684"/>
            <a:ext cx="2246348" cy="646331"/>
          </a:xfrm>
          <a:prstGeom prst="rect">
            <a:avLst/>
          </a:prstGeom>
          <a:noFill/>
        </p:spPr>
        <p:txBody>
          <a:bodyPr wrap="square" rtlCol="0">
            <a:spAutoFit/>
          </a:bodyPr>
          <a:lstStyle/>
          <a:p>
            <a:pPr algn="ctr"/>
            <a:r>
              <a:rPr lang="en-CA" b="1" dirty="0" smtClean="0">
                <a:solidFill>
                  <a:srgbClr val="00B050"/>
                </a:solidFill>
              </a:rPr>
              <a:t>HIGH ORDER POLYNOMIAL MODEL</a:t>
            </a:r>
            <a:endParaRPr lang="en-CA" b="1" dirty="0">
              <a:solidFill>
                <a:srgbClr val="00B050"/>
              </a:solidFill>
            </a:endParaRPr>
          </a:p>
        </p:txBody>
      </p:sp>
      <p:sp>
        <p:nvSpPr>
          <p:cNvPr id="66" name="Freeform 65"/>
          <p:cNvSpPr/>
          <p:nvPr/>
        </p:nvSpPr>
        <p:spPr>
          <a:xfrm>
            <a:off x="6566417" y="1681152"/>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7" name="Curved Connector 66"/>
          <p:cNvCxnSpPr>
            <a:stCxn id="29" idx="4"/>
          </p:cNvCxnSpPr>
          <p:nvPr/>
        </p:nvCxnSpPr>
        <p:spPr>
          <a:xfrm rot="5400000">
            <a:off x="5895648" y="3723950"/>
            <a:ext cx="784613" cy="2440591"/>
          </a:xfrm>
          <a:prstGeom prst="curved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4822" y="1794119"/>
            <a:ext cx="4363808" cy="1938992"/>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High order polynomial model is able to have a very small bias and can perfectly fit the training dataset. </a:t>
            </a:r>
          </a:p>
          <a:p>
            <a:pPr marL="285750" indent="-285750">
              <a:buFont typeface="Arial" panose="020B0604020202020204" pitchFamily="34" charset="0"/>
              <a:buChar char="•"/>
            </a:pPr>
            <a:r>
              <a:rPr lang="en-CA" sz="2000" dirty="0">
                <a:latin typeface="Montserrat" charset="0"/>
                <a:ea typeface="Montserrat" charset="0"/>
                <a:cs typeface="Montserrat" charset="0"/>
              </a:rPr>
              <a:t>High-order polynomial model is very flexible </a:t>
            </a:r>
          </a:p>
        </p:txBody>
      </p:sp>
    </p:spTree>
    <p:extLst>
      <p:ext uri="{BB962C8B-B14F-4D97-AF65-F5344CB8AC3E}">
        <p14:creationId xmlns:p14="http://schemas.microsoft.com/office/powerpoint/2010/main" val="251614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anim calcmode="lin" valueType="num">
                                      <p:cBhvr>
                                        <p:cTn id="36" dur="1000" fill="hold"/>
                                        <p:tgtEl>
                                          <p:spTgt spid="66"/>
                                        </p:tgtEl>
                                        <p:attrNameLst>
                                          <p:attrName>ppt_x</p:attrName>
                                        </p:attrNameLst>
                                      </p:cBhvr>
                                      <p:tavLst>
                                        <p:tav tm="0">
                                          <p:val>
                                            <p:strVal val="#ppt_x"/>
                                          </p:val>
                                        </p:tav>
                                        <p:tav tm="100000">
                                          <p:val>
                                            <p:strVal val="#ppt_x"/>
                                          </p:val>
                                        </p:tav>
                                      </p:tavLst>
                                    </p:anim>
                                    <p:anim calcmode="lin" valueType="num">
                                      <p:cBhvr>
                                        <p:cTn id="37" dur="1000" fill="hold"/>
                                        <p:tgtEl>
                                          <p:spTgt spid="6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1000"/>
                                        <p:tgtEl>
                                          <p:spTgt spid="65"/>
                                        </p:tgtEl>
                                      </p:cBhvr>
                                    </p:animEffect>
                                    <p:anim calcmode="lin" valueType="num">
                                      <p:cBhvr>
                                        <p:cTn id="41" dur="1000" fill="hold"/>
                                        <p:tgtEl>
                                          <p:spTgt spid="65"/>
                                        </p:tgtEl>
                                        <p:attrNameLst>
                                          <p:attrName>ppt_x</p:attrName>
                                        </p:attrNameLst>
                                      </p:cBhvr>
                                      <p:tavLst>
                                        <p:tav tm="0">
                                          <p:val>
                                            <p:strVal val="#ppt_x"/>
                                          </p:val>
                                        </p:tav>
                                        <p:tav tm="100000">
                                          <p:val>
                                            <p:strVal val="#ppt_x"/>
                                          </p:val>
                                        </p:tav>
                                      </p:tavLst>
                                    </p:anim>
                                    <p:anim calcmode="lin" valueType="num">
                                      <p:cBhvr>
                                        <p:cTn id="42" dur="1000" fill="hold"/>
                                        <p:tgtEl>
                                          <p:spTgt spid="65"/>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ppt_x"/>
                                          </p:val>
                                        </p:tav>
                                        <p:tav tm="100000">
                                          <p:val>
                                            <p:strVal val="#ppt_x"/>
                                          </p:val>
                                        </p:tav>
                                      </p:tavLst>
                                    </p:anim>
                                    <p:anim calcmode="lin" valueType="num">
                                      <p:cBhvr additive="base">
                                        <p:cTn id="4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p:bldP spid="45" grpId="0"/>
      <p:bldP spid="65" grpId="0"/>
      <p:bldP spid="6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13137" y="99969"/>
            <a:ext cx="11856414"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BIAS AND VARIANCE: MODEL #1 Vs. MODEL #2 DURING TRAINING</a:t>
            </a:r>
          </a:p>
        </p:txBody>
      </p:sp>
      <p:cxnSp>
        <p:nvCxnSpPr>
          <p:cNvPr id="33" name="Straight Arrow Connector 32"/>
          <p:cNvCxnSpPr/>
          <p:nvPr/>
        </p:nvCxnSpPr>
        <p:spPr>
          <a:xfrm flipV="1">
            <a:off x="6354289" y="5123278"/>
            <a:ext cx="4795616" cy="32712"/>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355386" y="1471260"/>
            <a:ext cx="18138" cy="370695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571670" y="291775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7689035" y="434012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8949402" y="202443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6887504" y="395379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xtBox 48"/>
          <p:cNvSpPr txBox="1"/>
          <p:nvPr/>
        </p:nvSpPr>
        <p:spPr>
          <a:xfrm>
            <a:off x="7467004" y="5150793"/>
            <a:ext cx="2745432" cy="400110"/>
          </a:xfrm>
          <a:prstGeom prst="rect">
            <a:avLst/>
          </a:prstGeom>
          <a:noFill/>
        </p:spPr>
        <p:txBody>
          <a:bodyPr wrap="square" rtlCol="0">
            <a:spAutoFit/>
          </a:bodyPr>
          <a:lstStyle/>
          <a:p>
            <a:r>
              <a:rPr lang="en-CA" sz="2000" b="1" dirty="0"/>
              <a:t>TEMPERATURE</a:t>
            </a:r>
            <a:endParaRPr lang="en-CA" sz="2000" b="1" dirty="0"/>
          </a:p>
        </p:txBody>
      </p:sp>
      <p:sp>
        <p:nvSpPr>
          <p:cNvPr id="50" name="TextBox 49"/>
          <p:cNvSpPr txBox="1"/>
          <p:nvPr/>
        </p:nvSpPr>
        <p:spPr>
          <a:xfrm rot="16200000">
            <a:off x="5353605" y="2505245"/>
            <a:ext cx="1767272" cy="707886"/>
          </a:xfrm>
          <a:prstGeom prst="rect">
            <a:avLst/>
          </a:prstGeom>
          <a:noFill/>
        </p:spPr>
        <p:txBody>
          <a:bodyPr wrap="square" rtlCol="0">
            <a:spAutoFit/>
          </a:bodyPr>
          <a:lstStyle/>
          <a:p>
            <a:r>
              <a:rPr lang="en-CA" sz="2000" b="1" dirty="0"/>
              <a:t>RENTAL USAGE</a:t>
            </a:r>
          </a:p>
          <a:p>
            <a:endParaRPr lang="en-CA" sz="2000" b="1" dirty="0"/>
          </a:p>
        </p:txBody>
      </p:sp>
      <p:sp>
        <p:nvSpPr>
          <p:cNvPr id="51" name="Oval 50"/>
          <p:cNvSpPr/>
          <p:nvPr/>
        </p:nvSpPr>
        <p:spPr>
          <a:xfrm>
            <a:off x="8467898" y="293212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0612001" y="163952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10138283" y="225878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Freeform 53"/>
          <p:cNvSpPr/>
          <p:nvPr/>
        </p:nvSpPr>
        <p:spPr>
          <a:xfrm>
            <a:off x="7320217" y="1894593"/>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11654326" y="210872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Curved Connector 55"/>
          <p:cNvCxnSpPr/>
          <p:nvPr/>
        </p:nvCxnSpPr>
        <p:spPr>
          <a:xfrm rot="10800000">
            <a:off x="8738126" y="1583994"/>
            <a:ext cx="1234263" cy="661772"/>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531836" y="1179223"/>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58" name="Curved Connector 57"/>
          <p:cNvCxnSpPr/>
          <p:nvPr/>
        </p:nvCxnSpPr>
        <p:spPr>
          <a:xfrm>
            <a:off x="7801237" y="3953794"/>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204344" y="4139989"/>
            <a:ext cx="2246348" cy="646331"/>
          </a:xfrm>
          <a:prstGeom prst="rect">
            <a:avLst/>
          </a:prstGeom>
          <a:noFill/>
        </p:spPr>
        <p:txBody>
          <a:bodyPr wrap="square" rtlCol="0">
            <a:spAutoFit/>
          </a:bodyPr>
          <a:lstStyle/>
          <a:p>
            <a:pPr algn="ctr"/>
            <a:r>
              <a:rPr lang="en-CA" b="1" dirty="0" smtClean="0">
                <a:solidFill>
                  <a:srgbClr val="00B050"/>
                </a:solidFill>
              </a:rPr>
              <a:t>HIGH ORDER POLYNOMIAL MODEL</a:t>
            </a:r>
            <a:endParaRPr lang="en-CA" b="1" dirty="0">
              <a:solidFill>
                <a:srgbClr val="00B050"/>
              </a:solidFill>
            </a:endParaRPr>
          </a:p>
        </p:txBody>
      </p:sp>
      <p:sp>
        <p:nvSpPr>
          <p:cNvPr id="60" name="Freeform 59"/>
          <p:cNvSpPr/>
          <p:nvPr/>
        </p:nvSpPr>
        <p:spPr>
          <a:xfrm>
            <a:off x="6889303" y="1769457"/>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1" name="Straight Arrow Connector 60"/>
          <p:cNvCxnSpPr/>
          <p:nvPr/>
        </p:nvCxnSpPr>
        <p:spPr>
          <a:xfrm flipV="1">
            <a:off x="902060" y="5118082"/>
            <a:ext cx="4795616" cy="32712"/>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3157" y="1466064"/>
            <a:ext cx="18138" cy="370695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119441" y="291255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2236806" y="433493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3497173" y="20192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p:cNvSpPr txBox="1"/>
          <p:nvPr/>
        </p:nvSpPr>
        <p:spPr>
          <a:xfrm>
            <a:off x="1861269" y="5205175"/>
            <a:ext cx="2745432" cy="400110"/>
          </a:xfrm>
          <a:prstGeom prst="rect">
            <a:avLst/>
          </a:prstGeom>
          <a:noFill/>
        </p:spPr>
        <p:txBody>
          <a:bodyPr wrap="square" rtlCol="0">
            <a:spAutoFit/>
          </a:bodyPr>
          <a:lstStyle/>
          <a:p>
            <a:r>
              <a:rPr lang="en-CA" sz="2000" b="1" dirty="0" smtClean="0"/>
              <a:t>TEMPERATURE</a:t>
            </a:r>
            <a:endParaRPr lang="en-CA" sz="2000" b="1" dirty="0"/>
          </a:p>
        </p:txBody>
      </p:sp>
      <p:sp>
        <p:nvSpPr>
          <p:cNvPr id="71" name="TextBox 70"/>
          <p:cNvSpPr txBox="1"/>
          <p:nvPr/>
        </p:nvSpPr>
        <p:spPr>
          <a:xfrm rot="16200000">
            <a:off x="-263264" y="2607143"/>
            <a:ext cx="1835602" cy="400110"/>
          </a:xfrm>
          <a:prstGeom prst="rect">
            <a:avLst/>
          </a:prstGeom>
          <a:noFill/>
        </p:spPr>
        <p:txBody>
          <a:bodyPr wrap="square" rtlCol="0">
            <a:spAutoFit/>
          </a:bodyPr>
          <a:lstStyle/>
          <a:p>
            <a:r>
              <a:rPr lang="en-CA" sz="2000" b="1" dirty="0" smtClean="0"/>
              <a:t>RENTAL USAGE</a:t>
            </a:r>
            <a:endParaRPr lang="en-CA" sz="2000" b="1" dirty="0"/>
          </a:p>
        </p:txBody>
      </p:sp>
      <p:sp>
        <p:nvSpPr>
          <p:cNvPr id="72" name="Oval 71"/>
          <p:cNvSpPr/>
          <p:nvPr/>
        </p:nvSpPr>
        <p:spPr>
          <a:xfrm>
            <a:off x="3015669" y="292692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5159772" y="163432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4686054" y="225358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Freeform 74"/>
          <p:cNvSpPr/>
          <p:nvPr/>
        </p:nvSpPr>
        <p:spPr>
          <a:xfrm>
            <a:off x="1867988" y="188939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6" name="Straight Connector 75"/>
          <p:cNvCxnSpPr/>
          <p:nvPr/>
        </p:nvCxnSpPr>
        <p:spPr>
          <a:xfrm flipV="1">
            <a:off x="335586" y="1750465"/>
            <a:ext cx="5362090" cy="2683056"/>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0800000">
            <a:off x="3630291" y="1706430"/>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49008" y="1223198"/>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79" name="Curved Connector 78"/>
          <p:cNvCxnSpPr/>
          <p:nvPr/>
        </p:nvCxnSpPr>
        <p:spPr>
          <a:xfrm>
            <a:off x="3551321" y="2829897"/>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752115" y="4134793"/>
            <a:ext cx="2246348" cy="646331"/>
          </a:xfrm>
          <a:prstGeom prst="rect">
            <a:avLst/>
          </a:prstGeom>
          <a:noFill/>
        </p:spPr>
        <p:txBody>
          <a:bodyPr wrap="square" rtlCol="0">
            <a:spAutoFit/>
          </a:bodyPr>
          <a:lstStyle/>
          <a:p>
            <a:pPr algn="ctr"/>
            <a:r>
              <a:rPr lang="en-CA" b="1" dirty="0" smtClean="0">
                <a:solidFill>
                  <a:srgbClr val="00B050"/>
                </a:solidFill>
              </a:rPr>
              <a:t>LINEAR REGRESSION MODEL</a:t>
            </a:r>
            <a:endParaRPr lang="en-CA" b="1" dirty="0">
              <a:solidFill>
                <a:srgbClr val="00B050"/>
              </a:solidFill>
            </a:endParaRPr>
          </a:p>
        </p:txBody>
      </p:sp>
      <p:cxnSp>
        <p:nvCxnSpPr>
          <p:cNvPr id="81" name="Straight Connector 80"/>
          <p:cNvCxnSpPr>
            <a:stCxn id="63" idx="4"/>
          </p:cNvCxnSpPr>
          <p:nvPr/>
        </p:nvCxnSpPr>
        <p:spPr>
          <a:xfrm flipH="1">
            <a:off x="2261127" y="3212677"/>
            <a:ext cx="414"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1"/>
          </p:cNvCxnSpPr>
          <p:nvPr/>
        </p:nvCxnSpPr>
        <p:spPr>
          <a:xfrm flipH="1">
            <a:off x="2377186" y="3566056"/>
            <a:ext cx="27120" cy="78899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9" idx="4"/>
          </p:cNvCxnSpPr>
          <p:nvPr/>
        </p:nvCxnSpPr>
        <p:spPr>
          <a:xfrm>
            <a:off x="3639273" y="2319355"/>
            <a:ext cx="0" cy="44813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143973" y="2904699"/>
            <a:ext cx="901" cy="15490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601232" y="3783319"/>
            <a:ext cx="416"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1435275" y="394859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7" name="Straight Connector 86"/>
          <p:cNvCxnSpPr/>
          <p:nvPr/>
        </p:nvCxnSpPr>
        <p:spPr>
          <a:xfrm flipH="1">
            <a:off x="4827142" y="2158467"/>
            <a:ext cx="416"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73" idx="4"/>
          </p:cNvCxnSpPr>
          <p:nvPr/>
        </p:nvCxnSpPr>
        <p:spPr>
          <a:xfrm>
            <a:off x="5301872" y="1722778"/>
            <a:ext cx="0" cy="21166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453911" y="5545131"/>
            <a:ext cx="340937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(LARGE)</a:t>
            </a:r>
            <a:endParaRPr lang="en-CA" b="1" dirty="0">
              <a:solidFill>
                <a:srgbClr val="00B050"/>
              </a:solidFill>
            </a:endParaRPr>
          </a:p>
        </p:txBody>
      </p:sp>
      <p:sp>
        <p:nvSpPr>
          <p:cNvPr id="90" name="TextBox 89"/>
          <p:cNvSpPr txBox="1"/>
          <p:nvPr/>
        </p:nvSpPr>
        <p:spPr>
          <a:xfrm>
            <a:off x="7161232" y="5548683"/>
            <a:ext cx="313432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(SMALL ~0)</a:t>
            </a:r>
            <a:endParaRPr lang="en-CA" b="1" dirty="0">
              <a:solidFill>
                <a:srgbClr val="00B050"/>
              </a:solidFill>
            </a:endParaRPr>
          </a:p>
        </p:txBody>
      </p:sp>
      <p:pic>
        <p:nvPicPr>
          <p:cNvPr id="91" name="Picture 90"/>
          <p:cNvPicPr>
            <a:picLocks noChangeAspect="1"/>
          </p:cNvPicPr>
          <p:nvPr/>
        </p:nvPicPr>
        <p:blipFill>
          <a:blip r:embed="rId3">
            <a:clrChange>
              <a:clrFrom>
                <a:srgbClr val="262626"/>
              </a:clrFrom>
              <a:clrTo>
                <a:srgbClr val="262626">
                  <a:alpha val="0"/>
                </a:srgbClr>
              </a:clrTo>
            </a:clrChange>
          </a:blip>
          <a:stretch>
            <a:fillRect/>
          </a:stretch>
        </p:blipFill>
        <p:spPr>
          <a:xfrm>
            <a:off x="10295560" y="5250051"/>
            <a:ext cx="803737" cy="756649"/>
          </a:xfrm>
          <a:prstGeom prst="rect">
            <a:avLst/>
          </a:prstGeom>
        </p:spPr>
      </p:pic>
      <p:pic>
        <p:nvPicPr>
          <p:cNvPr id="92" name="Picture 91"/>
          <p:cNvPicPr>
            <a:picLocks noChangeAspect="1"/>
          </p:cNvPicPr>
          <p:nvPr/>
        </p:nvPicPr>
        <p:blipFill>
          <a:blip r:embed="rId4">
            <a:clrChange>
              <a:clrFrom>
                <a:srgbClr val="FFFFFF"/>
              </a:clrFrom>
              <a:clrTo>
                <a:srgbClr val="FFFFFF">
                  <a:alpha val="0"/>
                </a:srgbClr>
              </a:clrTo>
            </a:clrChange>
          </a:blip>
          <a:stretch>
            <a:fillRect/>
          </a:stretch>
        </p:blipFill>
        <p:spPr>
          <a:xfrm>
            <a:off x="4859513" y="5321246"/>
            <a:ext cx="784893" cy="817102"/>
          </a:xfrm>
          <a:prstGeom prst="rect">
            <a:avLst/>
          </a:prstGeom>
        </p:spPr>
      </p:pic>
      <p:sp>
        <p:nvSpPr>
          <p:cNvPr id="93" name="TextBox 92"/>
          <p:cNvSpPr txBox="1"/>
          <p:nvPr/>
        </p:nvSpPr>
        <p:spPr>
          <a:xfrm>
            <a:off x="2197160" y="5943022"/>
            <a:ext cx="7862858" cy="769441"/>
          </a:xfrm>
          <a:prstGeom prst="rect">
            <a:avLst/>
          </a:prstGeom>
          <a:noFill/>
        </p:spPr>
        <p:txBody>
          <a:bodyPr wrap="square" rtlCol="0">
            <a:spAutoFit/>
          </a:bodyPr>
          <a:lstStyle/>
          <a:p>
            <a:r>
              <a:rPr lang="en-CA" sz="4400" b="1" dirty="0" smtClean="0"/>
              <a:t>THIS IS NOT THE WHOLE STORY!!</a:t>
            </a:r>
            <a:endParaRPr lang="en-CA" sz="4400" b="1" dirty="0"/>
          </a:p>
        </p:txBody>
      </p:sp>
    </p:spTree>
    <p:extLst>
      <p:ext uri="{BB962C8B-B14F-4D97-AF65-F5344CB8AC3E}">
        <p14:creationId xmlns:p14="http://schemas.microsoft.com/office/powerpoint/2010/main" val="90205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1000" fill="hold"/>
                                        <p:tgtEl>
                                          <p:spTgt spid="93"/>
                                        </p:tgtEl>
                                        <p:attrNameLst>
                                          <p:attrName>ppt_w</p:attrName>
                                        </p:attrNameLst>
                                      </p:cBhvr>
                                      <p:tavLst>
                                        <p:tav tm="0">
                                          <p:val>
                                            <p:fltVal val="0"/>
                                          </p:val>
                                        </p:tav>
                                        <p:tav tm="100000">
                                          <p:val>
                                            <p:strVal val="#ppt_w"/>
                                          </p:val>
                                        </p:tav>
                                      </p:tavLst>
                                    </p:anim>
                                    <p:anim calcmode="lin" valueType="num">
                                      <p:cBhvr>
                                        <p:cTn id="8" dur="1000" fill="hold"/>
                                        <p:tgtEl>
                                          <p:spTgt spid="93"/>
                                        </p:tgtEl>
                                        <p:attrNameLst>
                                          <p:attrName>ppt_h</p:attrName>
                                        </p:attrNameLst>
                                      </p:cBhvr>
                                      <p:tavLst>
                                        <p:tav tm="0">
                                          <p:val>
                                            <p:fltVal val="0"/>
                                          </p:val>
                                        </p:tav>
                                        <p:tav tm="100000">
                                          <p:val>
                                            <p:strVal val="#ppt_h"/>
                                          </p:val>
                                        </p:tav>
                                      </p:tavLst>
                                    </p:anim>
                                    <p:anim calcmode="lin" valueType="num">
                                      <p:cBhvr>
                                        <p:cTn id="9" dur="1000" fill="hold"/>
                                        <p:tgtEl>
                                          <p:spTgt spid="93"/>
                                        </p:tgtEl>
                                        <p:attrNameLst>
                                          <p:attrName>style.rotation</p:attrName>
                                        </p:attrNameLst>
                                      </p:cBhvr>
                                      <p:tavLst>
                                        <p:tav tm="0">
                                          <p:val>
                                            <p:fltVal val="90"/>
                                          </p:val>
                                        </p:tav>
                                        <p:tav tm="100000">
                                          <p:val>
                                            <p:fltVal val="0"/>
                                          </p:val>
                                        </p:tav>
                                      </p:tavLst>
                                    </p:anim>
                                    <p:animEffect transition="in" filter="fade">
                                      <p:cBhvr>
                                        <p:cTn id="10"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Прямоугольник 4"/>
          <p:cNvSpPr/>
          <p:nvPr/>
        </p:nvSpPr>
        <p:spPr>
          <a:xfrm>
            <a:off x="416128" y="89963"/>
            <a:ext cx="12175089"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PREDICT BIKE RENTAL USAGE (REGRESSION) </a:t>
            </a:r>
            <a:endParaRPr lang="ru-RU" sz="3200" b="1" dirty="0">
              <a:solidFill>
                <a:srgbClr val="FFDC90"/>
              </a:solidFill>
              <a:latin typeface="Montserrat" charset="0"/>
              <a:ea typeface="Montserrat" charset="0"/>
              <a:cs typeface="Montserrat" charset="0"/>
            </a:endParaRPr>
          </a:p>
        </p:txBody>
      </p:sp>
      <p:sp>
        <p:nvSpPr>
          <p:cNvPr id="6" name="Прямоугольник 5"/>
          <p:cNvSpPr/>
          <p:nvPr/>
        </p:nvSpPr>
        <p:spPr>
          <a:xfrm>
            <a:off x="541537" y="1544715"/>
            <a:ext cx="11129763" cy="399801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Inputs (continued): </a:t>
            </a:r>
          </a:p>
          <a:p>
            <a:pPr marL="800100" lvl="1" indent="-342900">
              <a:lnSpc>
                <a:spcPct val="120000"/>
              </a:lnSpc>
              <a:buFont typeface="Courier New" panose="02070309020205020404" pitchFamily="49" charset="0"/>
              <a:buChar char="o"/>
            </a:pPr>
            <a:r>
              <a:rPr lang="en-CA" sz="2350" b="1" dirty="0" err="1" smtClean="0">
                <a:solidFill>
                  <a:srgbClr val="583A72"/>
                </a:solidFill>
                <a:latin typeface="Montserrat" charset="0"/>
                <a:ea typeface="Montserrat" charset="0"/>
                <a:cs typeface="Montserrat" charset="0"/>
              </a:rPr>
              <a:t>weathersit</a:t>
            </a:r>
            <a:r>
              <a:rPr lang="en-CA" sz="2350" b="1" dirty="0" smtClean="0">
                <a:solidFill>
                  <a:srgbClr val="583A72"/>
                </a:solidFill>
                <a:latin typeface="Montserrat" charset="0"/>
                <a:ea typeface="Montserrat" charset="0"/>
                <a:cs typeface="Montserrat" charset="0"/>
              </a:rPr>
              <a:t> </a:t>
            </a:r>
            <a:r>
              <a:rPr lang="en-CA" sz="2350" b="1" dirty="0">
                <a:solidFill>
                  <a:srgbClr val="583A72"/>
                </a:solidFill>
                <a:latin typeface="Montserrat" charset="0"/>
                <a:ea typeface="Montserrat" charset="0"/>
                <a:cs typeface="Montserrat" charset="0"/>
              </a:rPr>
              <a:t>: </a:t>
            </a:r>
          </a:p>
          <a:p>
            <a:pPr marL="1257300" lvl="2" indent="-342900">
              <a:lnSpc>
                <a:spcPct val="120000"/>
              </a:lnSpc>
              <a:buFont typeface="Wingdings" panose="05000000000000000000" pitchFamily="2" charset="2"/>
              <a:buChar char="v"/>
            </a:pPr>
            <a:r>
              <a:rPr lang="en-CA" sz="2350" b="1" dirty="0" smtClean="0">
                <a:solidFill>
                  <a:srgbClr val="583A72"/>
                </a:solidFill>
                <a:latin typeface="Montserrat" charset="0"/>
                <a:ea typeface="Montserrat" charset="0"/>
                <a:cs typeface="Montserrat" charset="0"/>
              </a:rPr>
              <a:t>1</a:t>
            </a:r>
            <a:r>
              <a:rPr lang="en-CA" sz="2350" b="1" dirty="0">
                <a:solidFill>
                  <a:srgbClr val="583A72"/>
                </a:solidFill>
                <a:latin typeface="Montserrat" charset="0"/>
                <a:ea typeface="Montserrat" charset="0"/>
                <a:cs typeface="Montserrat" charset="0"/>
              </a:rPr>
              <a:t>: Clear, Few clouds, Partly cloudy</a:t>
            </a:r>
          </a:p>
          <a:p>
            <a:pPr marL="1257300" lvl="2" indent="-342900">
              <a:lnSpc>
                <a:spcPct val="120000"/>
              </a:lnSpc>
              <a:buFont typeface="Wingdings" panose="05000000000000000000" pitchFamily="2" charset="2"/>
              <a:buChar char="v"/>
            </a:pPr>
            <a:r>
              <a:rPr lang="en-CA" sz="2350" b="1" dirty="0" smtClean="0">
                <a:solidFill>
                  <a:srgbClr val="583A72"/>
                </a:solidFill>
                <a:latin typeface="Montserrat" charset="0"/>
                <a:ea typeface="Montserrat" charset="0"/>
                <a:cs typeface="Montserrat" charset="0"/>
              </a:rPr>
              <a:t>2</a:t>
            </a:r>
            <a:r>
              <a:rPr lang="en-CA" sz="2350" b="1" dirty="0">
                <a:solidFill>
                  <a:srgbClr val="583A72"/>
                </a:solidFill>
                <a:latin typeface="Montserrat" charset="0"/>
                <a:ea typeface="Montserrat" charset="0"/>
                <a:cs typeface="Montserrat" charset="0"/>
              </a:rPr>
              <a:t>: Mist + Cloudy, Mist + Broken clouds, Mist + Few clouds, Mist</a:t>
            </a:r>
          </a:p>
          <a:p>
            <a:pPr marL="1257300" lvl="2" indent="-342900">
              <a:lnSpc>
                <a:spcPct val="120000"/>
              </a:lnSpc>
              <a:buFont typeface="Wingdings" panose="05000000000000000000" pitchFamily="2" charset="2"/>
              <a:buChar char="v"/>
            </a:pPr>
            <a:r>
              <a:rPr lang="en-CA" sz="2350" b="1" dirty="0" smtClean="0">
                <a:solidFill>
                  <a:srgbClr val="583A72"/>
                </a:solidFill>
                <a:latin typeface="Montserrat" charset="0"/>
                <a:ea typeface="Montserrat" charset="0"/>
                <a:cs typeface="Montserrat" charset="0"/>
              </a:rPr>
              <a:t>3</a:t>
            </a:r>
            <a:r>
              <a:rPr lang="en-CA" sz="2350" b="1" dirty="0">
                <a:solidFill>
                  <a:srgbClr val="583A72"/>
                </a:solidFill>
                <a:latin typeface="Montserrat" charset="0"/>
                <a:ea typeface="Montserrat" charset="0"/>
                <a:cs typeface="Montserrat" charset="0"/>
              </a:rPr>
              <a:t>: Light Snow, Light Rain + Thunderstorm + Scattered clouds, Light Rain + Scattered clouds</a:t>
            </a:r>
          </a:p>
          <a:p>
            <a:pPr marL="1257300" lvl="2" indent="-342900">
              <a:lnSpc>
                <a:spcPct val="120000"/>
              </a:lnSpc>
              <a:buFont typeface="Wingdings" panose="05000000000000000000" pitchFamily="2" charset="2"/>
              <a:buChar char="v"/>
            </a:pPr>
            <a:r>
              <a:rPr lang="en-CA" sz="2350" b="1" dirty="0" smtClean="0">
                <a:solidFill>
                  <a:srgbClr val="583A72"/>
                </a:solidFill>
                <a:latin typeface="Montserrat" charset="0"/>
                <a:ea typeface="Montserrat" charset="0"/>
                <a:cs typeface="Montserrat" charset="0"/>
              </a:rPr>
              <a:t>4</a:t>
            </a:r>
            <a:r>
              <a:rPr lang="en-CA" sz="2350" b="1" dirty="0">
                <a:solidFill>
                  <a:srgbClr val="583A72"/>
                </a:solidFill>
                <a:latin typeface="Montserrat" charset="0"/>
                <a:ea typeface="Montserrat" charset="0"/>
                <a:cs typeface="Montserrat" charset="0"/>
              </a:rPr>
              <a:t>: Heavy Rain + Ice Pallets + Thunderstorm + Mist, Snow + Fog</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temp </a:t>
            </a:r>
            <a:r>
              <a:rPr lang="en-CA" sz="2350" b="1" dirty="0">
                <a:solidFill>
                  <a:srgbClr val="583A72"/>
                </a:solidFill>
                <a:latin typeface="Montserrat" charset="0"/>
                <a:ea typeface="Montserrat" charset="0"/>
                <a:cs typeface="Montserrat" charset="0"/>
              </a:rPr>
              <a:t>: Normalized temperature in Celsius. The values are divided to 41 (max</a:t>
            </a:r>
            <a:r>
              <a:rPr lang="en-CA" sz="2350" b="1" dirty="0" smtClean="0">
                <a:solidFill>
                  <a:srgbClr val="583A72"/>
                </a:solidFill>
                <a:latin typeface="Montserrat" charset="0"/>
                <a:ea typeface="Montserrat" charset="0"/>
                <a:cs typeface="Montserrat" charset="0"/>
              </a:rPr>
              <a:t>)</a:t>
            </a:r>
            <a:endParaRPr lang="en-CA" sz="2350" b="1" dirty="0">
              <a:solidFill>
                <a:srgbClr val="583A72"/>
              </a:solidFill>
              <a:latin typeface="Montserrat" charset="0"/>
              <a:ea typeface="Montserrat" charset="0"/>
              <a:cs typeface="Montserrat" charset="0"/>
            </a:endParaRPr>
          </a:p>
        </p:txBody>
      </p:sp>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 name="Rectangle 1"/>
          <p:cNvSpPr/>
          <p:nvPr/>
        </p:nvSpPr>
        <p:spPr>
          <a:xfrm>
            <a:off x="1193589" y="5771917"/>
            <a:ext cx="6032101" cy="307777"/>
          </a:xfrm>
          <a:prstGeom prst="rect">
            <a:avLst/>
          </a:prstGeom>
        </p:spPr>
        <p:txBody>
          <a:bodyPr wrap="none">
            <a:spAutoFit/>
          </a:bodyPr>
          <a:lstStyle/>
          <a:p>
            <a:r>
              <a:rPr lang="en-CA" sz="1400" b="1" dirty="0" smtClean="0"/>
              <a:t>Image Source: </a:t>
            </a:r>
            <a:r>
              <a:rPr lang="en-CA" sz="1400" dirty="0">
                <a:hlinkClick r:id="rId3"/>
              </a:rPr>
              <a:t>https://pixabay.com/photos/bike-rental-bikes-rent-pay-2284380</a:t>
            </a:r>
            <a:r>
              <a:rPr lang="en-CA" sz="1400" dirty="0" smtClean="0">
                <a:hlinkClick r:id="rId3"/>
              </a:rPr>
              <a:t>/</a:t>
            </a:r>
            <a:endParaRPr lang="en-CA" sz="1400" dirty="0"/>
          </a:p>
        </p:txBody>
      </p:sp>
    </p:spTree>
    <p:extLst>
      <p:ext uri="{BB962C8B-B14F-4D97-AF65-F5344CB8AC3E}">
        <p14:creationId xmlns:p14="http://schemas.microsoft.com/office/powerpoint/2010/main" val="3025029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17914" y="88279"/>
            <a:ext cx="11856414"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BIAS AND VARIANCE: MODEL #1 Vs. MODEL #2 DURING TESTING </a:t>
            </a:r>
          </a:p>
        </p:txBody>
      </p:sp>
      <p:cxnSp>
        <p:nvCxnSpPr>
          <p:cNvPr id="64" name="Straight Arrow Connector 63"/>
          <p:cNvCxnSpPr/>
          <p:nvPr/>
        </p:nvCxnSpPr>
        <p:spPr>
          <a:xfrm flipV="1">
            <a:off x="6531564" y="5266484"/>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6532661" y="1614466"/>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644279" y="5293999"/>
            <a:ext cx="1764394" cy="400110"/>
          </a:xfrm>
          <a:prstGeom prst="rect">
            <a:avLst/>
          </a:prstGeom>
          <a:noFill/>
        </p:spPr>
        <p:txBody>
          <a:bodyPr wrap="none" rtlCol="0">
            <a:spAutoFit/>
          </a:bodyPr>
          <a:lstStyle/>
          <a:p>
            <a:r>
              <a:rPr lang="en-CA" sz="2000" b="1" dirty="0"/>
              <a:t>TEMPERATURE</a:t>
            </a:r>
            <a:endParaRPr lang="en-CA" sz="2000" b="1" dirty="0"/>
          </a:p>
        </p:txBody>
      </p:sp>
      <p:sp>
        <p:nvSpPr>
          <p:cNvPr id="67" name="TextBox 66"/>
          <p:cNvSpPr txBox="1"/>
          <p:nvPr/>
        </p:nvSpPr>
        <p:spPr>
          <a:xfrm rot="16200000">
            <a:off x="5417224" y="3236898"/>
            <a:ext cx="1777281" cy="400110"/>
          </a:xfrm>
          <a:prstGeom prst="rect">
            <a:avLst/>
          </a:prstGeom>
          <a:noFill/>
        </p:spPr>
        <p:txBody>
          <a:bodyPr wrap="none" rtlCol="0">
            <a:spAutoFit/>
          </a:bodyPr>
          <a:lstStyle/>
          <a:p>
            <a:r>
              <a:rPr lang="en-CA" sz="2000" b="1" dirty="0"/>
              <a:t>RENTAL </a:t>
            </a:r>
            <a:r>
              <a:rPr lang="en-CA" sz="2000" b="1" dirty="0" smtClean="0"/>
              <a:t>USAGE</a:t>
            </a:r>
            <a:endParaRPr lang="en-CA" sz="2000" b="1" dirty="0"/>
          </a:p>
        </p:txBody>
      </p:sp>
      <p:sp>
        <p:nvSpPr>
          <p:cNvPr id="94" name="Freeform 93"/>
          <p:cNvSpPr/>
          <p:nvPr/>
        </p:nvSpPr>
        <p:spPr>
          <a:xfrm>
            <a:off x="7497492" y="2037799"/>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5" name="Curved Connector 94"/>
          <p:cNvCxnSpPr/>
          <p:nvPr/>
        </p:nvCxnSpPr>
        <p:spPr>
          <a:xfrm rot="10800000">
            <a:off x="9259795" y="1854832"/>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8512" y="1371600"/>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97" name="Curved Connector 96"/>
          <p:cNvCxnSpPr/>
          <p:nvPr/>
        </p:nvCxnSpPr>
        <p:spPr>
          <a:xfrm>
            <a:off x="7978512" y="4097000"/>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81619" y="4283195"/>
            <a:ext cx="2246348" cy="646331"/>
          </a:xfrm>
          <a:prstGeom prst="rect">
            <a:avLst/>
          </a:prstGeom>
          <a:noFill/>
        </p:spPr>
        <p:txBody>
          <a:bodyPr wrap="square" rtlCol="0">
            <a:spAutoFit/>
          </a:bodyPr>
          <a:lstStyle/>
          <a:p>
            <a:pPr algn="ctr"/>
            <a:r>
              <a:rPr lang="en-CA" b="1" dirty="0" smtClean="0">
                <a:solidFill>
                  <a:srgbClr val="00B050"/>
                </a:solidFill>
              </a:rPr>
              <a:t>HIGH ORDER POLYNOMIAL MODEL</a:t>
            </a:r>
            <a:endParaRPr lang="en-CA" b="1" dirty="0">
              <a:solidFill>
                <a:srgbClr val="00B050"/>
              </a:solidFill>
            </a:endParaRPr>
          </a:p>
        </p:txBody>
      </p:sp>
      <p:sp>
        <p:nvSpPr>
          <p:cNvPr id="99" name="Freeform 98"/>
          <p:cNvSpPr/>
          <p:nvPr/>
        </p:nvSpPr>
        <p:spPr>
          <a:xfrm>
            <a:off x="7066578" y="1912663"/>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0" name="Straight Arrow Connector 99"/>
          <p:cNvCxnSpPr/>
          <p:nvPr/>
        </p:nvCxnSpPr>
        <p:spPr>
          <a:xfrm flipV="1">
            <a:off x="1079335" y="5261288"/>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1080432" y="1609270"/>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1917612" y="320280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 name="Oval 102"/>
          <p:cNvSpPr/>
          <p:nvPr/>
        </p:nvSpPr>
        <p:spPr>
          <a:xfrm>
            <a:off x="3214109" y="394052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Oval 103"/>
          <p:cNvSpPr/>
          <p:nvPr/>
        </p:nvSpPr>
        <p:spPr>
          <a:xfrm>
            <a:off x="3407577" y="234411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p:cNvSpPr txBox="1"/>
          <p:nvPr/>
        </p:nvSpPr>
        <p:spPr>
          <a:xfrm>
            <a:off x="2038544" y="5348381"/>
            <a:ext cx="1764394" cy="400110"/>
          </a:xfrm>
          <a:prstGeom prst="rect">
            <a:avLst/>
          </a:prstGeom>
          <a:noFill/>
        </p:spPr>
        <p:txBody>
          <a:bodyPr wrap="none" rtlCol="0">
            <a:spAutoFit/>
          </a:bodyPr>
          <a:lstStyle/>
          <a:p>
            <a:r>
              <a:rPr lang="en-CA" sz="2000" b="1" dirty="0"/>
              <a:t>TEMPERATURE</a:t>
            </a:r>
            <a:endParaRPr lang="en-CA" sz="2000" b="1" dirty="0"/>
          </a:p>
        </p:txBody>
      </p:sp>
      <p:sp>
        <p:nvSpPr>
          <p:cNvPr id="106" name="TextBox 105"/>
          <p:cNvSpPr txBox="1"/>
          <p:nvPr/>
        </p:nvSpPr>
        <p:spPr>
          <a:xfrm rot="16200000">
            <a:off x="-56828" y="3170193"/>
            <a:ext cx="1777281" cy="400110"/>
          </a:xfrm>
          <a:prstGeom prst="rect">
            <a:avLst/>
          </a:prstGeom>
          <a:noFill/>
        </p:spPr>
        <p:txBody>
          <a:bodyPr wrap="none" rtlCol="0">
            <a:spAutoFit/>
          </a:bodyPr>
          <a:lstStyle/>
          <a:p>
            <a:r>
              <a:rPr lang="en-CA" sz="2000" b="1" dirty="0"/>
              <a:t>RENTAL </a:t>
            </a:r>
            <a:r>
              <a:rPr lang="en-CA" sz="2000" b="1" dirty="0" smtClean="0"/>
              <a:t>USAGE</a:t>
            </a:r>
            <a:endParaRPr lang="en-CA" sz="2000" b="1" dirty="0"/>
          </a:p>
        </p:txBody>
      </p:sp>
      <p:sp>
        <p:nvSpPr>
          <p:cNvPr id="107" name="Oval 106"/>
          <p:cNvSpPr/>
          <p:nvPr/>
        </p:nvSpPr>
        <p:spPr>
          <a:xfrm>
            <a:off x="5046030" y="162320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8" name="Oval 107"/>
          <p:cNvSpPr/>
          <p:nvPr/>
        </p:nvSpPr>
        <p:spPr>
          <a:xfrm>
            <a:off x="4862317" y="257217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9" name="Freeform 108"/>
          <p:cNvSpPr/>
          <p:nvPr/>
        </p:nvSpPr>
        <p:spPr>
          <a:xfrm>
            <a:off x="2045263" y="2032603"/>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0" name="Straight Connector 109"/>
          <p:cNvCxnSpPr/>
          <p:nvPr/>
        </p:nvCxnSpPr>
        <p:spPr>
          <a:xfrm flipV="1">
            <a:off x="512861" y="1893671"/>
            <a:ext cx="5362090" cy="2683055"/>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p:nvPr/>
        </p:nvCxnSpPr>
        <p:spPr>
          <a:xfrm rot="10800000">
            <a:off x="3807566" y="1849636"/>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2526283" y="1366404"/>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113" name="Curved Connector 112"/>
          <p:cNvCxnSpPr/>
          <p:nvPr/>
        </p:nvCxnSpPr>
        <p:spPr>
          <a:xfrm>
            <a:off x="3728596" y="2973103"/>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929390" y="4277999"/>
            <a:ext cx="2246348" cy="646331"/>
          </a:xfrm>
          <a:prstGeom prst="rect">
            <a:avLst/>
          </a:prstGeom>
          <a:noFill/>
        </p:spPr>
        <p:txBody>
          <a:bodyPr wrap="square" rtlCol="0">
            <a:spAutoFit/>
          </a:bodyPr>
          <a:lstStyle/>
          <a:p>
            <a:pPr algn="ctr"/>
            <a:r>
              <a:rPr lang="en-CA" b="1" dirty="0" smtClean="0">
                <a:solidFill>
                  <a:srgbClr val="00B050"/>
                </a:solidFill>
              </a:rPr>
              <a:t>LINEAR REGRESSION MODEL</a:t>
            </a:r>
            <a:endParaRPr lang="en-CA" b="1" dirty="0">
              <a:solidFill>
                <a:srgbClr val="00B050"/>
              </a:solidFill>
            </a:endParaRPr>
          </a:p>
        </p:txBody>
      </p:sp>
      <p:cxnSp>
        <p:nvCxnSpPr>
          <p:cNvPr id="115" name="Straight Connector 114"/>
          <p:cNvCxnSpPr>
            <a:stCxn id="102" idx="4"/>
          </p:cNvCxnSpPr>
          <p:nvPr/>
        </p:nvCxnSpPr>
        <p:spPr>
          <a:xfrm flipH="1">
            <a:off x="2059297" y="3502926"/>
            <a:ext cx="415"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03" idx="0"/>
          </p:cNvCxnSpPr>
          <p:nvPr/>
        </p:nvCxnSpPr>
        <p:spPr>
          <a:xfrm flipH="1">
            <a:off x="3356209" y="3154386"/>
            <a:ext cx="949" cy="78613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4" idx="4"/>
          </p:cNvCxnSpPr>
          <p:nvPr/>
        </p:nvCxnSpPr>
        <p:spPr>
          <a:xfrm flipH="1">
            <a:off x="3549676" y="2644234"/>
            <a:ext cx="1" cy="44813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9" idx="0"/>
          </p:cNvCxnSpPr>
          <p:nvPr/>
        </p:nvCxnSpPr>
        <p:spPr>
          <a:xfrm flipH="1">
            <a:off x="1527664" y="4107814"/>
            <a:ext cx="3715" cy="38652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1385564" y="449433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0" name="Straight Connector 119"/>
          <p:cNvCxnSpPr/>
          <p:nvPr/>
        </p:nvCxnSpPr>
        <p:spPr>
          <a:xfrm flipH="1">
            <a:off x="5004417" y="2301673"/>
            <a:ext cx="415"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7" idx="4"/>
          </p:cNvCxnSpPr>
          <p:nvPr/>
        </p:nvCxnSpPr>
        <p:spPr>
          <a:xfrm flipH="1">
            <a:off x="5179142" y="1923318"/>
            <a:ext cx="8988" cy="38209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735821" y="5668376"/>
            <a:ext cx="340937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(SMALL)</a:t>
            </a:r>
            <a:endParaRPr lang="en-CA" b="1" dirty="0">
              <a:solidFill>
                <a:srgbClr val="00B050"/>
              </a:solidFill>
            </a:endParaRPr>
          </a:p>
        </p:txBody>
      </p:sp>
      <p:sp>
        <p:nvSpPr>
          <p:cNvPr id="123" name="TextBox 122"/>
          <p:cNvSpPr txBox="1"/>
          <p:nvPr/>
        </p:nvSpPr>
        <p:spPr>
          <a:xfrm>
            <a:off x="7474105" y="5667255"/>
            <a:ext cx="313432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(LARGE)</a:t>
            </a:r>
            <a:endParaRPr lang="en-CA" b="1" dirty="0">
              <a:solidFill>
                <a:srgbClr val="00B050"/>
              </a:solidFill>
            </a:endParaRPr>
          </a:p>
        </p:txBody>
      </p:sp>
      <p:pic>
        <p:nvPicPr>
          <p:cNvPr id="124" name="Picture 123"/>
          <p:cNvPicPr>
            <a:picLocks noChangeAspect="1"/>
          </p:cNvPicPr>
          <p:nvPr/>
        </p:nvPicPr>
        <p:blipFill>
          <a:blip r:embed="rId3">
            <a:clrChange>
              <a:clrFrom>
                <a:srgbClr val="262626"/>
              </a:clrFrom>
              <a:clrTo>
                <a:srgbClr val="262626">
                  <a:alpha val="0"/>
                </a:srgbClr>
              </a:clrTo>
            </a:clrChange>
          </a:blip>
          <a:stretch>
            <a:fillRect/>
          </a:stretch>
        </p:blipFill>
        <p:spPr>
          <a:xfrm>
            <a:off x="5146516" y="5389928"/>
            <a:ext cx="803737" cy="756649"/>
          </a:xfrm>
          <a:prstGeom prst="rect">
            <a:avLst/>
          </a:prstGeom>
        </p:spPr>
      </p:pic>
      <p:pic>
        <p:nvPicPr>
          <p:cNvPr id="125" name="Picture 124"/>
          <p:cNvPicPr>
            <a:picLocks noChangeAspect="1"/>
          </p:cNvPicPr>
          <p:nvPr/>
        </p:nvPicPr>
        <p:blipFill>
          <a:blip r:embed="rId4">
            <a:clrChange>
              <a:clrFrom>
                <a:srgbClr val="FFFFFF"/>
              </a:clrFrom>
              <a:clrTo>
                <a:srgbClr val="FFFFFF">
                  <a:alpha val="0"/>
                </a:srgbClr>
              </a:clrTo>
            </a:clrChange>
          </a:blip>
          <a:stretch>
            <a:fillRect/>
          </a:stretch>
        </p:blipFill>
        <p:spPr>
          <a:xfrm>
            <a:off x="10605908" y="5410030"/>
            <a:ext cx="784893" cy="817102"/>
          </a:xfrm>
          <a:prstGeom prst="rect">
            <a:avLst/>
          </a:prstGeom>
        </p:spPr>
      </p:pic>
      <p:sp>
        <p:nvSpPr>
          <p:cNvPr id="126" name="Oval 125"/>
          <p:cNvSpPr/>
          <p:nvPr/>
        </p:nvSpPr>
        <p:spPr>
          <a:xfrm>
            <a:off x="8421515" y="255821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7335908" y="355920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8" name="Oval 127"/>
          <p:cNvSpPr/>
          <p:nvPr/>
        </p:nvSpPr>
        <p:spPr>
          <a:xfrm>
            <a:off x="8323358" y="373431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9" name="Oval 128"/>
          <p:cNvSpPr/>
          <p:nvPr/>
        </p:nvSpPr>
        <p:spPr>
          <a:xfrm>
            <a:off x="9340836" y="271943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Oval 129"/>
          <p:cNvSpPr/>
          <p:nvPr/>
        </p:nvSpPr>
        <p:spPr>
          <a:xfrm>
            <a:off x="10183836" y="176891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1" name="Straight Connector 130"/>
          <p:cNvCxnSpPr/>
          <p:nvPr/>
        </p:nvCxnSpPr>
        <p:spPr>
          <a:xfrm>
            <a:off x="8457402" y="3254839"/>
            <a:ext cx="16110" cy="52240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7" idx="4"/>
          </p:cNvCxnSpPr>
          <p:nvPr/>
        </p:nvCxnSpPr>
        <p:spPr>
          <a:xfrm flipH="1">
            <a:off x="7474105" y="3859321"/>
            <a:ext cx="3903" cy="49695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583393" y="2873314"/>
            <a:ext cx="16110" cy="33859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29" idx="0"/>
          </p:cNvCxnSpPr>
          <p:nvPr/>
        </p:nvCxnSpPr>
        <p:spPr>
          <a:xfrm>
            <a:off x="9477230" y="2334586"/>
            <a:ext cx="5706" cy="38485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4"/>
          </p:cNvCxnSpPr>
          <p:nvPr/>
        </p:nvCxnSpPr>
        <p:spPr>
          <a:xfrm>
            <a:off x="10325936" y="2069029"/>
            <a:ext cx="5705" cy="5148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033401" y="6276188"/>
            <a:ext cx="9221755" cy="369332"/>
          </a:xfrm>
          <a:prstGeom prst="rect">
            <a:avLst/>
          </a:prstGeom>
          <a:noFill/>
        </p:spPr>
        <p:txBody>
          <a:bodyPr wrap="none" rtlCol="0">
            <a:spAutoFit/>
          </a:bodyPr>
          <a:lstStyle/>
          <a:p>
            <a:r>
              <a:rPr lang="en-CA" dirty="0" smtClean="0"/>
              <a:t>The polynomial model performs poorly on the testing dataset and therefore it has large variance</a:t>
            </a:r>
            <a:endParaRPr lang="en-CA" dirty="0"/>
          </a:p>
        </p:txBody>
      </p:sp>
    </p:spTree>
    <p:extLst>
      <p:ext uri="{BB962C8B-B14F-4D97-AF65-F5344CB8AC3E}">
        <p14:creationId xmlns:p14="http://schemas.microsoft.com/office/powerpoint/2010/main" val="27552777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11786" y="89752"/>
            <a:ext cx="11856414" cy="584775"/>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MODEL COMPLEXITY VS. ERROR</a:t>
            </a:r>
          </a:p>
        </p:txBody>
      </p:sp>
      <p:cxnSp>
        <p:nvCxnSpPr>
          <p:cNvPr id="51" name="Straight Arrow Connector 50"/>
          <p:cNvCxnSpPr/>
          <p:nvPr/>
        </p:nvCxnSpPr>
        <p:spPr>
          <a:xfrm flipV="1">
            <a:off x="5688503" y="4989958"/>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689600" y="1337940"/>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90030" y="5044895"/>
            <a:ext cx="4187172" cy="646331"/>
          </a:xfrm>
          <a:prstGeom prst="rect">
            <a:avLst/>
          </a:prstGeom>
          <a:noFill/>
        </p:spPr>
        <p:txBody>
          <a:bodyPr wrap="none" rtlCol="0">
            <a:spAutoFit/>
          </a:bodyPr>
          <a:lstStyle/>
          <a:p>
            <a:r>
              <a:rPr lang="en-CA" sz="3600" b="1" dirty="0" smtClean="0"/>
              <a:t>MODEL COMPLEXITY</a:t>
            </a:r>
            <a:endParaRPr lang="en-CA" sz="3600" b="1" dirty="0"/>
          </a:p>
        </p:txBody>
      </p:sp>
      <p:sp>
        <p:nvSpPr>
          <p:cNvPr id="54" name="TextBox 53"/>
          <p:cNvSpPr txBox="1"/>
          <p:nvPr/>
        </p:nvSpPr>
        <p:spPr>
          <a:xfrm rot="16200000">
            <a:off x="4620310" y="2704282"/>
            <a:ext cx="1350819" cy="584775"/>
          </a:xfrm>
          <a:prstGeom prst="rect">
            <a:avLst/>
          </a:prstGeom>
          <a:noFill/>
        </p:spPr>
        <p:txBody>
          <a:bodyPr wrap="none" rtlCol="0">
            <a:spAutoFit/>
          </a:bodyPr>
          <a:lstStyle/>
          <a:p>
            <a:r>
              <a:rPr lang="en-CA" sz="3200" b="1" dirty="0" smtClean="0"/>
              <a:t>ERROR</a:t>
            </a:r>
            <a:endParaRPr lang="en-CA" sz="3200" b="1" dirty="0"/>
          </a:p>
        </p:txBody>
      </p:sp>
      <p:sp>
        <p:nvSpPr>
          <p:cNvPr id="55" name="Freeform 54"/>
          <p:cNvSpPr/>
          <p:nvPr/>
        </p:nvSpPr>
        <p:spPr>
          <a:xfrm>
            <a:off x="5870832" y="1497125"/>
            <a:ext cx="4374292" cy="3453409"/>
          </a:xfrm>
          <a:custGeom>
            <a:avLst/>
            <a:gdLst>
              <a:gd name="connsiteX0" fmla="*/ 0 w 4374292"/>
              <a:gd name="connsiteY0" fmla="*/ 0 h 3453409"/>
              <a:gd name="connsiteX1" fmla="*/ 436606 w 4374292"/>
              <a:gd name="connsiteY1" fmla="*/ 2166552 h 3453409"/>
              <a:gd name="connsiteX2" fmla="*/ 1515763 w 4374292"/>
              <a:gd name="connsiteY2" fmla="*/ 3171568 h 3453409"/>
              <a:gd name="connsiteX3" fmla="*/ 4374292 w 4374292"/>
              <a:gd name="connsiteY3" fmla="*/ 3361038 h 3453409"/>
            </a:gdLst>
            <a:ahLst/>
            <a:cxnLst>
              <a:cxn ang="0">
                <a:pos x="connsiteX0" y="connsiteY0"/>
              </a:cxn>
              <a:cxn ang="0">
                <a:pos x="connsiteX1" y="connsiteY1"/>
              </a:cxn>
              <a:cxn ang="0">
                <a:pos x="connsiteX2" y="connsiteY2"/>
              </a:cxn>
              <a:cxn ang="0">
                <a:pos x="connsiteX3" y="connsiteY3"/>
              </a:cxn>
            </a:cxnLst>
            <a:rect l="l" t="t" r="r" b="b"/>
            <a:pathLst>
              <a:path w="4374292" h="3453409">
                <a:moveTo>
                  <a:pt x="0" y="0"/>
                </a:moveTo>
                <a:cubicBezTo>
                  <a:pt x="91989" y="818978"/>
                  <a:pt x="183979" y="1637957"/>
                  <a:pt x="436606" y="2166552"/>
                </a:cubicBezTo>
                <a:cubicBezTo>
                  <a:pt x="689233" y="2695147"/>
                  <a:pt x="859482" y="2972487"/>
                  <a:pt x="1515763" y="3171568"/>
                </a:cubicBezTo>
                <a:cubicBezTo>
                  <a:pt x="2172044" y="3370649"/>
                  <a:pt x="4153244" y="3577968"/>
                  <a:pt x="4374292" y="3361038"/>
                </a:cubicBezTo>
              </a:path>
            </a:pathLst>
          </a:custGeom>
          <a:no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Freeform 55"/>
          <p:cNvSpPr/>
          <p:nvPr/>
        </p:nvSpPr>
        <p:spPr>
          <a:xfrm flipH="1">
            <a:off x="5663776" y="1497125"/>
            <a:ext cx="4374292" cy="3453409"/>
          </a:xfrm>
          <a:custGeom>
            <a:avLst/>
            <a:gdLst>
              <a:gd name="connsiteX0" fmla="*/ 0 w 4374292"/>
              <a:gd name="connsiteY0" fmla="*/ 0 h 3453409"/>
              <a:gd name="connsiteX1" fmla="*/ 436606 w 4374292"/>
              <a:gd name="connsiteY1" fmla="*/ 2166552 h 3453409"/>
              <a:gd name="connsiteX2" fmla="*/ 1515763 w 4374292"/>
              <a:gd name="connsiteY2" fmla="*/ 3171568 h 3453409"/>
              <a:gd name="connsiteX3" fmla="*/ 4374292 w 4374292"/>
              <a:gd name="connsiteY3" fmla="*/ 3361038 h 3453409"/>
            </a:gdLst>
            <a:ahLst/>
            <a:cxnLst>
              <a:cxn ang="0">
                <a:pos x="connsiteX0" y="connsiteY0"/>
              </a:cxn>
              <a:cxn ang="0">
                <a:pos x="connsiteX1" y="connsiteY1"/>
              </a:cxn>
              <a:cxn ang="0">
                <a:pos x="connsiteX2" y="connsiteY2"/>
              </a:cxn>
              <a:cxn ang="0">
                <a:pos x="connsiteX3" y="connsiteY3"/>
              </a:cxn>
            </a:cxnLst>
            <a:rect l="l" t="t" r="r" b="b"/>
            <a:pathLst>
              <a:path w="4374292" h="3453409">
                <a:moveTo>
                  <a:pt x="0" y="0"/>
                </a:moveTo>
                <a:cubicBezTo>
                  <a:pt x="91989" y="818978"/>
                  <a:pt x="183979" y="1637957"/>
                  <a:pt x="436606" y="2166552"/>
                </a:cubicBezTo>
                <a:cubicBezTo>
                  <a:pt x="689233" y="2695147"/>
                  <a:pt x="859482" y="2972487"/>
                  <a:pt x="1515763" y="3171568"/>
                </a:cubicBezTo>
                <a:cubicBezTo>
                  <a:pt x="2172044" y="3370649"/>
                  <a:pt x="4153244" y="3577968"/>
                  <a:pt x="4374292" y="3361038"/>
                </a:cubicBezTo>
              </a:path>
            </a:pathLst>
          </a:cu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TextBox 56"/>
          <p:cNvSpPr txBox="1"/>
          <p:nvPr/>
        </p:nvSpPr>
        <p:spPr>
          <a:xfrm>
            <a:off x="9969285" y="2011163"/>
            <a:ext cx="1164614" cy="369332"/>
          </a:xfrm>
          <a:prstGeom prst="rect">
            <a:avLst/>
          </a:prstGeom>
          <a:noFill/>
        </p:spPr>
        <p:txBody>
          <a:bodyPr wrap="none" rtlCol="0">
            <a:spAutoFit/>
          </a:bodyPr>
          <a:lstStyle/>
          <a:p>
            <a:r>
              <a:rPr lang="en-CA" b="1" dirty="0" smtClean="0">
                <a:solidFill>
                  <a:srgbClr val="FF0000"/>
                </a:solidFill>
              </a:rPr>
              <a:t>VARIANCE</a:t>
            </a:r>
            <a:endParaRPr lang="en-CA" b="1" dirty="0">
              <a:solidFill>
                <a:srgbClr val="FF0000"/>
              </a:solidFill>
            </a:endParaRPr>
          </a:p>
        </p:txBody>
      </p:sp>
      <p:sp>
        <p:nvSpPr>
          <p:cNvPr id="58" name="TextBox 57"/>
          <p:cNvSpPr txBox="1"/>
          <p:nvPr/>
        </p:nvSpPr>
        <p:spPr>
          <a:xfrm>
            <a:off x="9597764" y="4533271"/>
            <a:ext cx="623889" cy="369332"/>
          </a:xfrm>
          <a:prstGeom prst="rect">
            <a:avLst/>
          </a:prstGeom>
          <a:noFill/>
        </p:spPr>
        <p:txBody>
          <a:bodyPr wrap="none" rtlCol="0">
            <a:spAutoFit/>
          </a:bodyPr>
          <a:lstStyle/>
          <a:p>
            <a:r>
              <a:rPr lang="en-CA" b="1" dirty="0" smtClean="0">
                <a:solidFill>
                  <a:schemeClr val="tx2"/>
                </a:solidFill>
              </a:rPr>
              <a:t>BIAS</a:t>
            </a:r>
            <a:endParaRPr lang="en-CA" b="1" dirty="0">
              <a:solidFill>
                <a:schemeClr val="tx2"/>
              </a:solidFill>
            </a:endParaRPr>
          </a:p>
        </p:txBody>
      </p:sp>
      <p:sp>
        <p:nvSpPr>
          <p:cNvPr id="59" name="TextBox 58"/>
          <p:cNvSpPr txBox="1"/>
          <p:nvPr/>
        </p:nvSpPr>
        <p:spPr>
          <a:xfrm>
            <a:off x="5752859" y="5636550"/>
            <a:ext cx="874342" cy="369332"/>
          </a:xfrm>
          <a:prstGeom prst="rect">
            <a:avLst/>
          </a:prstGeom>
          <a:noFill/>
        </p:spPr>
        <p:txBody>
          <a:bodyPr wrap="none" rtlCol="0">
            <a:spAutoFit/>
          </a:bodyPr>
          <a:lstStyle/>
          <a:p>
            <a:r>
              <a:rPr lang="en-CA" b="1" dirty="0" smtClean="0"/>
              <a:t>LINEAR</a:t>
            </a:r>
            <a:endParaRPr lang="en-CA" b="1" dirty="0"/>
          </a:p>
        </p:txBody>
      </p:sp>
      <p:sp>
        <p:nvSpPr>
          <p:cNvPr id="60" name="TextBox 59"/>
          <p:cNvSpPr txBox="1"/>
          <p:nvPr/>
        </p:nvSpPr>
        <p:spPr>
          <a:xfrm>
            <a:off x="9460579" y="5636550"/>
            <a:ext cx="1522148" cy="369332"/>
          </a:xfrm>
          <a:prstGeom prst="rect">
            <a:avLst/>
          </a:prstGeom>
          <a:noFill/>
        </p:spPr>
        <p:txBody>
          <a:bodyPr wrap="none" rtlCol="0">
            <a:spAutoFit/>
          </a:bodyPr>
          <a:lstStyle/>
          <a:p>
            <a:r>
              <a:rPr lang="en-CA" b="1" dirty="0" smtClean="0"/>
              <a:t>POLYNOMIAL</a:t>
            </a:r>
            <a:endParaRPr lang="en-CA" b="1" dirty="0"/>
          </a:p>
        </p:txBody>
      </p:sp>
      <p:sp>
        <p:nvSpPr>
          <p:cNvPr id="61" name="Right Arrow 60"/>
          <p:cNvSpPr/>
          <p:nvPr/>
        </p:nvSpPr>
        <p:spPr>
          <a:xfrm>
            <a:off x="6627201" y="5691226"/>
            <a:ext cx="2833378" cy="254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2" name="Straight Connector 61"/>
          <p:cNvCxnSpPr/>
          <p:nvPr/>
        </p:nvCxnSpPr>
        <p:spPr>
          <a:xfrm>
            <a:off x="7899400" y="1952266"/>
            <a:ext cx="0" cy="3037692"/>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6004448" y="1510976"/>
            <a:ext cx="1899139" cy="3272339"/>
          </a:xfrm>
          <a:custGeom>
            <a:avLst/>
            <a:gdLst>
              <a:gd name="connsiteX0" fmla="*/ 0 w 1899139"/>
              <a:gd name="connsiteY0" fmla="*/ 0 h 3272339"/>
              <a:gd name="connsiteX1" fmla="*/ 321548 w 1899139"/>
              <a:gd name="connsiteY1" fmla="*/ 1798655 h 3272339"/>
              <a:gd name="connsiteX2" fmla="*/ 894304 w 1899139"/>
              <a:gd name="connsiteY2" fmla="*/ 2773345 h 3272339"/>
              <a:gd name="connsiteX3" fmla="*/ 1798655 w 1899139"/>
              <a:gd name="connsiteY3" fmla="*/ 3195376 h 3272339"/>
              <a:gd name="connsiteX4" fmla="*/ 1899139 w 1899139"/>
              <a:gd name="connsiteY4" fmla="*/ 3215472 h 327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139" h="3272339">
                <a:moveTo>
                  <a:pt x="0" y="0"/>
                </a:moveTo>
                <a:cubicBezTo>
                  <a:pt x="86248" y="668215"/>
                  <a:pt x="172497" y="1336431"/>
                  <a:pt x="321548" y="1798655"/>
                </a:cubicBezTo>
                <a:cubicBezTo>
                  <a:pt x="470599" y="2260879"/>
                  <a:pt x="648120" y="2540558"/>
                  <a:pt x="894304" y="2773345"/>
                </a:cubicBezTo>
                <a:cubicBezTo>
                  <a:pt x="1140488" y="3006132"/>
                  <a:pt x="1631183" y="3121688"/>
                  <a:pt x="1798655" y="3195376"/>
                </a:cubicBezTo>
                <a:cubicBezTo>
                  <a:pt x="1966128" y="3269064"/>
                  <a:pt x="1637882" y="3314281"/>
                  <a:pt x="1899139" y="3215472"/>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Freeform 67"/>
          <p:cNvSpPr/>
          <p:nvPr/>
        </p:nvSpPr>
        <p:spPr>
          <a:xfrm flipH="1">
            <a:off x="7899400" y="1510976"/>
            <a:ext cx="1899139" cy="3272339"/>
          </a:xfrm>
          <a:custGeom>
            <a:avLst/>
            <a:gdLst>
              <a:gd name="connsiteX0" fmla="*/ 0 w 1899139"/>
              <a:gd name="connsiteY0" fmla="*/ 0 h 3272339"/>
              <a:gd name="connsiteX1" fmla="*/ 321548 w 1899139"/>
              <a:gd name="connsiteY1" fmla="*/ 1798655 h 3272339"/>
              <a:gd name="connsiteX2" fmla="*/ 894304 w 1899139"/>
              <a:gd name="connsiteY2" fmla="*/ 2773345 h 3272339"/>
              <a:gd name="connsiteX3" fmla="*/ 1798655 w 1899139"/>
              <a:gd name="connsiteY3" fmla="*/ 3195376 h 3272339"/>
              <a:gd name="connsiteX4" fmla="*/ 1899139 w 1899139"/>
              <a:gd name="connsiteY4" fmla="*/ 3215472 h 327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139" h="3272339">
                <a:moveTo>
                  <a:pt x="0" y="0"/>
                </a:moveTo>
                <a:cubicBezTo>
                  <a:pt x="86248" y="668215"/>
                  <a:pt x="172497" y="1336431"/>
                  <a:pt x="321548" y="1798655"/>
                </a:cubicBezTo>
                <a:cubicBezTo>
                  <a:pt x="470599" y="2260879"/>
                  <a:pt x="648120" y="2540558"/>
                  <a:pt x="894304" y="2773345"/>
                </a:cubicBezTo>
                <a:cubicBezTo>
                  <a:pt x="1140488" y="3006132"/>
                  <a:pt x="1631183" y="3121688"/>
                  <a:pt x="1798655" y="3195376"/>
                </a:cubicBezTo>
                <a:cubicBezTo>
                  <a:pt x="1966128" y="3269064"/>
                  <a:pt x="1637882" y="3314281"/>
                  <a:pt x="1899139" y="3215472"/>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TextBox 68"/>
          <p:cNvSpPr txBox="1"/>
          <p:nvPr/>
        </p:nvSpPr>
        <p:spPr>
          <a:xfrm>
            <a:off x="8928324" y="1607997"/>
            <a:ext cx="1014188" cy="646331"/>
          </a:xfrm>
          <a:prstGeom prst="rect">
            <a:avLst/>
          </a:prstGeom>
          <a:noFill/>
        </p:spPr>
        <p:txBody>
          <a:bodyPr wrap="square" rtlCol="0">
            <a:spAutoFit/>
          </a:bodyPr>
          <a:lstStyle/>
          <a:p>
            <a:r>
              <a:rPr lang="en-CA" b="1" dirty="0" smtClean="0">
                <a:solidFill>
                  <a:srgbClr val="00B050"/>
                </a:solidFill>
              </a:rPr>
              <a:t>TOTAL ERROR</a:t>
            </a:r>
            <a:endParaRPr lang="en-CA" b="1" dirty="0">
              <a:solidFill>
                <a:srgbClr val="00B050"/>
              </a:solidFill>
            </a:endParaRPr>
          </a:p>
        </p:txBody>
      </p:sp>
      <p:sp>
        <p:nvSpPr>
          <p:cNvPr id="70" name="TextBox 69"/>
          <p:cNvSpPr txBox="1"/>
          <p:nvPr/>
        </p:nvSpPr>
        <p:spPr>
          <a:xfrm>
            <a:off x="7121036" y="1360166"/>
            <a:ext cx="1556725" cy="646331"/>
          </a:xfrm>
          <a:prstGeom prst="rect">
            <a:avLst/>
          </a:prstGeom>
          <a:noFill/>
        </p:spPr>
        <p:txBody>
          <a:bodyPr wrap="square" rtlCol="0">
            <a:spAutoFit/>
          </a:bodyPr>
          <a:lstStyle/>
          <a:p>
            <a:pPr algn="ctr"/>
            <a:r>
              <a:rPr lang="en-CA" b="1" dirty="0" smtClean="0"/>
              <a:t>OPTIMUM MODEL </a:t>
            </a:r>
            <a:endParaRPr lang="en-CA" b="1" dirty="0"/>
          </a:p>
        </p:txBody>
      </p:sp>
      <p:sp>
        <p:nvSpPr>
          <p:cNvPr id="2" name="Rectangle 1"/>
          <p:cNvSpPr/>
          <p:nvPr/>
        </p:nvSpPr>
        <p:spPr>
          <a:xfrm>
            <a:off x="335586" y="1630965"/>
            <a:ext cx="4663560" cy="1938992"/>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Regularization works by reducing the variance at the cost of adding some bias to the model. </a:t>
            </a:r>
          </a:p>
          <a:p>
            <a:pPr marL="285750" indent="-285750">
              <a:buFont typeface="Arial" panose="020B0604020202020204" pitchFamily="34" charset="0"/>
              <a:buChar char="•"/>
            </a:pPr>
            <a:r>
              <a:rPr lang="en-CA" sz="2000" dirty="0">
                <a:latin typeface="Montserrat" charset="0"/>
                <a:ea typeface="Montserrat" charset="0"/>
                <a:cs typeface="Montserrat" charset="0"/>
              </a:rPr>
              <a:t>A trade-off between variance and bias occurs</a:t>
            </a:r>
          </a:p>
        </p:txBody>
      </p:sp>
    </p:spTree>
    <p:extLst>
      <p:ext uri="{BB962C8B-B14F-4D97-AF65-F5344CB8AC3E}">
        <p14:creationId xmlns:p14="http://schemas.microsoft.com/office/powerpoint/2010/main" val="4752563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19100" y="95706"/>
            <a:ext cx="11856414" cy="584775"/>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a:solidFill>
                  <a:srgbClr val="FFDC90"/>
                </a:solidFill>
                <a:latin typeface="Montserrat" charset="0"/>
                <a:ea typeface="Montserrat" charset="0"/>
                <a:cs typeface="Montserrat" charset="0"/>
              </a:rPr>
              <a:t>MODEL COMPLEXITY VS. ERROR</a:t>
            </a:r>
          </a:p>
        </p:txBody>
      </p:sp>
      <p:graphicFrame>
        <p:nvGraphicFramePr>
          <p:cNvPr id="21" name="Content Placeholder 2"/>
          <p:cNvGraphicFramePr>
            <a:graphicFrameLocks/>
          </p:cNvGraphicFramePr>
          <p:nvPr>
            <p:extLst/>
          </p:nvPr>
        </p:nvGraphicFramePr>
        <p:xfrm>
          <a:off x="533400" y="1321435"/>
          <a:ext cx="10972800" cy="2936240"/>
        </p:xfrm>
        <a:graphic>
          <a:graphicData uri="http://schemas.openxmlformats.org/drawingml/2006/table">
            <a:tbl>
              <a:tblPr firstRow="1" bandRow="1">
                <a:tableStyleId>{5C22544A-7EE6-4342-B048-85BDC9FD1C3A}</a:tableStyleId>
              </a:tblPr>
              <a:tblGrid>
                <a:gridCol w="5486400"/>
                <a:gridCol w="5486400"/>
              </a:tblGrid>
              <a:tr h="370840">
                <a:tc>
                  <a:txBody>
                    <a:bodyPr/>
                    <a:lstStyle/>
                    <a:p>
                      <a:r>
                        <a:rPr lang="en-CA" dirty="0" smtClean="0"/>
                        <a:t>MODEL #1 (LINEAR</a:t>
                      </a:r>
                      <a:r>
                        <a:rPr lang="en-CA" baseline="0" dirty="0" smtClean="0"/>
                        <a:t> REGRESSION) (SIMPLE)</a:t>
                      </a:r>
                      <a:endParaRPr lang="en-CA" dirty="0"/>
                    </a:p>
                  </a:txBody>
                  <a:tcPr/>
                </a:tc>
                <a:tc>
                  <a:txBody>
                    <a:bodyPr/>
                    <a:lstStyle/>
                    <a:p>
                      <a:r>
                        <a:rPr lang="en-CA" dirty="0" smtClean="0"/>
                        <a:t>MODEL #2 (HIGH</a:t>
                      </a:r>
                      <a:r>
                        <a:rPr lang="en-CA" baseline="0" dirty="0" smtClean="0"/>
                        <a:t> ORDER POLYNOMIAL) (COMPLEX)</a:t>
                      </a:r>
                      <a:endParaRPr lang="en-CA" dirty="0"/>
                    </a:p>
                  </a:txBody>
                  <a:tcPr/>
                </a:tc>
              </a:tr>
              <a:tr h="370840">
                <a:tc>
                  <a:txBody>
                    <a:bodyPr/>
                    <a:lstStyle/>
                    <a:p>
                      <a:r>
                        <a:rPr lang="en-CA" b="0" dirty="0" smtClean="0"/>
                        <a:t>Model has </a:t>
                      </a:r>
                      <a:r>
                        <a:rPr lang="en-CA" b="1" dirty="0" smtClean="0"/>
                        <a:t>High</a:t>
                      </a:r>
                      <a:r>
                        <a:rPr lang="en-CA" b="1" baseline="0" dirty="0" smtClean="0"/>
                        <a:t> bias </a:t>
                      </a:r>
                      <a:r>
                        <a:rPr lang="en-CA" baseline="0" dirty="0" smtClean="0"/>
                        <a:t>because it is very rigid (not flexible) and cannot fit the training dataset well</a:t>
                      </a:r>
                      <a:endParaRPr lang="en-CA" dirty="0"/>
                    </a:p>
                  </a:txBody>
                  <a:tcPr/>
                </a:tc>
                <a:tc>
                  <a:txBody>
                    <a:bodyPr/>
                    <a:lstStyle/>
                    <a:p>
                      <a:r>
                        <a:rPr lang="en-CA" dirty="0" smtClean="0"/>
                        <a:t>Model has </a:t>
                      </a:r>
                      <a:r>
                        <a:rPr lang="en-CA" b="1" dirty="0" smtClean="0"/>
                        <a:t>small</a:t>
                      </a:r>
                      <a:r>
                        <a:rPr lang="en-CA" b="1" baseline="0" dirty="0" smtClean="0"/>
                        <a:t> bias </a:t>
                      </a:r>
                      <a:r>
                        <a:rPr lang="en-CA" baseline="0" dirty="0" smtClean="0"/>
                        <a:t>because it is flexible and can fit the training dataset very well.</a:t>
                      </a:r>
                      <a:endParaRPr lang="en-CA" dirty="0"/>
                    </a:p>
                  </a:txBody>
                  <a:tcPr/>
                </a:tc>
              </a:tr>
              <a:tr h="370840">
                <a:tc>
                  <a:txBody>
                    <a:bodyPr/>
                    <a:lstStyle/>
                    <a:p>
                      <a:r>
                        <a:rPr lang="en-CA" dirty="0" smtClean="0"/>
                        <a:t>Has </a:t>
                      </a:r>
                      <a:r>
                        <a:rPr lang="en-CA" b="1" dirty="0" smtClean="0"/>
                        <a:t>small variance</a:t>
                      </a:r>
                      <a:r>
                        <a:rPr lang="en-CA" b="1" baseline="0" dirty="0" smtClean="0"/>
                        <a:t> (variability) </a:t>
                      </a:r>
                      <a:r>
                        <a:rPr lang="en-CA" baseline="0" dirty="0" smtClean="0"/>
                        <a:t>because it can fit the training data and the testing data with similar level (the model is able to generalize better) and avoids overfitting</a:t>
                      </a:r>
                      <a:endParaRPr lang="en-CA" dirty="0"/>
                    </a:p>
                  </a:txBody>
                  <a:tcPr/>
                </a:tc>
                <a:tc>
                  <a:txBody>
                    <a:bodyPr/>
                    <a:lstStyle/>
                    <a:p>
                      <a:r>
                        <a:rPr lang="en-CA" dirty="0" smtClean="0"/>
                        <a:t>Has </a:t>
                      </a:r>
                      <a:r>
                        <a:rPr lang="en-CA" b="1" dirty="0" smtClean="0"/>
                        <a:t>large</a:t>
                      </a:r>
                      <a:r>
                        <a:rPr lang="en-CA" b="1" baseline="0" dirty="0" smtClean="0"/>
                        <a:t> variance (variability) </a:t>
                      </a:r>
                      <a:r>
                        <a:rPr lang="en-CA" baseline="0" dirty="0" smtClean="0"/>
                        <a:t>because the model over fitted the training dataset and it performs poorly on the testing dataset</a:t>
                      </a:r>
                      <a:endParaRPr lang="en-CA" dirty="0"/>
                    </a:p>
                  </a:txBody>
                  <a:tcPr/>
                </a:tc>
              </a:tr>
              <a:tr h="370840">
                <a:tc>
                  <a:txBody>
                    <a:bodyPr/>
                    <a:lstStyle/>
                    <a:p>
                      <a:r>
                        <a:rPr lang="en-CA" baseline="0" dirty="0" smtClean="0"/>
                        <a:t>Performance is consistent between the training dataset and the testing dataset</a:t>
                      </a:r>
                      <a:endParaRPr lang="en-CA" dirty="0"/>
                    </a:p>
                  </a:txBody>
                  <a:tcPr/>
                </a:tc>
                <a:tc>
                  <a:txBody>
                    <a:bodyPr/>
                    <a:lstStyle/>
                    <a:p>
                      <a:r>
                        <a:rPr lang="en-CA" dirty="0" smtClean="0"/>
                        <a:t>Performance</a:t>
                      </a:r>
                      <a:r>
                        <a:rPr lang="en-CA" baseline="0" dirty="0" smtClean="0"/>
                        <a:t> varies greatly between the training dataset and the testing dataset (high variability)</a:t>
                      </a:r>
                      <a:endParaRPr lang="en-CA" dirty="0"/>
                    </a:p>
                  </a:txBody>
                  <a:tcPr/>
                </a:tc>
              </a:tr>
              <a:tr h="370840">
                <a:tc>
                  <a:txBody>
                    <a:bodyPr/>
                    <a:lstStyle/>
                    <a:p>
                      <a:r>
                        <a:rPr lang="en-CA" dirty="0" smtClean="0"/>
                        <a:t>Good</a:t>
                      </a:r>
                      <a:r>
                        <a:rPr lang="en-CA" baseline="0" dirty="0" smtClean="0"/>
                        <a:t> generalization</a:t>
                      </a:r>
                      <a:endParaRPr lang="en-CA" dirty="0"/>
                    </a:p>
                  </a:txBody>
                  <a:tcPr/>
                </a:tc>
                <a:tc>
                  <a:txBody>
                    <a:bodyPr/>
                    <a:lstStyle/>
                    <a:p>
                      <a:r>
                        <a:rPr lang="en-CA" dirty="0" smtClean="0"/>
                        <a:t>Over fitted</a:t>
                      </a:r>
                      <a:endParaRPr lang="en-CA" dirty="0"/>
                    </a:p>
                  </a:txBody>
                  <a:tcPr/>
                </a:tc>
              </a:tr>
            </a:tbl>
          </a:graphicData>
        </a:graphic>
      </p:graphicFrame>
      <p:sp>
        <p:nvSpPr>
          <p:cNvPr id="22" name="TextBox 21"/>
          <p:cNvSpPr txBox="1"/>
          <p:nvPr/>
        </p:nvSpPr>
        <p:spPr>
          <a:xfrm>
            <a:off x="838200" y="4257675"/>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CA" i="1" dirty="0" smtClean="0"/>
              <a:t>Variance measures the difference in fits between the training dataset and the testing dataset</a:t>
            </a:r>
          </a:p>
          <a:p>
            <a:pPr marL="285750" indent="-285750">
              <a:buFont typeface="Arial" panose="020B0604020202020204" pitchFamily="34" charset="0"/>
              <a:buChar char="•"/>
            </a:pPr>
            <a:r>
              <a:rPr lang="en-CA" i="1" dirty="0" smtClean="0"/>
              <a:t>If the model generalizes better, the model has small variance which means the model performance is consistent among the training and testing datasets</a:t>
            </a:r>
          </a:p>
          <a:p>
            <a:pPr marL="285750" indent="-285750">
              <a:buFont typeface="Arial" panose="020B0604020202020204" pitchFamily="34" charset="0"/>
              <a:buChar char="•"/>
            </a:pPr>
            <a:r>
              <a:rPr lang="en-CA" i="1" dirty="0" smtClean="0"/>
              <a:t>If the model over fits the training dataset, the model has large variance</a:t>
            </a:r>
            <a:endParaRPr lang="en-CA" i="1" dirty="0"/>
          </a:p>
        </p:txBody>
      </p:sp>
      <p:sp>
        <p:nvSpPr>
          <p:cNvPr id="23" name="TextBox 22"/>
          <p:cNvSpPr txBox="1"/>
          <p:nvPr/>
        </p:nvSpPr>
        <p:spPr>
          <a:xfrm>
            <a:off x="1599471" y="5458004"/>
            <a:ext cx="9328644" cy="646331"/>
          </a:xfrm>
          <a:prstGeom prst="rect">
            <a:avLst/>
          </a:prstGeom>
          <a:noFill/>
          <a:ln w="57150">
            <a:solidFill>
              <a:srgbClr val="FF0000"/>
            </a:solidFill>
          </a:ln>
        </p:spPr>
        <p:txBody>
          <a:bodyPr wrap="none" rtlCol="0">
            <a:spAutoFit/>
          </a:bodyPr>
          <a:lstStyle/>
          <a:p>
            <a:pPr algn="ctr"/>
            <a:r>
              <a:rPr lang="en-CA" b="1" dirty="0" smtClean="0"/>
              <a:t>PERFECT REGRESSION MODEL SHALL HAVE SMALL BIAS AND SMALL VARIABILITY!</a:t>
            </a:r>
          </a:p>
          <a:p>
            <a:pPr algn="ctr"/>
            <a:r>
              <a:rPr lang="en-CA" b="1" dirty="0" smtClean="0"/>
              <a:t>A TRADEOFF BETWEEN THE BIAS AND VARIANCE SHALL BE PERFORMED FOR ULTIMATE RESULTS</a:t>
            </a:r>
            <a:endParaRPr lang="en-CA" b="1" dirty="0"/>
          </a:p>
        </p:txBody>
      </p:sp>
    </p:spTree>
    <p:extLst>
      <p:ext uri="{BB962C8B-B14F-4D97-AF65-F5344CB8AC3E}">
        <p14:creationId xmlns:p14="http://schemas.microsoft.com/office/powerpoint/2010/main" val="25785609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1397308" y="2736056"/>
            <a:ext cx="8699191"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MODEL PERFORMANCE ASSESSMENT – METRICS</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3774678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12323" y="95723"/>
            <a:ext cx="9827492"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REGRESSION </a:t>
            </a:r>
            <a:r>
              <a:rPr lang="en-US" sz="3200" b="1" dirty="0">
                <a:solidFill>
                  <a:srgbClr val="FFDC90"/>
                </a:solidFill>
                <a:latin typeface="Montserrat" charset="0"/>
                <a:ea typeface="Montserrat" charset="0"/>
                <a:cs typeface="Montserrat" charset="0"/>
              </a:rPr>
              <a:t>METRICS: HOW TO ASSESS MODEL PERFORMANCE?</a:t>
            </a:r>
          </a:p>
        </p:txBody>
      </p:sp>
      <p:sp>
        <p:nvSpPr>
          <p:cNvPr id="12" name="Прямоугольник 11">
            <a:extLst>
              <a:ext uri="{FF2B5EF4-FFF2-40B4-BE49-F238E27FC236}">
                <a16:creationId xmlns:a16="http://schemas.microsoft.com/office/drawing/2014/main" xmlns="" id="{B4B1F363-5EFE-402E-91B7-C999DD6A5345}"/>
              </a:ext>
            </a:extLst>
          </p:cNvPr>
          <p:cNvSpPr/>
          <p:nvPr/>
        </p:nvSpPr>
        <p:spPr>
          <a:xfrm>
            <a:off x="475286" y="1221281"/>
            <a:ext cx="11258247" cy="707886"/>
          </a:xfrm>
          <a:prstGeom prst="rect">
            <a:avLst/>
          </a:prstGeom>
        </p:spPr>
        <p:txBody>
          <a:bodyPr wrap="square">
            <a:spAutoFit/>
          </a:bodyPr>
          <a:lstStyle/>
          <a:p>
            <a:pPr marL="342900" indent="-342900">
              <a:buFont typeface="Arial" panose="020B0604020202020204" pitchFamily="34" charset="0"/>
              <a:buChar char="•"/>
            </a:pPr>
            <a:r>
              <a:rPr lang="en-CA" sz="2000" dirty="0" smtClean="0">
                <a:latin typeface="Montserrat" charset="0"/>
                <a:ea typeface="Montserrat" charset="0"/>
                <a:cs typeface="Montserrat" charset="0"/>
              </a:rPr>
              <a:t>After model fitting, we would like to assess the performance of the model by comparing model predictions to actual (True) data</a:t>
            </a:r>
            <a:endParaRPr lang="en-CA" sz="2000" dirty="0">
              <a:latin typeface="Montserrat" charset="0"/>
              <a:ea typeface="Montserrat" charset="0"/>
              <a:cs typeface="Montserrat" charset="0"/>
            </a:endParaRPr>
          </a:p>
        </p:txBody>
      </p:sp>
      <p:sp>
        <p:nvSpPr>
          <p:cNvPr id="14" name="Slide Number Placeholder 5"/>
          <p:cNvSpPr>
            <a:spLocks noGrp="1"/>
          </p:cNvSpPr>
          <p:nvPr>
            <p:ph type="sldNum" sz="quarter" idx="12"/>
          </p:nvPr>
        </p:nvSpPr>
        <p:spPr>
          <a:xfrm>
            <a:off x="8888733" y="6246580"/>
            <a:ext cx="2844800" cy="365125"/>
          </a:xfrm>
        </p:spPr>
        <p:txBody>
          <a:bodyPr/>
          <a:lstStyle/>
          <a:p>
            <a:fld id="{B6F15528-21DE-4FAA-801E-634DDDAF4B2B}" type="slidenum">
              <a:rPr lang="en-US" smtClean="0"/>
              <a:pPr/>
              <a:t>54</a:t>
            </a:fld>
            <a:endParaRPr lang="en-US" dirty="0"/>
          </a:p>
        </p:txBody>
      </p:sp>
      <p:cxnSp>
        <p:nvCxnSpPr>
          <p:cNvPr id="22" name="Straight Connector 21"/>
          <p:cNvCxnSpPr/>
          <p:nvPr/>
        </p:nvCxnSpPr>
        <p:spPr>
          <a:xfrm>
            <a:off x="3970087" y="3759524"/>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82843" y="5290971"/>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459409" y="2377132"/>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034309"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2811038" y="276162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3837356"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4702859" y="205027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5913311" y="225569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2879891" y="4864906"/>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31" name="TextBox 30"/>
          <p:cNvSpPr txBox="1"/>
          <p:nvPr/>
        </p:nvSpPr>
        <p:spPr>
          <a:xfrm rot="16200000">
            <a:off x="-236314" y="3335372"/>
            <a:ext cx="2822857" cy="461665"/>
          </a:xfrm>
          <a:prstGeom prst="rect">
            <a:avLst/>
          </a:prstGeom>
          <a:noFill/>
        </p:spPr>
        <p:txBody>
          <a:bodyPr wrap="square" rtlCol="0">
            <a:spAutoFit/>
          </a:bodyPr>
          <a:lstStyle/>
          <a:p>
            <a:r>
              <a:rPr lang="en-CA" sz="2400" b="1" dirty="0" smtClean="0"/>
              <a:t>BIKE RENTAL USAGE</a:t>
            </a:r>
            <a:endParaRPr lang="en-CA" sz="2400" b="1" dirty="0"/>
          </a:p>
        </p:txBody>
      </p:sp>
      <p:cxnSp>
        <p:nvCxnSpPr>
          <p:cNvPr id="32" name="Straight Connector 31"/>
          <p:cNvCxnSpPr/>
          <p:nvPr/>
        </p:nvCxnSpPr>
        <p:spPr>
          <a:xfrm flipH="1">
            <a:off x="1534296" y="2639547"/>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52688" y="2330529"/>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87600" y="3027469"/>
            <a:ext cx="0" cy="124517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3139346" y="1899642"/>
                <a:ext cx="1545744"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r>
                          <a:rPr lang="en-CA" sz="2800" b="1" i="1" smtClean="0">
                            <a:latin typeface="Cambria Math" panose="02040503050406030204" pitchFamily="18" charset="0"/>
                          </a:rPr>
                          <m:t>𝒚</m:t>
                        </m:r>
                      </m:e>
                      <m:sub>
                        <m:r>
                          <a:rPr lang="en-CA" sz="2800" b="1" i="1" smtClean="0">
                            <a:latin typeface="Cambria Math" panose="02040503050406030204" pitchFamily="18" charset="0"/>
                          </a:rPr>
                          <m:t>𝒊</m:t>
                        </m:r>
                      </m:sub>
                    </m:sSub>
                  </m:oMath>
                </a14:m>
                <a:r>
                  <a:rPr lang="en-CA" sz="2800" b="1" dirty="0" smtClean="0"/>
                  <a:t> (actual)</a:t>
                </a:r>
                <a:endParaRPr lang="en-CA" sz="28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3139346" y="1899642"/>
                <a:ext cx="1545744" cy="430887"/>
              </a:xfrm>
              <a:prstGeom prst="rect">
                <a:avLst/>
              </a:prstGeom>
              <a:blipFill rotWithShape="0">
                <a:blip r:embed="rId3"/>
                <a:stretch>
                  <a:fillRect t="-24286" r="-11811" b="-5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688741" y="3355015"/>
                <a:ext cx="3704091"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acc>
                          <m:accPr>
                            <m:chr m:val="̂"/>
                            <m:ctrlPr>
                              <a:rPr lang="en-CA" sz="2800" b="1" i="1" smtClean="0">
                                <a:latin typeface="Cambria Math" panose="02040503050406030204" pitchFamily="18" charset="0"/>
                              </a:rPr>
                            </m:ctrlPr>
                          </m:accPr>
                          <m:e>
                            <m:r>
                              <a:rPr lang="en-CA" sz="2800" b="1" i="1" smtClean="0">
                                <a:latin typeface="Cambria Math" panose="02040503050406030204" pitchFamily="18" charset="0"/>
                              </a:rPr>
                              <m:t>𝒚</m:t>
                            </m:r>
                          </m:e>
                        </m:acc>
                      </m:e>
                      <m:sub>
                        <m:r>
                          <a:rPr lang="en-CA" sz="2800" b="1" i="1" smtClean="0">
                            <a:latin typeface="Cambria Math" panose="02040503050406030204" pitchFamily="18" charset="0"/>
                          </a:rPr>
                          <m:t>𝒊</m:t>
                        </m:r>
                      </m:sub>
                    </m:sSub>
                  </m:oMath>
                </a14:m>
                <a:r>
                  <a:rPr lang="en-CA" sz="2800" b="1" dirty="0" smtClean="0"/>
                  <a:t>(estimated/predicted)</a:t>
                </a:r>
                <a:endParaRPr lang="en-CA" sz="28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4688741" y="3355015"/>
                <a:ext cx="3704091" cy="430887"/>
              </a:xfrm>
              <a:prstGeom prst="rect">
                <a:avLst/>
              </a:prstGeom>
              <a:blipFill rotWithShape="0">
                <a:blip r:embed="rId4"/>
                <a:stretch>
                  <a:fillRect t="-23944" r="-1809" b="-5070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267227" y="2582031"/>
                <a:ext cx="47495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1" smtClean="0">
                          <a:latin typeface="Cambria Math" panose="02040503050406030204" pitchFamily="18" charset="0"/>
                        </a:rPr>
                        <m:t>𝑹𝒆𝒔𝒊𝒅𝒖𝒂𝒍𝒔</m:t>
                      </m:r>
                      <m:r>
                        <a:rPr lang="en-CA" sz="2800" b="1" i="1" smtClean="0">
                          <a:latin typeface="Cambria Math" panose="02040503050406030204" pitchFamily="18" charset="0"/>
                        </a:rPr>
                        <m:t> (</m:t>
                      </m:r>
                      <m:r>
                        <a:rPr lang="en-CA" sz="2800" b="1" i="1" smtClean="0">
                          <a:latin typeface="Cambria Math" panose="02040503050406030204" pitchFamily="18" charset="0"/>
                        </a:rPr>
                        <m:t>𝑬𝒓𝒓𝒐𝒓</m:t>
                      </m:r>
                      <m:r>
                        <a:rPr lang="en-CA" sz="2800" b="1" i="1" smtClean="0">
                          <a:latin typeface="Cambria Math" panose="02040503050406030204" pitchFamily="18" charset="0"/>
                        </a:rPr>
                        <m:t>)=</m:t>
                      </m:r>
                      <m:sSub>
                        <m:sSubPr>
                          <m:ctrlPr>
                            <a:rPr lang="en-CA" sz="2800" b="1" i="1">
                              <a:latin typeface="Cambria Math" panose="02040503050406030204" pitchFamily="18" charset="0"/>
                            </a:rPr>
                          </m:ctrlPr>
                        </m:sSubPr>
                        <m:e>
                          <m:acc>
                            <m:accPr>
                              <m:chr m:val="̂"/>
                              <m:ctrlPr>
                                <a:rPr lang="en-CA" sz="2800" b="1" i="1">
                                  <a:latin typeface="Cambria Math" panose="02040503050406030204" pitchFamily="18" charset="0"/>
                                </a:rPr>
                              </m:ctrlPr>
                            </m:accPr>
                            <m:e>
                              <m:r>
                                <a:rPr lang="en-CA" sz="2800" b="1" i="1">
                                  <a:latin typeface="Cambria Math" panose="02040503050406030204" pitchFamily="18" charset="0"/>
                                </a:rPr>
                                <m:t>𝒚</m:t>
                              </m:r>
                            </m:e>
                          </m:acc>
                        </m:e>
                        <m:sub>
                          <m:r>
                            <a:rPr lang="en-CA" sz="2800" b="1" i="1">
                              <a:latin typeface="Cambria Math" panose="02040503050406030204" pitchFamily="18" charset="0"/>
                            </a:rPr>
                            <m:t>𝒊</m:t>
                          </m:r>
                        </m:sub>
                      </m:sSub>
                      <m:r>
                        <a:rPr lang="en-CA" sz="2800" b="1" i="0" smtClean="0">
                          <a:latin typeface="Cambria Math" panose="02040503050406030204" pitchFamily="18" charset="0"/>
                        </a:rPr>
                        <m:t>−</m:t>
                      </m:r>
                      <m:sSub>
                        <m:sSubPr>
                          <m:ctrlPr>
                            <a:rPr lang="en-CA" sz="2800" b="1" i="1" smtClean="0">
                              <a:latin typeface="Cambria Math" panose="02040503050406030204" pitchFamily="18" charset="0"/>
                            </a:rPr>
                          </m:ctrlPr>
                        </m:sSubPr>
                        <m:e>
                          <m:r>
                            <a:rPr lang="en-CA" sz="2800" b="1" i="0" smtClean="0">
                              <a:latin typeface="Cambria Math" panose="02040503050406030204" pitchFamily="18" charset="0"/>
                            </a:rPr>
                            <m:t>𝐲</m:t>
                          </m:r>
                        </m:e>
                        <m:sub>
                          <m:r>
                            <a:rPr lang="en-CA" sz="2800" b="1" i="1" smtClean="0">
                              <a:latin typeface="Cambria Math" panose="02040503050406030204" pitchFamily="18" charset="0"/>
                            </a:rPr>
                            <m:t>𝒊</m:t>
                          </m:r>
                        </m:sub>
                      </m:sSub>
                    </m:oMath>
                  </m:oMathPara>
                </a14:m>
                <a:endParaRPr lang="en-CA" sz="2800"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7267227" y="2582031"/>
                <a:ext cx="4749570" cy="430887"/>
              </a:xfrm>
              <a:prstGeom prst="rect">
                <a:avLst/>
              </a:prstGeom>
              <a:blipFill rotWithShape="0">
                <a:blip r:embed="rId5"/>
                <a:stretch>
                  <a:fillRect/>
                </a:stretch>
              </a:blipFill>
            </p:spPr>
            <p:txBody>
              <a:bodyPr/>
              <a:lstStyle/>
              <a:p>
                <a:r>
                  <a:rPr lang="en-CA">
                    <a:noFill/>
                  </a:rPr>
                  <a:t> </a:t>
                </a:r>
              </a:p>
            </p:txBody>
          </p:sp>
        </mc:Fallback>
      </mc:AlternateContent>
      <p:sp>
        <p:nvSpPr>
          <p:cNvPr id="41" name="Oval 40"/>
          <p:cNvSpPr/>
          <p:nvPr/>
        </p:nvSpPr>
        <p:spPr>
          <a:xfrm>
            <a:off x="4750407" y="2109369"/>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4767504" y="3130520"/>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3" name="Rectangle 42"/>
              <p:cNvSpPr/>
              <p:nvPr/>
            </p:nvSpPr>
            <p:spPr>
              <a:xfrm>
                <a:off x="3496488" y="2474109"/>
                <a:ext cx="14430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200" b="1" i="1" smtClean="0">
                          <a:latin typeface="Cambria Math" panose="02040503050406030204" pitchFamily="18" charset="0"/>
                        </a:rPr>
                        <m:t>𝑬𝒓𝒓𝒐𝒓</m:t>
                      </m:r>
                    </m:oMath>
                  </m:oMathPara>
                </a14:m>
                <a:endParaRPr lang="en-CA" sz="3200" b="1" dirty="0"/>
              </a:p>
            </p:txBody>
          </p:sp>
        </mc:Choice>
        <mc:Fallback xmlns="">
          <p:sp>
            <p:nvSpPr>
              <p:cNvPr id="43" name="Rectangle 42"/>
              <p:cNvSpPr>
                <a:spLocks noRot="1" noChangeAspect="1" noMove="1" noResize="1" noEditPoints="1" noAdjustHandles="1" noChangeArrowheads="1" noChangeShapeType="1" noTextEdit="1"/>
              </p:cNvSpPr>
              <p:nvPr/>
            </p:nvSpPr>
            <p:spPr>
              <a:xfrm>
                <a:off x="3496488" y="2474109"/>
                <a:ext cx="1443023" cy="584775"/>
              </a:xfrm>
              <a:prstGeom prst="rect">
                <a:avLst/>
              </a:prstGeom>
              <a:blipFill rotWithShape="0">
                <a:blip r:embed="rId6"/>
                <a:stretch>
                  <a:fillRect/>
                </a:stretch>
              </a:blipFill>
            </p:spPr>
            <p:txBody>
              <a:bodyPr/>
              <a:lstStyle/>
              <a:p>
                <a:r>
                  <a:rPr lang="en-CA">
                    <a:noFill/>
                  </a:rPr>
                  <a:t> </a:t>
                </a:r>
              </a:p>
            </p:txBody>
          </p:sp>
        </mc:Fallback>
      </mc:AlternateContent>
      <p:sp>
        <p:nvSpPr>
          <p:cNvPr id="45" name="Rectangle 44"/>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
        <p:nvSpPr>
          <p:cNvPr id="34" name="Rectangle 33"/>
          <p:cNvSpPr/>
          <p:nvPr/>
        </p:nvSpPr>
        <p:spPr>
          <a:xfrm>
            <a:off x="1201948" y="5730125"/>
            <a:ext cx="6032101" cy="307777"/>
          </a:xfrm>
          <a:prstGeom prst="rect">
            <a:avLst/>
          </a:prstGeom>
        </p:spPr>
        <p:txBody>
          <a:bodyPr wrap="none">
            <a:spAutoFit/>
          </a:bodyPr>
          <a:lstStyle/>
          <a:p>
            <a:r>
              <a:rPr lang="en-CA" sz="1400" b="1" dirty="0" smtClean="0"/>
              <a:t>Image Source: </a:t>
            </a:r>
            <a:r>
              <a:rPr lang="en-CA" sz="1400" dirty="0">
                <a:hlinkClick r:id="rId7"/>
              </a:rPr>
              <a:t>https://pixabay.com/photos/bike-rental-bikes-rent-pay-2284380</a:t>
            </a:r>
            <a:r>
              <a:rPr lang="en-CA" sz="1400" dirty="0" smtClean="0">
                <a:hlinkClick r:id="rId7"/>
              </a:rPr>
              <a:t>/</a:t>
            </a:r>
            <a:endParaRPr lang="en-CA" sz="1400" dirty="0"/>
          </a:p>
        </p:txBody>
      </p:sp>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9026" y="3797182"/>
            <a:ext cx="3655373" cy="2219878"/>
          </a:xfrm>
          <a:prstGeom prst="rect">
            <a:avLst/>
          </a:prstGeom>
        </p:spPr>
      </p:pic>
    </p:spTree>
    <p:extLst>
      <p:ext uri="{BB962C8B-B14F-4D97-AF65-F5344CB8AC3E}">
        <p14:creationId xmlns:p14="http://schemas.microsoft.com/office/powerpoint/2010/main" val="148971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1" grpId="0" animBg="1"/>
      <p:bldP spid="42" grpId="0" animBg="1"/>
      <p:bldP spid="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14300" y="88141"/>
            <a:ext cx="11079520"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US" sz="3200" b="1" dirty="0" smtClean="0">
                <a:solidFill>
                  <a:srgbClr val="FFDC90"/>
                </a:solidFill>
                <a:latin typeface="Montserrat" charset="0"/>
                <a:ea typeface="Montserrat" charset="0"/>
                <a:cs typeface="Montserrat" charset="0"/>
              </a:rPr>
              <a:t>REGRESSION </a:t>
            </a:r>
            <a:r>
              <a:rPr lang="en-US" sz="3200" b="1" dirty="0">
                <a:solidFill>
                  <a:srgbClr val="FFDC90"/>
                </a:solidFill>
                <a:latin typeface="Montserrat" charset="0"/>
                <a:ea typeface="Montserrat" charset="0"/>
                <a:cs typeface="Montserrat" charset="0"/>
              </a:rPr>
              <a:t>METRICS: MEAN ABSOLUTE ERROR (MAE)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Mean </a:t>
                </a:r>
                <a:r>
                  <a:rPr lang="en-CA" sz="1800" dirty="0">
                    <a:latin typeface="Montserrat" charset="0"/>
                    <a:ea typeface="Montserrat" charset="0"/>
                    <a:cs typeface="Montserrat" charset="0"/>
                  </a:rPr>
                  <a:t>Absolute Error (MAE) is obtained by calculating the absolute difference between the model predictions and the true (actual) values</a:t>
                </a:r>
              </a:p>
              <a:p>
                <a:pPr marL="342900" indent="-342900" algn="l">
                  <a:buFont typeface="Arial" panose="020B0604020202020204" pitchFamily="34" charset="0"/>
                  <a:buChar char="•"/>
                </a:pPr>
                <a:r>
                  <a:rPr lang="en-CA" sz="1800" dirty="0">
                    <a:latin typeface="Montserrat" charset="0"/>
                    <a:ea typeface="Montserrat" charset="0"/>
                    <a:cs typeface="Montserrat" charset="0"/>
                  </a:rPr>
                  <a:t>MAE is a measure of the </a:t>
                </a:r>
                <a:r>
                  <a:rPr lang="en-CA" sz="1800" b="1" dirty="0">
                    <a:latin typeface="Montserrat" charset="0"/>
                    <a:ea typeface="Montserrat" charset="0"/>
                    <a:cs typeface="Montserrat" charset="0"/>
                  </a:rPr>
                  <a:t>average magnitude of error </a:t>
                </a:r>
                <a:r>
                  <a:rPr lang="en-CA" sz="1800" dirty="0">
                    <a:latin typeface="Montserrat" charset="0"/>
                    <a:ea typeface="Montserrat" charset="0"/>
                    <a:cs typeface="Montserrat" charset="0"/>
                  </a:rPr>
                  <a:t>generated by the regression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The mean absolute error (MAE) is calculated as follows:</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e>
                      </m:nary>
                    </m:oMath>
                  </m:oMathPara>
                </a14:m>
                <a:endParaRPr lang="en-CA" sz="1800" dirty="0" smtClean="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MAE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600" dirty="0">
                    <a:latin typeface="Montserrat" charset="0"/>
                    <a:ea typeface="Montserrat" charset="0"/>
                    <a:cs typeface="Montserrat" charset="0"/>
                  </a:rPr>
                  <a:t>Calculate the residual of every data point</a:t>
                </a:r>
              </a:p>
              <a:p>
                <a:pPr marL="800100" lvl="1" indent="-342900" algn="l">
                  <a:buFont typeface="+mj-lt"/>
                  <a:buAutoNum type="arabicPeriod"/>
                </a:pPr>
                <a:r>
                  <a:rPr lang="en-CA" sz="1600" dirty="0">
                    <a:latin typeface="Montserrat" charset="0"/>
                    <a:ea typeface="Montserrat" charset="0"/>
                    <a:cs typeface="Montserrat" charset="0"/>
                  </a:rPr>
                  <a:t>Calculate the absolute value (to get rid of the sign)</a:t>
                </a:r>
              </a:p>
              <a:p>
                <a:pPr marL="800100" lvl="1" indent="-342900" algn="l">
                  <a:buFont typeface="+mj-lt"/>
                  <a:buAutoNum type="arabicPeriod"/>
                </a:pPr>
                <a:r>
                  <a:rPr lang="en-CA" sz="1600" dirty="0">
                    <a:latin typeface="Montserrat" charset="0"/>
                    <a:ea typeface="Montserrat" charset="0"/>
                    <a:cs typeface="Montserrat" charset="0"/>
                  </a:rPr>
                  <a:t>Calculate the average of all residuals</a:t>
                </a:r>
              </a:p>
              <a:p>
                <a:pPr marL="342900" indent="-342900" algn="l">
                  <a:buFont typeface="Arial" panose="020B0604020202020204" pitchFamily="34" charset="0"/>
                  <a:buChar char="•"/>
                </a:pPr>
                <a:r>
                  <a:rPr lang="en-CA" sz="1800" dirty="0">
                    <a:latin typeface="Montserrat" charset="0"/>
                    <a:ea typeface="Montserrat" charset="0"/>
                    <a:cs typeface="Montserrat" charset="0"/>
                  </a:rPr>
                  <a:t>If MAE is zero, this indicates that the model predictions are perfect. </a:t>
                </a:r>
              </a:p>
              <a:p>
                <a:pPr fontAlgn="base"/>
                <a:endParaRPr lang="en-CA" sz="1800"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472900" cy="4525963"/>
              </a:xfrm>
              <a:prstGeom prst="rect">
                <a:avLst/>
              </a:prstGeom>
              <a:blipFill rotWithShape="0">
                <a:blip r:embed="rId3"/>
                <a:stretch>
                  <a:fillRect l="-319" t="-1348"/>
                </a:stretch>
              </a:blipFill>
            </p:spPr>
            <p:txBody>
              <a:bodyPr/>
              <a:lstStyle/>
              <a:p>
                <a:r>
                  <a:rPr lang="en-CA">
                    <a:noFill/>
                  </a:rPr>
                  <a:t> </a:t>
                </a:r>
              </a:p>
            </p:txBody>
          </p:sp>
        </mc:Fallback>
      </mc:AlternateContent>
    </p:spTree>
    <p:extLst>
      <p:ext uri="{BB962C8B-B14F-4D97-AF65-F5344CB8AC3E}">
        <p14:creationId xmlns:p14="http://schemas.microsoft.com/office/powerpoint/2010/main" val="28724280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14483" y="94459"/>
            <a:ext cx="11079520"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US" sz="3200" b="1" dirty="0" smtClean="0">
                <a:solidFill>
                  <a:srgbClr val="FFDC90"/>
                </a:solidFill>
                <a:latin typeface="Montserrat" charset="0"/>
                <a:ea typeface="Montserrat" charset="0"/>
                <a:cs typeface="Montserrat" charset="0"/>
              </a:rPr>
              <a:t>REGRESSION </a:t>
            </a:r>
            <a:r>
              <a:rPr lang="en-US" sz="3200" b="1" dirty="0">
                <a:solidFill>
                  <a:srgbClr val="FFDC90"/>
                </a:solidFill>
                <a:latin typeface="Montserrat" charset="0"/>
                <a:ea typeface="Montserrat" charset="0"/>
                <a:cs typeface="Montserrat" charset="0"/>
              </a:rPr>
              <a:t>METRICS: MEAN SQUARE ERROR (MSE)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Mean Square Error (MSE) is very similar to the Mean Absolute Error (MAE) but instead of using absolute values, squares of the difference between the model predictions and the training dataset (true values) is being calculated.</a:t>
                </a:r>
              </a:p>
              <a:p>
                <a:pPr marL="342900" indent="-342900" algn="l">
                  <a:buFont typeface="Arial" panose="020B0604020202020204" pitchFamily="34" charset="0"/>
                  <a:buChar char="•"/>
                </a:pPr>
                <a:r>
                  <a:rPr lang="en-CA" sz="1800" dirty="0">
                    <a:latin typeface="Montserrat" charset="0"/>
                    <a:ea typeface="Montserrat" charset="0"/>
                    <a:cs typeface="Montserrat" charset="0"/>
                  </a:rPr>
                  <a:t>MSE values are generally </a:t>
                </a:r>
                <a:r>
                  <a:rPr lang="en-CA" sz="1800" b="1" dirty="0">
                    <a:latin typeface="Montserrat" charset="0"/>
                    <a:ea typeface="Montserrat" charset="0"/>
                    <a:cs typeface="Montserrat" charset="0"/>
                  </a:rPr>
                  <a:t>larger</a:t>
                </a:r>
                <a:r>
                  <a:rPr lang="en-CA" sz="1800" dirty="0">
                    <a:latin typeface="Montserrat" charset="0"/>
                    <a:ea typeface="Montserrat" charset="0"/>
                    <a:cs typeface="Montserrat" charset="0"/>
                  </a:rPr>
                  <a:t> compared to the MAE since the </a:t>
                </a:r>
                <a:r>
                  <a:rPr lang="en-CA" sz="1800" b="1" dirty="0">
                    <a:latin typeface="Montserrat" charset="0"/>
                    <a:ea typeface="Montserrat" charset="0"/>
                    <a:cs typeface="Montserrat" charset="0"/>
                  </a:rPr>
                  <a:t>residuals are being squared</a:t>
                </a:r>
                <a:r>
                  <a:rPr lang="en-CA" sz="1800" dirty="0">
                    <a:latin typeface="Montserrat" charset="0"/>
                    <a:ea typeface="Montserrat" charset="0"/>
                    <a:cs typeface="Montserrat" charset="0"/>
                  </a:rPr>
                  <a:t>. </a:t>
                </a:r>
              </a:p>
              <a:p>
                <a:pPr marL="342900" indent="-342900" algn="l">
                  <a:buFont typeface="Arial" panose="020B0604020202020204" pitchFamily="34" charset="0"/>
                  <a:buChar char="•"/>
                </a:pPr>
                <a:r>
                  <a:rPr lang="en-CA" sz="1800" dirty="0">
                    <a:latin typeface="Montserrat" charset="0"/>
                    <a:ea typeface="Montserrat" charset="0"/>
                    <a:cs typeface="Montserrat" charset="0"/>
                  </a:rPr>
                  <a:t>In case of data outliers, MSE will become much larger compared to MAE </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error increases in a </a:t>
                </a:r>
                <a:r>
                  <a:rPr lang="en-CA" sz="1800" b="1" dirty="0">
                    <a:latin typeface="Montserrat" charset="0"/>
                    <a:ea typeface="Montserrat" charset="0"/>
                    <a:cs typeface="Montserrat" charset="0"/>
                  </a:rPr>
                  <a:t>quadratic fashion </a:t>
                </a:r>
                <a:r>
                  <a:rPr lang="en-CA" sz="1800" dirty="0">
                    <a:latin typeface="Montserrat" charset="0"/>
                    <a:ea typeface="Montserrat" charset="0"/>
                    <a:cs typeface="Montserrat" charset="0"/>
                  </a:rPr>
                  <a:t>while the error increases in </a:t>
                </a:r>
                <a:r>
                  <a:rPr lang="en-CA" sz="1800" b="1" dirty="0">
                    <a:latin typeface="Montserrat" charset="0"/>
                    <a:ea typeface="Montserrat" charset="0"/>
                    <a:cs typeface="Montserrat" charset="0"/>
                  </a:rPr>
                  <a:t>proportional fashion in MAE</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since the error is being squared, any predicting error is being heavily penalized </a:t>
                </a:r>
              </a:p>
              <a:p>
                <a:pPr marL="342900" indent="-342900" algn="l">
                  <a:buFont typeface="Arial" panose="020B0604020202020204" pitchFamily="34" charset="0"/>
                  <a:buChar char="•"/>
                </a:pPr>
                <a:r>
                  <a:rPr lang="en-CA" sz="1800" dirty="0">
                    <a:latin typeface="Montserrat" charset="0"/>
                    <a:ea typeface="Montserrat" charset="0"/>
                    <a:cs typeface="Montserrat" charset="0"/>
                  </a:rPr>
                  <a:t>The MSE is calculated as follows</a:t>
                </a:r>
                <a:r>
                  <a:rPr lang="en-CA" sz="1800" dirty="0" smtClean="0">
                    <a:latin typeface="Montserrat" charset="0"/>
                    <a:ea typeface="Montserrat" charset="0"/>
                    <a:cs typeface="Montserrat" charset="0"/>
                  </a:rPr>
                  <a:t>:</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𝑀𝑆𝐸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sSup>
                            <m:sSupPr>
                              <m:ctrlPr>
                                <a:rPr lang="en-CA" sz="1800" i="1">
                                  <a:latin typeface="Cambria Math" panose="02040503050406030204" pitchFamily="18" charset="0"/>
                                </a:rPr>
                              </m:ctrlPr>
                            </m:sSupPr>
                            <m:e>
                              <m:d>
                                <m:dPr>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e>
                              </m:d>
                            </m:e>
                            <m:sup>
                              <m:r>
                                <a:rPr lang="en-CA" sz="1800" i="1">
                                  <a:latin typeface="Cambria Math" panose="02040503050406030204" pitchFamily="18" charset="0"/>
                                </a:rPr>
                                <m:t>2</m:t>
                              </m:r>
                            </m:sup>
                          </m:sSup>
                        </m:e>
                      </m:nary>
                    </m:oMath>
                  </m:oMathPara>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MSE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a:t>
                </a:r>
                <a:r>
                  <a:rPr lang="en-CA" sz="1800" dirty="0" smtClean="0">
                    <a:latin typeface="Montserrat" charset="0"/>
                    <a:ea typeface="Montserrat" charset="0"/>
                    <a:cs typeface="Montserrat" charset="0"/>
                  </a:rPr>
                  <a:t>results from step #2 </a:t>
                </a: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259" t="-943" r="-830" b="-943"/>
                </a:stretch>
              </a:blipFill>
            </p:spPr>
            <p:txBody>
              <a:bodyPr/>
              <a:lstStyle/>
              <a:p>
                <a:r>
                  <a:rPr lang="en-CA">
                    <a:noFill/>
                  </a:rPr>
                  <a:t> </a:t>
                </a:r>
              </a:p>
            </p:txBody>
          </p:sp>
        </mc:Fallback>
      </mc:AlternateContent>
    </p:spTree>
    <p:extLst>
      <p:ext uri="{BB962C8B-B14F-4D97-AF65-F5344CB8AC3E}">
        <p14:creationId xmlns:p14="http://schemas.microsoft.com/office/powerpoint/2010/main" val="23713279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16540" y="89328"/>
            <a:ext cx="11079520"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ROOT MEAN SQUARE ERROR (RMSE)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Root Mean Square Error (RMSE) represents the </a:t>
                </a:r>
                <a:r>
                  <a:rPr lang="en-CA" sz="1800" b="1" dirty="0" smtClean="0">
                    <a:latin typeface="Montserrat" charset="0"/>
                    <a:ea typeface="Montserrat" charset="0"/>
                    <a:cs typeface="Montserrat" charset="0"/>
                  </a:rPr>
                  <a:t>standard deviation of the residuals </a:t>
                </a:r>
                <a:r>
                  <a:rPr lang="en-CA" sz="1800" dirty="0" smtClean="0">
                    <a:latin typeface="Montserrat" charset="0"/>
                    <a:ea typeface="Montserrat" charset="0"/>
                    <a:cs typeface="Montserrat" charset="0"/>
                  </a:rPr>
                  <a:t>(i.e.: differences between the model predictions and the true values (training data)).</a:t>
                </a:r>
              </a:p>
              <a:p>
                <a:pPr marL="342900" indent="-342900" algn="l">
                  <a:buFont typeface="Arial" panose="020B0604020202020204" pitchFamily="34" charset="0"/>
                  <a:buChar char="•"/>
                </a:pPr>
                <a:r>
                  <a:rPr lang="en-CA" sz="1800" dirty="0">
                    <a:latin typeface="Montserrat" charset="0"/>
                    <a:ea typeface="Montserrat" charset="0"/>
                    <a:cs typeface="Montserrat" charset="0"/>
                  </a:rPr>
                  <a:t>RMSE can be </a:t>
                </a:r>
                <a:r>
                  <a:rPr lang="en-CA" sz="1800" b="1" dirty="0">
                    <a:latin typeface="Montserrat" charset="0"/>
                    <a:ea typeface="Montserrat" charset="0"/>
                    <a:cs typeface="Montserrat" charset="0"/>
                  </a:rPr>
                  <a:t>easily interpreted </a:t>
                </a:r>
                <a:r>
                  <a:rPr lang="en-CA" sz="1800" dirty="0">
                    <a:latin typeface="Montserrat" charset="0"/>
                    <a:ea typeface="Montserrat" charset="0"/>
                    <a:cs typeface="Montserrat" charset="0"/>
                  </a:rPr>
                  <a:t>compared to MSE because RMSE units match the units of the output.  </a:t>
                </a:r>
              </a:p>
              <a:p>
                <a:pPr marL="342900" indent="-342900" algn="l">
                  <a:buFont typeface="Arial" panose="020B0604020202020204" pitchFamily="34" charset="0"/>
                  <a:buChar char="•"/>
                </a:pPr>
                <a:r>
                  <a:rPr lang="en-CA" sz="1800" dirty="0">
                    <a:latin typeface="Montserrat" charset="0"/>
                    <a:ea typeface="Montserrat" charset="0"/>
                    <a:cs typeface="Montserrat" charset="0"/>
                  </a:rPr>
                  <a:t>RMSE provides an estimate of how large the residuals are being dispersed.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a:t>
                </a:r>
                <a:r>
                  <a:rPr lang="en-CA" sz="1800" dirty="0" smtClean="0">
                    <a:latin typeface="Montserrat" charset="0"/>
                    <a:ea typeface="Montserrat" charset="0"/>
                    <a:cs typeface="Montserrat" charset="0"/>
                  </a:rPr>
                  <a:t>RMSE </a:t>
                </a:r>
                <a:r>
                  <a:rPr lang="en-CA" sz="1800" dirty="0">
                    <a:latin typeface="Montserrat" charset="0"/>
                    <a:ea typeface="Montserrat" charset="0"/>
                    <a:cs typeface="Montserrat" charset="0"/>
                  </a:rPr>
                  <a:t>is calculated as follows:</a:t>
                </a:r>
              </a:p>
              <a:p>
                <a:pPr lvl="1" algn="l"/>
                <a14:m>
                  <m:oMathPara xmlns:m="http://schemas.openxmlformats.org/officeDocument/2006/math">
                    <m:oMathParaPr>
                      <m:jc m:val="centerGroup"/>
                    </m:oMathParaPr>
                    <m:oMath xmlns:m="http://schemas.openxmlformats.org/officeDocument/2006/math">
                      <m:r>
                        <a:rPr lang="en-CA" sz="1200" b="1" i="1" smtClean="0">
                          <a:latin typeface="Cambria Math" panose="02040503050406030204" pitchFamily="18" charset="0"/>
                        </a:rPr>
                        <m:t>𝑹</m:t>
                      </m:r>
                      <m:r>
                        <a:rPr lang="en-CA" sz="1200" b="1" i="1">
                          <a:latin typeface="Cambria Math" panose="02040503050406030204" pitchFamily="18" charset="0"/>
                        </a:rPr>
                        <m:t>𝑴𝑺𝑬</m:t>
                      </m:r>
                      <m:r>
                        <a:rPr lang="en-CA" sz="1200" b="1" i="1">
                          <a:latin typeface="Cambria Math" panose="02040503050406030204" pitchFamily="18" charset="0"/>
                        </a:rPr>
                        <m:t>=</m:t>
                      </m:r>
                      <m:rad>
                        <m:radPr>
                          <m:degHide m:val="on"/>
                          <m:ctrlPr>
                            <a:rPr lang="en-CA" sz="1200" i="1">
                              <a:latin typeface="Cambria Math" panose="02040503050406030204" pitchFamily="18" charset="0"/>
                            </a:rPr>
                          </m:ctrlPr>
                        </m:radPr>
                        <m:deg/>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𝑛</m:t>
                              </m:r>
                            </m:den>
                          </m:f>
                          <m:nary>
                            <m:naryPr>
                              <m:chr m:val="∑"/>
                              <m:ctrlPr>
                                <a:rPr lang="en-CA" i="1">
                                  <a:latin typeface="Cambria Math" panose="02040503050406030204" pitchFamily="18" charset="0"/>
                                </a:rPr>
                              </m:ctrlPr>
                            </m:naryPr>
                            <m:sub>
                              <m:r>
                                <a:rPr lang="en-CA" i="1">
                                  <a:latin typeface="Cambria Math" panose="02040503050406030204" pitchFamily="18" charset="0"/>
                                </a:rPr>
                                <m:t>𝑖</m:t>
                              </m:r>
                              <m:r>
                                <a:rPr lang="en-CA" i="1">
                                  <a:latin typeface="Cambria Math" panose="02040503050406030204" pitchFamily="18" charset="0"/>
                                </a:rPr>
                                <m:t>=1</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e>
                                  </m:d>
                                </m:e>
                                <m:sup>
                                  <m:r>
                                    <a:rPr lang="en-CA" i="1">
                                      <a:latin typeface="Cambria Math" panose="02040503050406030204" pitchFamily="18" charset="0"/>
                                    </a:rPr>
                                    <m:t>2</m:t>
                                  </m:r>
                                </m:sup>
                              </m:sSup>
                            </m:e>
                          </m:nary>
                        </m:e>
                      </m:rad>
                    </m:oMath>
                  </m:oMathPara>
                </a14:m>
                <a:endParaRPr lang="en-CA" sz="2800" dirty="0" smtClean="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RMSE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the squared residuals</a:t>
                </a:r>
              </a:p>
              <a:p>
                <a:pPr marL="800100" lvl="1" indent="-342900" algn="l">
                  <a:buFont typeface="+mj-lt"/>
                  <a:buAutoNum type="arabicPeriod"/>
                </a:pPr>
                <a:r>
                  <a:rPr lang="en-CA" sz="1800" dirty="0">
                    <a:latin typeface="Montserrat" charset="0"/>
                    <a:ea typeface="Montserrat" charset="0"/>
                    <a:cs typeface="Montserrat" charset="0"/>
                  </a:rPr>
                  <a:t>Obtain the square root of the result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30456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16540" y="89328"/>
            <a:ext cx="11079520"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MEAN ABSOLUTE PERCENTAGE ERROR (MAPE)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MAE values can range from 0 to infinity which makes it difficult to interpret the result as compared to the training data. </a:t>
                </a:r>
              </a:p>
              <a:p>
                <a:pPr marL="342900" indent="-342900" algn="l">
                  <a:buFont typeface="Arial" panose="020B0604020202020204" pitchFamily="34" charset="0"/>
                  <a:buChar char="•"/>
                </a:pPr>
                <a:r>
                  <a:rPr lang="en-CA" sz="1800" dirty="0">
                    <a:latin typeface="Montserrat" charset="0"/>
                    <a:ea typeface="Montserrat" charset="0"/>
                    <a:cs typeface="Montserrat" charset="0"/>
                  </a:rPr>
                  <a:t>Mean Absolute Percentage Error (MAPE) is the equivalent to MAE but provides the error in a percentage form and therefore overcomes MAE limitations.</a:t>
                </a:r>
              </a:p>
              <a:p>
                <a:pPr marL="342900" indent="-342900" algn="l">
                  <a:buFont typeface="Arial" panose="020B0604020202020204" pitchFamily="34" charset="0"/>
                  <a:buChar char="•"/>
                </a:pPr>
                <a:r>
                  <a:rPr lang="en-CA" sz="1800" dirty="0">
                    <a:latin typeface="Montserrat" charset="0"/>
                    <a:ea typeface="Montserrat" charset="0"/>
                    <a:cs typeface="Montserrat" charset="0"/>
                  </a:rPr>
                  <a:t>MAPE might exhibit some limitations if the data point value is zero (since there is division operation involved)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MAPE is calculated as follows:</a:t>
                </a:r>
              </a:p>
              <a:p>
                <a:pPr lvl="1"/>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𝑀𝐴𝑃𝐸</m:t>
                      </m:r>
                      <m:r>
                        <a:rPr lang="en-CA" sz="1800" i="1">
                          <a:latin typeface="Cambria Math" panose="02040503050406030204" pitchFamily="18" charset="0"/>
                        </a:rPr>
                        <m:t>=</m:t>
                      </m:r>
                      <m:f>
                        <m:fPr>
                          <m:ctrlPr>
                            <a:rPr lang="en-CA" sz="2400" i="1">
                              <a:latin typeface="Cambria Math" panose="02040503050406030204" pitchFamily="18" charset="0"/>
                            </a:rPr>
                          </m:ctrlPr>
                        </m:fPr>
                        <m:num>
                          <m:r>
                            <a:rPr lang="en-CA" sz="2400" i="1">
                              <a:latin typeface="Cambria Math" panose="02040503050406030204" pitchFamily="18" charset="0"/>
                            </a:rPr>
                            <m:t>100%</m:t>
                          </m:r>
                        </m:num>
                        <m:den>
                          <m:r>
                            <a:rPr lang="en-CA" sz="2400" i="1">
                              <a:latin typeface="Cambria Math" panose="02040503050406030204" pitchFamily="18" charset="0"/>
                            </a:rPr>
                            <m:t>𝑛</m:t>
                          </m:r>
                        </m:den>
                      </m:f>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e>
                      </m:nary>
                    </m:oMath>
                  </m:oMathPara>
                </a14:m>
                <a:endParaRPr lang="en-CA" sz="24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3306279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16540" y="89328"/>
            <a:ext cx="9474451"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MEAN PERCENTAGE ERROR (MPE)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MPE is </a:t>
                </a:r>
                <a:r>
                  <a:rPr lang="en-CA" sz="1800" dirty="0">
                    <a:latin typeface="Montserrat" charset="0"/>
                    <a:ea typeface="Montserrat" charset="0"/>
                    <a:cs typeface="Montserrat" charset="0"/>
                  </a:rPr>
                  <a:t>similar to MAPE but without the absolute operation </a:t>
                </a:r>
              </a:p>
              <a:p>
                <a:pPr marL="342900" indent="-342900" algn="l">
                  <a:buFont typeface="Arial" panose="020B0604020202020204" pitchFamily="34" charset="0"/>
                  <a:buChar char="•"/>
                </a:pPr>
                <a:r>
                  <a:rPr lang="en-CA" sz="1800" dirty="0">
                    <a:latin typeface="Montserrat" charset="0"/>
                    <a:ea typeface="Montserrat" charset="0"/>
                    <a:cs typeface="Montserrat" charset="0"/>
                  </a:rPr>
                  <a:t>MPE is useful to provide an insight of how many positive errors as compared to negative ones</a:t>
                </a:r>
              </a:p>
              <a:p>
                <a:pPr marL="342900" indent="-342900" algn="l">
                  <a:buFont typeface="Arial" panose="020B0604020202020204" pitchFamily="34" charset="0"/>
                  <a:buChar char="•"/>
                </a:pPr>
                <a:r>
                  <a:rPr lang="en-CA" sz="1800" dirty="0">
                    <a:latin typeface="Montserrat" charset="0"/>
                    <a:ea typeface="Montserrat" charset="0"/>
                    <a:cs typeface="Montserrat" charset="0"/>
                  </a:rPr>
                  <a:t>The MPE is calculated as follows</a:t>
                </a:r>
                <a:r>
                  <a:rPr lang="en-CA" sz="1800" dirty="0" smtClean="0">
                    <a:latin typeface="Montserrat" charset="0"/>
                    <a:ea typeface="Montserrat" charset="0"/>
                    <a:cs typeface="Montserrat" charset="0"/>
                  </a:rPr>
                  <a:t>:</a:t>
                </a:r>
              </a:p>
              <a:p>
                <a:pPr algn="l"/>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𝑀𝑃𝐸</m:t>
                      </m:r>
                      <m:r>
                        <a:rPr lang="en-CA" sz="14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100%</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e>
                      </m:nary>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4036446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Прямоугольник 4"/>
          <p:cNvSpPr/>
          <p:nvPr/>
        </p:nvSpPr>
        <p:spPr>
          <a:xfrm>
            <a:off x="416128" y="89963"/>
            <a:ext cx="12175089" cy="1077218"/>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PREDICT BIKE RENTAL USAGE (REGRESSION) </a:t>
            </a:r>
            <a:endParaRPr lang="ru-RU" sz="3200" b="1" dirty="0">
              <a:solidFill>
                <a:srgbClr val="FFDC90"/>
              </a:solidFill>
              <a:latin typeface="Montserrat" charset="0"/>
              <a:ea typeface="Montserrat" charset="0"/>
              <a:cs typeface="Montserrat" charset="0"/>
            </a:endParaRPr>
          </a:p>
        </p:txBody>
      </p:sp>
      <p:sp>
        <p:nvSpPr>
          <p:cNvPr id="6" name="Прямоугольник 5"/>
          <p:cNvSpPr/>
          <p:nvPr/>
        </p:nvSpPr>
        <p:spPr>
          <a:xfrm>
            <a:off x="236737" y="1586927"/>
            <a:ext cx="11955263" cy="356405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smtClean="0">
                <a:solidFill>
                  <a:srgbClr val="583A72"/>
                </a:solidFill>
                <a:latin typeface="Montserrat" charset="0"/>
                <a:ea typeface="Montserrat" charset="0"/>
                <a:cs typeface="Montserrat" charset="0"/>
              </a:rPr>
              <a:t>Inputs (continued): </a:t>
            </a:r>
          </a:p>
          <a:p>
            <a:pPr marL="800100" lvl="1" indent="-342900">
              <a:lnSpc>
                <a:spcPct val="120000"/>
              </a:lnSpc>
              <a:buFont typeface="Courier New" panose="02070309020205020404" pitchFamily="49" charset="0"/>
              <a:buChar char="o"/>
            </a:pPr>
            <a:r>
              <a:rPr lang="en-CA" sz="2350" b="1" dirty="0" err="1" smtClean="0">
                <a:solidFill>
                  <a:srgbClr val="583A72"/>
                </a:solidFill>
                <a:latin typeface="Montserrat" charset="0"/>
                <a:ea typeface="Montserrat" charset="0"/>
                <a:cs typeface="Montserrat" charset="0"/>
              </a:rPr>
              <a:t>windspeed</a:t>
            </a:r>
            <a:r>
              <a:rPr lang="en-CA" sz="2350" b="1" dirty="0">
                <a:solidFill>
                  <a:srgbClr val="583A72"/>
                </a:solidFill>
                <a:latin typeface="Montserrat" charset="0"/>
                <a:ea typeface="Montserrat" charset="0"/>
                <a:cs typeface="Montserrat" charset="0"/>
              </a:rPr>
              <a:t>: Normalized wind speed. The values are divided to 67 (max</a:t>
            </a:r>
            <a:r>
              <a:rPr lang="en-CA" sz="2350" b="1" dirty="0" smtClean="0">
                <a:solidFill>
                  <a:srgbClr val="583A72"/>
                </a:solidFill>
                <a:latin typeface="Montserrat" charset="0"/>
                <a:ea typeface="Montserrat" charset="0"/>
                <a:cs typeface="Montserrat" charset="0"/>
              </a:rPr>
              <a:t>)</a:t>
            </a:r>
          </a:p>
          <a:p>
            <a:pPr lvl="1">
              <a:lnSpc>
                <a:spcPct val="120000"/>
              </a:lnSpc>
            </a:pPr>
            <a:endParaRPr lang="en-CA" sz="2350" b="1" dirty="0" smtClean="0">
              <a:solidFill>
                <a:srgbClr val="583A72"/>
              </a:solidFill>
              <a:latin typeface="Montserrat" charset="0"/>
              <a:ea typeface="Montserrat" charset="0"/>
              <a:cs typeface="Montserrat" charset="0"/>
            </a:endParaRP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Outputs:</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casual</a:t>
            </a:r>
            <a:r>
              <a:rPr lang="en-CA" sz="2350" b="1" dirty="0">
                <a:solidFill>
                  <a:srgbClr val="583A72"/>
                </a:solidFill>
                <a:latin typeface="Montserrat" charset="0"/>
                <a:ea typeface="Montserrat" charset="0"/>
                <a:cs typeface="Montserrat" charset="0"/>
              </a:rPr>
              <a:t>: count of casual users</a:t>
            </a:r>
          </a:p>
          <a:p>
            <a:pPr marL="800100" lvl="1" indent="-342900">
              <a:lnSpc>
                <a:spcPct val="120000"/>
              </a:lnSpc>
              <a:buFont typeface="Courier New" panose="02070309020205020404" pitchFamily="49" charset="0"/>
              <a:buChar char="o"/>
            </a:pPr>
            <a:r>
              <a:rPr lang="en-CA" sz="2350" b="1" dirty="0" smtClean="0">
                <a:solidFill>
                  <a:srgbClr val="583A72"/>
                </a:solidFill>
                <a:latin typeface="Montserrat" charset="0"/>
                <a:ea typeface="Montserrat" charset="0"/>
                <a:cs typeface="Montserrat" charset="0"/>
              </a:rPr>
              <a:t>registered</a:t>
            </a:r>
            <a:r>
              <a:rPr lang="en-CA" sz="2350" b="1" dirty="0">
                <a:solidFill>
                  <a:srgbClr val="583A72"/>
                </a:solidFill>
                <a:latin typeface="Montserrat" charset="0"/>
                <a:ea typeface="Montserrat" charset="0"/>
                <a:cs typeface="Montserrat" charset="0"/>
              </a:rPr>
              <a:t>: count of registered users</a:t>
            </a:r>
          </a:p>
          <a:p>
            <a:pPr marL="800100" lvl="1" indent="-342900">
              <a:lnSpc>
                <a:spcPct val="120000"/>
              </a:lnSpc>
              <a:buFont typeface="Courier New" panose="02070309020205020404" pitchFamily="49" charset="0"/>
              <a:buChar char="o"/>
            </a:pPr>
            <a:r>
              <a:rPr lang="en-CA" sz="2350" b="1" dirty="0" err="1" smtClean="0">
                <a:solidFill>
                  <a:srgbClr val="583A72"/>
                </a:solidFill>
                <a:latin typeface="Montserrat" charset="0"/>
                <a:ea typeface="Montserrat" charset="0"/>
                <a:cs typeface="Montserrat" charset="0"/>
              </a:rPr>
              <a:t>cnt</a:t>
            </a:r>
            <a:r>
              <a:rPr lang="en-CA" sz="2350" b="1" dirty="0">
                <a:solidFill>
                  <a:srgbClr val="583A72"/>
                </a:solidFill>
                <a:latin typeface="Montserrat" charset="0"/>
                <a:ea typeface="Montserrat" charset="0"/>
                <a:cs typeface="Montserrat" charset="0"/>
              </a:rPr>
              <a:t>: count of total rental bikes including both casual and registered</a:t>
            </a:r>
          </a:p>
          <a:p>
            <a:pPr>
              <a:lnSpc>
                <a:spcPct val="120000"/>
              </a:lnSpc>
            </a:pPr>
            <a:r>
              <a:rPr lang="en-CA" sz="2350" b="1" dirty="0" smtClean="0">
                <a:solidFill>
                  <a:srgbClr val="583A72"/>
                </a:solidFill>
                <a:latin typeface="Montserrat" charset="0"/>
                <a:ea typeface="Montserrat" charset="0"/>
                <a:cs typeface="Montserrat" charset="0"/>
              </a:rPr>
              <a:t>   </a:t>
            </a:r>
            <a:endParaRPr lang="ru-RU" sz="2350" dirty="0">
              <a:latin typeface="Montserrat" charset="0"/>
              <a:ea typeface="Montserrat" charset="0"/>
              <a:cs typeface="Montserrat" charset="0"/>
            </a:endParaRPr>
          </a:p>
        </p:txBody>
      </p:sp>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 name="Rectangle 1"/>
          <p:cNvSpPr/>
          <p:nvPr/>
        </p:nvSpPr>
        <p:spPr>
          <a:xfrm>
            <a:off x="1193589" y="5771917"/>
            <a:ext cx="6032101" cy="307777"/>
          </a:xfrm>
          <a:prstGeom prst="rect">
            <a:avLst/>
          </a:prstGeom>
        </p:spPr>
        <p:txBody>
          <a:bodyPr wrap="none">
            <a:spAutoFit/>
          </a:bodyPr>
          <a:lstStyle/>
          <a:p>
            <a:r>
              <a:rPr lang="en-CA" sz="1400" b="1" dirty="0" smtClean="0"/>
              <a:t>Image Source: </a:t>
            </a:r>
            <a:r>
              <a:rPr lang="en-CA" sz="1400" dirty="0">
                <a:hlinkClick r:id="rId3"/>
              </a:rPr>
              <a:t>https://pixabay.com/photos/bike-rental-bikes-rent-pay-2284380</a:t>
            </a:r>
            <a:r>
              <a:rPr lang="en-CA" sz="1400" dirty="0" smtClean="0">
                <a:hlinkClick r:id="rId3"/>
              </a:rPr>
              <a:t>/</a:t>
            </a:r>
            <a:endParaRPr lang="en-CA" sz="1400" dirty="0"/>
          </a:p>
        </p:txBody>
      </p:sp>
    </p:spTree>
    <p:extLst>
      <p:ext uri="{BB962C8B-B14F-4D97-AF65-F5344CB8AC3E}">
        <p14:creationId xmlns:p14="http://schemas.microsoft.com/office/powerpoint/2010/main" val="40486307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413076" y="99192"/>
                <a:ext cx="10564342" cy="1119409"/>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R SQUARE (</a:t>
                </a:r>
                <a14:m>
                  <m:oMath xmlns:m="http://schemas.openxmlformats.org/officeDocument/2006/math">
                    <m:sSup>
                      <m:sSupPr>
                        <m:ctrlPr>
                          <a:rPr lang="en-CA" sz="3200" b="1" i="1">
                            <a:solidFill>
                              <a:srgbClr val="FFDC90"/>
                            </a:solidFill>
                            <a:latin typeface="Cambria Math" panose="02040503050406030204" pitchFamily="18" charset="0"/>
                            <a:ea typeface="Montserrat" charset="0"/>
                            <a:cs typeface="Montserrat" charset="0"/>
                          </a:rPr>
                        </m:ctrlPr>
                      </m:sSupPr>
                      <m:e>
                        <m:r>
                          <a:rPr lang="en-CA" sz="3200" b="1">
                            <a:solidFill>
                              <a:srgbClr val="FFDC90"/>
                            </a:solidFill>
                            <a:latin typeface="Cambria Math" panose="02040503050406030204" pitchFamily="18" charset="0"/>
                            <a:ea typeface="Montserrat" charset="0"/>
                            <a:cs typeface="Montserrat" charset="0"/>
                          </a:rPr>
                          <m:t>𝑹</m:t>
                        </m:r>
                      </m:e>
                      <m:sup>
                        <m:r>
                          <a:rPr lang="en-CA" sz="3200" b="1">
                            <a:solidFill>
                              <a:srgbClr val="FFDC90"/>
                            </a:solidFill>
                            <a:latin typeface="Cambria Math" panose="02040503050406030204" pitchFamily="18" charset="0"/>
                            <a:ea typeface="Montserrat" charset="0"/>
                            <a:cs typeface="Montserrat" charset="0"/>
                          </a:rPr>
                          <m:t>𝟐</m:t>
                        </m:r>
                      </m:sup>
                    </m:sSup>
                  </m:oMath>
                </a14:m>
                <a:r>
                  <a:rPr lang="en-CA" sz="3200" b="1" dirty="0">
                    <a:solidFill>
                      <a:srgbClr val="FFDC90"/>
                    </a:solidFill>
                    <a:latin typeface="Montserrat" charset="0"/>
                    <a:ea typeface="Montserrat" charset="0"/>
                    <a:cs typeface="Montserrat" charset="0"/>
                  </a:rPr>
                  <a:t>)-COEFFICIENT OF DETERMINATION</a:t>
                </a:r>
              </a:p>
            </p:txBody>
          </p:sp>
        </mc:Choice>
        <mc:Fallback xmlns="">
          <p:sp>
            <p:nvSpPr>
              <p:cNvPr id="10" name="Прямоугольник 9">
                <a:extLst>
                  <a:ext uri="{FF2B5EF4-FFF2-40B4-BE49-F238E27FC236}">
                    <a16:creationId xmlns="" xmlns:a16="http://schemas.microsoft.com/office/drawing/2014/main" xmlns:a14="http://schemas.microsoft.com/office/drawing/2010/main" id="{5EE88138-48BD-46AA-94F3-3B05DD703F63}"/>
                  </a:ext>
                </a:extLst>
              </p:cNvPr>
              <p:cNvSpPr>
                <a:spLocks noRot="1" noChangeAspect="1" noMove="1" noResize="1" noEditPoints="1" noAdjustHandles="1" noChangeArrowheads="1" noChangeShapeType="1" noTextEdit="1"/>
              </p:cNvSpPr>
              <p:nvPr/>
            </p:nvSpPr>
            <p:spPr>
              <a:xfrm>
                <a:off x="413076" y="99192"/>
                <a:ext cx="10564342" cy="1119409"/>
              </a:xfrm>
              <a:prstGeom prst="rect">
                <a:avLst/>
              </a:prstGeom>
              <a:blipFill rotWithShape="0">
                <a:blip r:embed="rId4"/>
                <a:stretch>
                  <a:fillRect l="-1500" t="-6522" b="-17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R-square or the coefficient of determination represents the proportion of variance (of y) that has been explained by the independent variables in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b="0" i="1" dirty="0" smtClean="0">
                            <a:latin typeface="Cambria Math" panose="02040503050406030204" pitchFamily="18" charset="0"/>
                            <a:ea typeface="Montserrat" charset="0"/>
                            <a:cs typeface="Montserrat" charset="0"/>
                          </a:rPr>
                        </m:ctrlPr>
                      </m:sSupPr>
                      <m:e>
                        <m:r>
                          <a:rPr lang="en-CA" sz="1800" i="1" dirty="0" smtClean="0">
                            <a:latin typeface="Cambria Math" panose="02040503050406030204" pitchFamily="18" charset="0"/>
                            <a:ea typeface="Montserrat" charset="0"/>
                            <a:cs typeface="Montserrat" charset="0"/>
                          </a:rPr>
                          <m:t>𝑅</m:t>
                        </m:r>
                      </m:e>
                      <m:sup>
                        <m:r>
                          <a:rPr lang="en-CA" sz="1800" b="0" i="1" dirty="0" smtClean="0">
                            <a:latin typeface="Cambria Math" panose="02040503050406030204" pitchFamily="18" charset="0"/>
                            <a:ea typeface="Montserrat" charset="0"/>
                            <a:cs typeface="Montserrat" charset="0"/>
                          </a:rPr>
                          <m:t>2</m:t>
                        </m:r>
                      </m:sup>
                    </m:sSup>
                    <m:r>
                      <a:rPr lang="en-CA" sz="1800" i="1" dirty="0" smtClean="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a:t>
                </a:r>
                <a:r>
                  <a:rPr lang="en-CA" sz="1800" dirty="0" smtClean="0">
                    <a:latin typeface="Montserrat" charset="0"/>
                    <a:ea typeface="Montserrat" charset="0"/>
                    <a:cs typeface="Montserrat" charset="0"/>
                  </a:rPr>
                  <a:t>bike rental usage is </a:t>
                </a:r>
                <a:r>
                  <a:rPr lang="en-CA" sz="1800" dirty="0">
                    <a:latin typeface="Montserrat" charset="0"/>
                    <a:ea typeface="Montserrat" charset="0"/>
                    <a:cs typeface="Montserrat" charset="0"/>
                  </a:rPr>
                  <a:t>due to increase in temperature. </a:t>
                </a:r>
              </a:p>
              <a:p>
                <a:pPr marL="342900" indent="-342900" algn="l">
                  <a:buFont typeface="Arial" panose="020B0604020202020204" pitchFamily="34" charset="0"/>
                  <a:buChar char="•"/>
                </a:pPr>
                <a:r>
                  <a:rPr lang="en-CA" sz="1800" dirty="0">
                    <a:latin typeface="Montserrat" charset="0"/>
                    <a:ea typeface="Montserrat" charset="0"/>
                    <a:cs typeface="Montserrat" charset="0"/>
                  </a:rPr>
                  <a:t> </a:t>
                </a:r>
              </a:p>
              <a:p>
                <a:pPr lvl="1"/>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5"/>
                <a:stretch>
                  <a:fillRect l="-339" t="-1348" r="-57"/>
                </a:stretch>
              </a:blipFill>
            </p:spPr>
            <p:txBody>
              <a:bodyPr/>
              <a:lstStyle/>
              <a:p>
                <a:r>
                  <a:rPr lang="en-CA">
                    <a:noFill/>
                  </a:rPr>
                  <a:t> </a:t>
                </a:r>
              </a:p>
            </p:txBody>
          </p:sp>
        </mc:Fallback>
      </mc:AlternateContent>
      <p:cxnSp>
        <p:nvCxnSpPr>
          <p:cNvPr id="5" name="Straight Arrow Connector 4"/>
          <p:cNvCxnSpPr/>
          <p:nvPr/>
        </p:nvCxnSpPr>
        <p:spPr>
          <a:xfrm flipV="1">
            <a:off x="2318945" y="5409455"/>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332470" y="2857882"/>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3349" y="422051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505041" y="391751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765974" y="429789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96017" y="337205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878899" y="254005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935598" y="304351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77697" y="354972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272455" y="383280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675176" y="305000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023349" y="5463318"/>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0" name="TextBox 19"/>
          <p:cNvSpPr txBox="1"/>
          <p:nvPr/>
        </p:nvSpPr>
        <p:spPr>
          <a:xfrm rot="16200000">
            <a:off x="627673" y="3836740"/>
            <a:ext cx="2859309" cy="461665"/>
          </a:xfrm>
          <a:prstGeom prst="rect">
            <a:avLst/>
          </a:prstGeom>
          <a:noFill/>
        </p:spPr>
        <p:txBody>
          <a:bodyPr wrap="none" rtlCol="0">
            <a:spAutoFit/>
          </a:bodyPr>
          <a:lstStyle/>
          <a:p>
            <a:r>
              <a:rPr lang="en-CA" sz="2400" b="1" dirty="0" smtClean="0"/>
              <a:t>BIKE RENTAL LUSAGE</a:t>
            </a:r>
            <a:endParaRPr lang="en-CA" sz="2400" b="1" dirty="0"/>
          </a:p>
        </p:txBody>
      </p:sp>
      <p:cxnSp>
        <p:nvCxnSpPr>
          <p:cNvPr id="21" name="Straight Connector 20"/>
          <p:cNvCxnSpPr/>
          <p:nvPr/>
        </p:nvCxnSpPr>
        <p:spPr>
          <a:xfrm flipH="1">
            <a:off x="2370398" y="2942272"/>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07548" y="5876254"/>
            <a:ext cx="6032101" cy="307777"/>
          </a:xfrm>
          <a:prstGeom prst="rect">
            <a:avLst/>
          </a:prstGeom>
        </p:spPr>
        <p:txBody>
          <a:bodyPr wrap="none">
            <a:spAutoFit/>
          </a:bodyPr>
          <a:lstStyle/>
          <a:p>
            <a:r>
              <a:rPr lang="en-CA" sz="1400" b="1" dirty="0" smtClean="0"/>
              <a:t>Image Source: </a:t>
            </a:r>
            <a:r>
              <a:rPr lang="en-CA" sz="1400" dirty="0">
                <a:hlinkClick r:id="rId6"/>
              </a:rPr>
              <a:t>https://pixabay.com/photos/bike-rental-bikes-rent-pay-2284380</a:t>
            </a:r>
            <a:r>
              <a:rPr lang="en-CA" sz="1400" dirty="0" smtClean="0">
                <a:hlinkClick r:id="rId6"/>
              </a:rPr>
              <a:t>/</a:t>
            </a:r>
            <a:endParaRPr lang="en-CA" sz="1400" dirty="0"/>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3666" y="2919233"/>
            <a:ext cx="3655373" cy="2219878"/>
          </a:xfrm>
          <a:prstGeom prst="rect">
            <a:avLst/>
          </a:prstGeom>
        </p:spPr>
      </p:pic>
    </p:spTree>
    <p:extLst>
      <p:ext uri="{BB962C8B-B14F-4D97-AF65-F5344CB8AC3E}">
        <p14:creationId xmlns:p14="http://schemas.microsoft.com/office/powerpoint/2010/main" val="18413671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413076" y="99192"/>
                <a:ext cx="10952269" cy="1581074"/>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R SQUARE (</a:t>
                </a:r>
                <a14:m>
                  <m:oMath xmlns:m="http://schemas.openxmlformats.org/officeDocument/2006/math">
                    <m:sSup>
                      <m:sSupPr>
                        <m:ctrlPr>
                          <a:rPr lang="en-CA" sz="3200" b="1" i="1">
                            <a:solidFill>
                              <a:srgbClr val="FFDC90"/>
                            </a:solidFill>
                            <a:latin typeface="Cambria Math" panose="02040503050406030204" pitchFamily="18" charset="0"/>
                            <a:ea typeface="Montserrat" charset="0"/>
                            <a:cs typeface="Montserrat" charset="0"/>
                          </a:rPr>
                        </m:ctrlPr>
                      </m:sSupPr>
                      <m:e>
                        <m:r>
                          <a:rPr lang="en-CA" sz="3200" b="1">
                            <a:solidFill>
                              <a:srgbClr val="FFDC90"/>
                            </a:solidFill>
                            <a:latin typeface="Cambria Math" panose="02040503050406030204" pitchFamily="18" charset="0"/>
                            <a:ea typeface="Montserrat" charset="0"/>
                            <a:cs typeface="Montserrat" charset="0"/>
                          </a:rPr>
                          <m:t>𝑹</m:t>
                        </m:r>
                      </m:e>
                      <m:sup>
                        <m:r>
                          <a:rPr lang="en-CA" sz="3200" b="1">
                            <a:solidFill>
                              <a:srgbClr val="FFDC90"/>
                            </a:solidFill>
                            <a:latin typeface="Cambria Math" panose="02040503050406030204" pitchFamily="18" charset="0"/>
                            <a:ea typeface="Montserrat" charset="0"/>
                            <a:cs typeface="Montserrat" charset="0"/>
                          </a:rPr>
                          <m:t>𝟐</m:t>
                        </m:r>
                      </m:sup>
                    </m:sSup>
                  </m:oMath>
                </a14:m>
                <a:r>
                  <a:rPr lang="en-CA" sz="3200" b="1" dirty="0">
                    <a:solidFill>
                      <a:srgbClr val="FFDC90"/>
                    </a:solidFill>
                    <a:latin typeface="Montserrat" charset="0"/>
                    <a:ea typeface="Montserrat" charset="0"/>
                    <a:cs typeface="Montserrat" charset="0"/>
                  </a:rPr>
                  <a:t>)-COEFFICIENT OF DETERMINATION</a:t>
                </a:r>
              </a:p>
              <a:p>
                <a:endParaRPr lang="en-CA" sz="3000" b="1" dirty="0">
                  <a:solidFill>
                    <a:schemeClr val="bg1"/>
                  </a:solidFill>
                  <a:latin typeface="Montserrat" charset="0"/>
                  <a:ea typeface="Montserrat" charset="0"/>
                  <a:cs typeface="Montserrat" charset="0"/>
                </a:endParaRPr>
              </a:p>
            </p:txBody>
          </p:sp>
        </mc:Choice>
        <mc:Fallback xmlns="">
          <p:sp>
            <p:nvSpPr>
              <p:cNvPr id="10" name="Прямоугольник 9">
                <a:extLst>
                  <a:ext uri="{FF2B5EF4-FFF2-40B4-BE49-F238E27FC236}">
                    <a16:creationId xmlns="" xmlns:a16="http://schemas.microsoft.com/office/drawing/2014/main" xmlns:a14="http://schemas.microsoft.com/office/drawing/2010/main" id="{5EE88138-48BD-46AA-94F3-3B05DD703F63}"/>
                  </a:ext>
                </a:extLst>
              </p:cNvPr>
              <p:cNvSpPr>
                <a:spLocks noRot="1" noChangeAspect="1" noMove="1" noResize="1" noEditPoints="1" noAdjustHandles="1" noChangeArrowheads="1" noChangeShapeType="1" noTextEdit="1"/>
              </p:cNvSpPr>
              <p:nvPr/>
            </p:nvSpPr>
            <p:spPr>
              <a:xfrm>
                <a:off x="413076" y="99192"/>
                <a:ext cx="10952269" cy="1581074"/>
              </a:xfrm>
              <a:prstGeom prst="rect">
                <a:avLst/>
              </a:prstGeom>
              <a:blipFill rotWithShape="0">
                <a:blip r:embed="rId3"/>
                <a:stretch>
                  <a:fillRect l="-1448" t="-46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or the coefficient of determination represents the proportion of variance (</a:t>
                </a:r>
                <a14:m>
                  <m:oMath xmlns:m="http://schemas.openxmlformats.org/officeDocument/2006/math">
                    <m:r>
                      <a:rPr lang="en-CA" sz="1800" i="1" dirty="0" smtClean="0">
                        <a:latin typeface="Cambria Math" panose="02040503050406030204" pitchFamily="18" charset="0"/>
                        <a:ea typeface="Montserrat" charset="0"/>
                        <a:cs typeface="Montserrat" charset="0"/>
                      </a:rPr>
                      <m:t>𝑦</m:t>
                    </m:r>
                  </m:oMath>
                </a14:m>
                <a:r>
                  <a:rPr lang="en-CA" sz="1800" dirty="0">
                    <a:latin typeface="Montserrat" charset="0"/>
                    <a:ea typeface="Montserrat" charset="0"/>
                    <a:cs typeface="Montserrat" charset="0"/>
                  </a:rPr>
                  <a:t>) that has been explained by the independent variables </a:t>
                </a:r>
                <a:r>
                  <a:rPr lang="en-CA" sz="1800" dirty="0" smtClean="0">
                    <a:latin typeface="Montserrat" charset="0"/>
                    <a:ea typeface="Montserrat" charset="0"/>
                    <a:cs typeface="Montserrat" charset="0"/>
                  </a:rPr>
                  <a:t>(</a:t>
                </a:r>
                <a14:m>
                  <m:oMath xmlns:m="http://schemas.openxmlformats.org/officeDocument/2006/math">
                    <m:r>
                      <a:rPr lang="en-CA" sz="1800" i="1" dirty="0" smtClean="0">
                        <a:latin typeface="Cambria Math" panose="02040503050406030204" pitchFamily="18" charset="0"/>
                        <a:ea typeface="Montserrat" charset="0"/>
                        <a:cs typeface="Montserrat" charset="0"/>
                      </a:rPr>
                      <m:t>𝑋</m:t>
                    </m:r>
                  </m:oMath>
                </a14:m>
                <a:r>
                  <a:rPr lang="en-CA" sz="1800" dirty="0" smtClean="0">
                    <a:latin typeface="Montserrat" charset="0"/>
                    <a:ea typeface="Montserrat" charset="0"/>
                    <a:cs typeface="Montserrat" charset="0"/>
                  </a:rPr>
                  <a:t>) in </a:t>
                </a:r>
                <a:r>
                  <a:rPr lang="en-CA" sz="1800" dirty="0">
                    <a:latin typeface="Montserrat" charset="0"/>
                    <a:ea typeface="Montserrat" charset="0"/>
                    <a:cs typeface="Montserrat" charset="0"/>
                  </a:rPr>
                  <a:t>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It provides an indication of goodness of fit and therefore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Best possible score is 1.0</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would get a R² score of 0.0</a:t>
                </a:r>
                <a:r>
                  <a:rPr lang="en-CA" sz="1800" dirty="0" smtClean="0">
                    <a:latin typeface="Montserrat" charset="0"/>
                    <a:ea typeface="Montserrat" charset="0"/>
                    <a:cs typeface="Montserrat" charset="0"/>
                  </a:rPr>
                  <a:t>.</a:t>
                </a:r>
                <a:endParaRPr lang="en-CA" dirty="0"/>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a:stretch>
              </a:blipFill>
            </p:spPr>
            <p:txBody>
              <a:bodyPr/>
              <a:lstStyle/>
              <a:p>
                <a:r>
                  <a:rPr lang="en-CA">
                    <a:noFill/>
                  </a:rPr>
                  <a:t> </a:t>
                </a:r>
              </a:p>
            </p:txBody>
          </p:sp>
        </mc:Fallback>
      </mc:AlternateContent>
    </p:spTree>
    <p:extLst>
      <p:ext uri="{BB962C8B-B14F-4D97-AF65-F5344CB8AC3E}">
        <p14:creationId xmlns:p14="http://schemas.microsoft.com/office/powerpoint/2010/main" val="36440926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413076" y="99192"/>
                <a:ext cx="10564342" cy="1119409"/>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R SQUARE (</a:t>
                </a:r>
                <a14:m>
                  <m:oMath xmlns:m="http://schemas.openxmlformats.org/officeDocument/2006/math">
                    <m:sSup>
                      <m:sSupPr>
                        <m:ctrlPr>
                          <a:rPr lang="en-CA" sz="3200" b="1" i="1">
                            <a:solidFill>
                              <a:srgbClr val="FFDC90"/>
                            </a:solidFill>
                            <a:latin typeface="Cambria Math" panose="02040503050406030204" pitchFamily="18" charset="0"/>
                            <a:ea typeface="Montserrat" charset="0"/>
                            <a:cs typeface="Montserrat" charset="0"/>
                          </a:rPr>
                        </m:ctrlPr>
                      </m:sSupPr>
                      <m:e>
                        <m:r>
                          <a:rPr lang="en-CA" sz="3200" b="1">
                            <a:solidFill>
                              <a:srgbClr val="FFDC90"/>
                            </a:solidFill>
                            <a:latin typeface="Cambria Math" panose="02040503050406030204" pitchFamily="18" charset="0"/>
                            <a:ea typeface="Montserrat" charset="0"/>
                            <a:cs typeface="Montserrat" charset="0"/>
                          </a:rPr>
                          <m:t>𝑹</m:t>
                        </m:r>
                      </m:e>
                      <m:sup>
                        <m:r>
                          <a:rPr lang="en-CA" sz="3200" b="1">
                            <a:solidFill>
                              <a:srgbClr val="FFDC90"/>
                            </a:solidFill>
                            <a:latin typeface="Cambria Math" panose="02040503050406030204" pitchFamily="18" charset="0"/>
                            <a:ea typeface="Montserrat" charset="0"/>
                            <a:cs typeface="Montserrat" charset="0"/>
                          </a:rPr>
                          <m:t>𝟐</m:t>
                        </m:r>
                      </m:sup>
                    </m:sSup>
                  </m:oMath>
                </a14:m>
                <a:r>
                  <a:rPr lang="en-CA" sz="3200" b="1" dirty="0">
                    <a:solidFill>
                      <a:srgbClr val="FFDC90"/>
                    </a:solidFill>
                    <a:latin typeface="Montserrat" charset="0"/>
                    <a:ea typeface="Montserrat" charset="0"/>
                    <a:cs typeface="Montserrat" charset="0"/>
                  </a:rPr>
                  <a:t>)-COEFFICIENT OF DETERMINATION</a:t>
                </a:r>
              </a:p>
            </p:txBody>
          </p:sp>
        </mc:Choice>
        <mc:Fallback xmlns="">
          <p:sp>
            <p:nvSpPr>
              <p:cNvPr id="10" name="Прямоугольник 9">
                <a:extLst>
                  <a:ext uri="{FF2B5EF4-FFF2-40B4-BE49-F238E27FC236}">
                    <a16:creationId xmlns="" xmlns:a16="http://schemas.microsoft.com/office/drawing/2014/main" xmlns:a14="http://schemas.microsoft.com/office/drawing/2010/main" id="{5EE88138-48BD-46AA-94F3-3B05DD703F63}"/>
                  </a:ext>
                </a:extLst>
              </p:cNvPr>
              <p:cNvSpPr>
                <a:spLocks noRot="1" noChangeAspect="1" noMove="1" noResize="1" noEditPoints="1" noAdjustHandles="1" noChangeArrowheads="1" noChangeShapeType="1" noTextEdit="1"/>
              </p:cNvSpPr>
              <p:nvPr/>
            </p:nvSpPr>
            <p:spPr>
              <a:xfrm>
                <a:off x="413076" y="99192"/>
                <a:ext cx="10564342" cy="1119409"/>
              </a:xfrm>
              <a:prstGeom prst="rect">
                <a:avLst/>
              </a:prstGeom>
              <a:blipFill rotWithShape="0">
                <a:blip r:embed="rId3"/>
                <a:stretch>
                  <a:fillRect l="-1500" t="-6522" b="-17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represents the proportion of variance of the dependant variable (y) that has been explained by the independent variables. </a:t>
                </a:r>
              </a:p>
              <a:p>
                <a:pPr marL="342900" indent="-342900" algn="l">
                  <a:buFont typeface="Arial" panose="020B0604020202020204" pitchFamily="34" charset="0"/>
                  <a:buChar char="•"/>
                </a:pPr>
                <a:r>
                  <a:rPr lang="en-CA" sz="1800" dirty="0">
                    <a:latin typeface="Montserrat" charset="0"/>
                    <a:ea typeface="Montserrat" charset="0"/>
                    <a:cs typeface="Montserrat" charset="0"/>
                  </a:rPr>
                  <a:t>R-square provides an insight of goodness of fit.</a:t>
                </a:r>
              </a:p>
              <a:p>
                <a:pPr marL="342900" indent="-342900" algn="l">
                  <a:buFont typeface="Arial" panose="020B0604020202020204" pitchFamily="34" charset="0"/>
                  <a:buChar char="•"/>
                </a:pPr>
                <a:r>
                  <a:rPr lang="en-CA" sz="1800" dirty="0">
                    <a:latin typeface="Montserrat" charset="0"/>
                    <a:ea typeface="Montserrat" charset="0"/>
                    <a:cs typeface="Montserrat" charset="0"/>
                  </a:rPr>
                  <a:t>It gives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Maximum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value is 1</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will have an R² score of 0.0.</a:t>
                </a:r>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a:stretch>
              </a:blipFill>
            </p:spPr>
            <p:txBody>
              <a:bodyPr/>
              <a:lstStyle/>
              <a:p>
                <a:r>
                  <a:rPr lang="en-CA">
                    <a:noFill/>
                  </a:rPr>
                  <a:t> </a:t>
                </a:r>
              </a:p>
            </p:txBody>
          </p:sp>
        </mc:Fallback>
      </mc:AlternateContent>
    </p:spTree>
    <p:extLst>
      <p:ext uri="{BB962C8B-B14F-4D97-AF65-F5344CB8AC3E}">
        <p14:creationId xmlns:p14="http://schemas.microsoft.com/office/powerpoint/2010/main" val="412344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413076" y="99192"/>
                <a:ext cx="10564342" cy="1119409"/>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ADJUSTED R SQUARE (</a:t>
                </a:r>
                <a14:m>
                  <m:oMath xmlns:m="http://schemas.openxmlformats.org/officeDocument/2006/math">
                    <m:sSup>
                      <m:sSupPr>
                        <m:ctrlPr>
                          <a:rPr lang="en-CA" sz="3200" b="1" i="1">
                            <a:solidFill>
                              <a:srgbClr val="FFDC90"/>
                            </a:solidFill>
                            <a:latin typeface="Cambria Math" panose="02040503050406030204" pitchFamily="18" charset="0"/>
                            <a:ea typeface="Montserrat" charset="0"/>
                            <a:cs typeface="Montserrat" charset="0"/>
                          </a:rPr>
                        </m:ctrlPr>
                      </m:sSupPr>
                      <m:e>
                        <m:r>
                          <a:rPr lang="en-CA" sz="3200" b="1">
                            <a:solidFill>
                              <a:srgbClr val="FFDC90"/>
                            </a:solidFill>
                            <a:latin typeface="Cambria Math" panose="02040503050406030204" pitchFamily="18" charset="0"/>
                            <a:ea typeface="Montserrat" charset="0"/>
                            <a:cs typeface="Montserrat" charset="0"/>
                          </a:rPr>
                          <m:t>𝑹</m:t>
                        </m:r>
                      </m:e>
                      <m:sup>
                        <m:r>
                          <a:rPr lang="en-CA" sz="3200" b="1">
                            <a:solidFill>
                              <a:srgbClr val="FFDC90"/>
                            </a:solidFill>
                            <a:latin typeface="Cambria Math" panose="02040503050406030204" pitchFamily="18" charset="0"/>
                            <a:ea typeface="Montserrat" charset="0"/>
                            <a:cs typeface="Montserrat" charset="0"/>
                          </a:rPr>
                          <m:t>𝟐</m:t>
                        </m:r>
                      </m:sup>
                    </m:sSup>
                  </m:oMath>
                </a14:m>
                <a:r>
                  <a:rPr lang="en-CA" sz="3200" b="1" dirty="0" smtClean="0">
                    <a:solidFill>
                      <a:srgbClr val="FFDC90"/>
                    </a:solidFill>
                    <a:latin typeface="Montserrat" charset="0"/>
                    <a:ea typeface="Montserrat" charset="0"/>
                    <a:cs typeface="Montserrat" charset="0"/>
                  </a:rPr>
                  <a:t>)</a:t>
                </a:r>
                <a:endParaRPr lang="en-CA" sz="3200" b="1" dirty="0">
                  <a:solidFill>
                    <a:srgbClr val="FFDC90"/>
                  </a:solidFill>
                  <a:latin typeface="Montserrat" charset="0"/>
                  <a:ea typeface="Montserrat" charset="0"/>
                  <a:cs typeface="Montserrat" charset="0"/>
                </a:endParaRPr>
              </a:p>
            </p:txBody>
          </p:sp>
        </mc:Choice>
        <mc:Fallback xmlns="">
          <p:sp>
            <p:nvSpPr>
              <p:cNvPr id="10" name="Прямоугольник 9">
                <a:extLst>
                  <a:ext uri="{FF2B5EF4-FFF2-40B4-BE49-F238E27FC236}">
                    <a16:creationId xmlns="" xmlns:a16="http://schemas.microsoft.com/office/drawing/2014/main" xmlns:a14="http://schemas.microsoft.com/office/drawing/2010/main" id="{5EE88138-48BD-46AA-94F3-3B05DD703F63}"/>
                  </a:ext>
                </a:extLst>
              </p:cNvPr>
              <p:cNvSpPr>
                <a:spLocks noRot="1" noChangeAspect="1" noMove="1" noResize="1" noEditPoints="1" noAdjustHandles="1" noChangeArrowheads="1" noChangeShapeType="1" noTextEdit="1"/>
              </p:cNvSpPr>
              <p:nvPr/>
            </p:nvSpPr>
            <p:spPr>
              <a:xfrm>
                <a:off x="413076" y="99192"/>
                <a:ext cx="10564342" cy="1119409"/>
              </a:xfrm>
              <a:prstGeom prst="rect">
                <a:avLst/>
              </a:prstGeom>
              <a:blipFill rotWithShape="0">
                <a:blip r:embed="rId3"/>
                <a:stretch>
                  <a:fillRect l="-1500" t="-6522" b="-17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r>
                      <a:rPr lang="en-CA" sz="180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a:t>
                </a:r>
                <a:r>
                  <a:rPr lang="en-CA" sz="1800" dirty="0" smtClean="0">
                    <a:latin typeface="Montserrat" charset="0"/>
                    <a:ea typeface="Montserrat" charset="0"/>
                    <a:cs typeface="Montserrat" charset="0"/>
                  </a:rPr>
                  <a:t>bike rental usage is </a:t>
                </a:r>
                <a:r>
                  <a:rPr lang="en-CA" sz="1800" dirty="0">
                    <a:latin typeface="Montserrat" charset="0"/>
                    <a:ea typeface="Montserrat" charset="0"/>
                    <a:cs typeface="Montserrat" charset="0"/>
                  </a:rPr>
                  <a:t>due to increase in temperature. </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Let’s add another ‘useless’ independent variable, let’s say </a:t>
                </a:r>
                <a:r>
                  <a:rPr lang="en-CA" sz="1800" dirty="0" smtClean="0">
                    <a:latin typeface="Montserrat" charset="0"/>
                    <a:ea typeface="Montserrat" charset="0"/>
                    <a:cs typeface="Montserrat" charset="0"/>
                  </a:rPr>
                  <a:t>colo</a:t>
                </a:r>
                <a:r>
                  <a:rPr lang="en-CA" sz="1800" dirty="0" smtClean="0">
                    <a:latin typeface="Montserrat" charset="0"/>
                    <a:ea typeface="Montserrat" charset="0"/>
                    <a:cs typeface="Montserrat" charset="0"/>
                  </a:rPr>
                  <a:t>r of the bike </a:t>
                </a:r>
                <a:r>
                  <a:rPr lang="en-CA" sz="1800" dirty="0" smtClean="0">
                    <a:latin typeface="Montserrat" charset="0"/>
                    <a:ea typeface="Montserrat" charset="0"/>
                    <a:cs typeface="Montserrat" charset="0"/>
                  </a:rPr>
                  <a:t>to </a:t>
                </a:r>
                <a:r>
                  <a:rPr lang="en-CA" sz="1800" dirty="0">
                    <a:latin typeface="Montserrat" charset="0"/>
                    <a:ea typeface="Montserrat" charset="0"/>
                    <a:cs typeface="Montserrat" charset="0"/>
                  </a:rPr>
                  <a:t>the Z-axis.</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 Now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increases and becomes: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r>
                      <a:rPr lang="en-CA" sz="1800">
                        <a:latin typeface="Cambria Math" panose="02040503050406030204" pitchFamily="18" charset="0"/>
                        <a:ea typeface="Montserrat" charset="0"/>
                        <a:cs typeface="Montserrat" charset="0"/>
                      </a:rPr>
                      <m:t>=85%</m:t>
                    </m:r>
                  </m:oMath>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674"/>
                </a:stretch>
              </a:blipFill>
            </p:spPr>
            <p:txBody>
              <a:bodyPr/>
              <a:lstStyle/>
              <a:p>
                <a:r>
                  <a:rPr lang="en-CA">
                    <a:noFill/>
                  </a:rPr>
                  <a:t> </a:t>
                </a:r>
              </a:p>
            </p:txBody>
          </p:sp>
        </mc:Fallback>
      </mc:AlternateContent>
      <p:cxnSp>
        <p:nvCxnSpPr>
          <p:cNvPr id="5" name="Straight Arrow Connector 4"/>
          <p:cNvCxnSpPr/>
          <p:nvPr/>
        </p:nvCxnSpPr>
        <p:spPr>
          <a:xfrm flipV="1">
            <a:off x="2642217" y="5430183"/>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655742" y="2878610"/>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46621" y="424124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828313" y="393824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089246" y="431862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519289" y="3392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202171" y="256078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258870" y="306424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00969" y="357045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595727" y="385353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998448" y="307072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346621" y="5484046"/>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0" name="TextBox 19"/>
          <p:cNvSpPr txBox="1"/>
          <p:nvPr/>
        </p:nvSpPr>
        <p:spPr>
          <a:xfrm rot="16200000">
            <a:off x="977653" y="3857468"/>
            <a:ext cx="2805896" cy="461665"/>
          </a:xfrm>
          <a:prstGeom prst="rect">
            <a:avLst/>
          </a:prstGeom>
          <a:noFill/>
        </p:spPr>
        <p:txBody>
          <a:bodyPr wrap="none" rtlCol="0">
            <a:spAutoFit/>
          </a:bodyPr>
          <a:lstStyle/>
          <a:p>
            <a:r>
              <a:rPr lang="en-CA" sz="2400" b="1" dirty="0" smtClean="0"/>
              <a:t>BIKE RENTAL USAGE</a:t>
            </a:r>
            <a:endParaRPr lang="en-CA" sz="2400" b="1" dirty="0"/>
          </a:p>
        </p:txBody>
      </p:sp>
      <p:cxnSp>
        <p:nvCxnSpPr>
          <p:cNvPr id="21" name="Straight Connector 20"/>
          <p:cNvCxnSpPr/>
          <p:nvPr/>
        </p:nvCxnSpPr>
        <p:spPr>
          <a:xfrm flipH="1">
            <a:off x="2693670" y="2963000"/>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693670" y="4495579"/>
            <a:ext cx="2785939" cy="91689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527749">
            <a:off x="4800955" y="4363445"/>
            <a:ext cx="2190408" cy="461665"/>
          </a:xfrm>
          <a:prstGeom prst="rect">
            <a:avLst/>
          </a:prstGeom>
          <a:noFill/>
        </p:spPr>
        <p:txBody>
          <a:bodyPr wrap="none" rtlCol="0">
            <a:spAutoFit/>
          </a:bodyPr>
          <a:lstStyle/>
          <a:p>
            <a:r>
              <a:rPr lang="en-CA" sz="2400" b="1" dirty="0" smtClean="0"/>
              <a:t>COLOR OF BIKE</a:t>
            </a:r>
            <a:endParaRPr lang="en-CA" sz="2400" b="1" dirty="0"/>
          </a:p>
        </p:txBody>
      </p:sp>
      <p:sp>
        <p:nvSpPr>
          <p:cNvPr id="28" name="Rectangle 27"/>
          <p:cNvSpPr/>
          <p:nvPr/>
        </p:nvSpPr>
        <p:spPr>
          <a:xfrm>
            <a:off x="3307548" y="5876254"/>
            <a:ext cx="6032101" cy="307777"/>
          </a:xfrm>
          <a:prstGeom prst="rect">
            <a:avLst/>
          </a:prstGeom>
        </p:spPr>
        <p:txBody>
          <a:bodyPr wrap="none">
            <a:spAutoFit/>
          </a:bodyPr>
          <a:lstStyle/>
          <a:p>
            <a:r>
              <a:rPr lang="en-CA" sz="1400" b="1" dirty="0" smtClean="0"/>
              <a:t>Image Source: </a:t>
            </a:r>
            <a:r>
              <a:rPr lang="en-CA" sz="1400" dirty="0">
                <a:hlinkClick r:id="rId5"/>
              </a:rPr>
              <a:t>https://pixabay.com/photos/bike-rental-bikes-rent-pay-2284380</a:t>
            </a:r>
            <a:r>
              <a:rPr lang="en-CA" sz="1400" dirty="0" smtClean="0">
                <a:hlinkClick r:id="rId5"/>
              </a:rPr>
              <a:t>/</a:t>
            </a:r>
            <a:endParaRPr lang="en-CA" sz="1400" dirty="0"/>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498" y="2928361"/>
            <a:ext cx="3655373" cy="2219878"/>
          </a:xfrm>
          <a:prstGeom prst="rect">
            <a:avLst/>
          </a:prstGeom>
        </p:spPr>
      </p:pic>
    </p:spTree>
    <p:extLst>
      <p:ext uri="{BB962C8B-B14F-4D97-AF65-F5344CB8AC3E}">
        <p14:creationId xmlns:p14="http://schemas.microsoft.com/office/powerpoint/2010/main" val="29666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400376" y="99192"/>
                <a:ext cx="10564342" cy="1119409"/>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a:t>
                </a:r>
                <a:r>
                  <a:rPr lang="en-CA" sz="3200" b="1" dirty="0" smtClean="0">
                    <a:solidFill>
                      <a:srgbClr val="FFDC90"/>
                    </a:solidFill>
                    <a:latin typeface="Montserrat" charset="0"/>
                    <a:ea typeface="Montserrat" charset="0"/>
                    <a:cs typeface="Montserrat" charset="0"/>
                  </a:rPr>
                  <a:t>REGRESSION </a:t>
                </a:r>
                <a:r>
                  <a:rPr lang="en-CA" sz="3200" b="1" dirty="0">
                    <a:solidFill>
                      <a:srgbClr val="FFDC90"/>
                    </a:solidFill>
                    <a:latin typeface="Montserrat" charset="0"/>
                    <a:ea typeface="Montserrat" charset="0"/>
                    <a:cs typeface="Montserrat" charset="0"/>
                  </a:rPr>
                  <a:t>METRICS: ADJUSTED R SQUARE (</a:t>
                </a:r>
                <a14:m>
                  <m:oMath xmlns:m="http://schemas.openxmlformats.org/officeDocument/2006/math">
                    <m:sSup>
                      <m:sSupPr>
                        <m:ctrlPr>
                          <a:rPr lang="en-CA" sz="3200" b="1" i="1">
                            <a:solidFill>
                              <a:srgbClr val="FFDC90"/>
                            </a:solidFill>
                            <a:latin typeface="Cambria Math" panose="02040503050406030204" pitchFamily="18" charset="0"/>
                            <a:ea typeface="Montserrat" charset="0"/>
                            <a:cs typeface="Montserrat" charset="0"/>
                          </a:rPr>
                        </m:ctrlPr>
                      </m:sSupPr>
                      <m:e>
                        <m:r>
                          <a:rPr lang="en-CA" sz="3200" b="1">
                            <a:solidFill>
                              <a:srgbClr val="FFDC90"/>
                            </a:solidFill>
                            <a:latin typeface="Cambria Math" panose="02040503050406030204" pitchFamily="18" charset="0"/>
                            <a:ea typeface="Montserrat" charset="0"/>
                            <a:cs typeface="Montserrat" charset="0"/>
                          </a:rPr>
                          <m:t>𝑹</m:t>
                        </m:r>
                      </m:e>
                      <m:sup>
                        <m:r>
                          <a:rPr lang="en-CA" sz="3200" b="1">
                            <a:solidFill>
                              <a:srgbClr val="FFDC90"/>
                            </a:solidFill>
                            <a:latin typeface="Cambria Math" panose="02040503050406030204" pitchFamily="18" charset="0"/>
                            <a:ea typeface="Montserrat" charset="0"/>
                            <a:cs typeface="Montserrat" charset="0"/>
                          </a:rPr>
                          <m:t>𝟐</m:t>
                        </m:r>
                      </m:sup>
                    </m:sSup>
                  </m:oMath>
                </a14:m>
                <a:r>
                  <a:rPr lang="en-CA" sz="3200" b="1" dirty="0" smtClean="0">
                    <a:solidFill>
                      <a:srgbClr val="FFDC90"/>
                    </a:solidFill>
                    <a:latin typeface="Montserrat" charset="0"/>
                    <a:ea typeface="Montserrat" charset="0"/>
                    <a:cs typeface="Montserrat" charset="0"/>
                  </a:rPr>
                  <a:t>)</a:t>
                </a:r>
                <a:endParaRPr lang="en-CA" sz="3200" b="1" dirty="0">
                  <a:solidFill>
                    <a:srgbClr val="FFDC90"/>
                  </a:solidFill>
                  <a:latin typeface="Montserrat" charset="0"/>
                  <a:ea typeface="Montserrat" charset="0"/>
                  <a:cs typeface="Montserrat" charset="0"/>
                </a:endParaRPr>
              </a:p>
            </p:txBody>
          </p:sp>
        </mc:Choice>
        <mc:Fallback xmlns="">
          <p:sp>
            <p:nvSpPr>
              <p:cNvPr id="10" name="Прямоугольник 9">
                <a:extLst>
                  <a:ext uri="{FF2B5EF4-FFF2-40B4-BE49-F238E27FC236}">
                    <a16:creationId xmlns="" xmlns:a16="http://schemas.microsoft.com/office/drawing/2014/main" xmlns:a14="http://schemas.microsoft.com/office/drawing/2010/main" id="{5EE88138-48BD-46AA-94F3-3B05DD703F63}"/>
                  </a:ext>
                </a:extLst>
              </p:cNvPr>
              <p:cNvSpPr>
                <a:spLocks noRot="1" noChangeAspect="1" noMove="1" noResize="1" noEditPoints="1" noAdjustHandles="1" noChangeArrowheads="1" noChangeShapeType="1" noTextEdit="1"/>
              </p:cNvSpPr>
              <p:nvPr/>
            </p:nvSpPr>
            <p:spPr>
              <a:xfrm>
                <a:off x="400376" y="99192"/>
                <a:ext cx="10564342" cy="1119409"/>
              </a:xfrm>
              <a:prstGeom prst="rect">
                <a:avLst/>
              </a:prstGeom>
              <a:blipFill rotWithShape="0">
                <a:blip r:embed="rId3"/>
                <a:stretch>
                  <a:fillRect l="-1500" t="-6522" b="-17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smtClean="0">
                    <a:latin typeface="Montserrat" charset="0"/>
                    <a:ea typeface="Montserrat" charset="0"/>
                    <a:cs typeface="Montserrat" charset="0"/>
                  </a:rPr>
                  <a:t>One </a:t>
                </a:r>
                <a:r>
                  <a:rPr lang="en-CA" sz="1800" dirty="0">
                    <a:latin typeface="Montserrat" charset="0"/>
                    <a:ea typeface="Montserrat" charset="0"/>
                    <a:cs typeface="Montserrat" charset="0"/>
                  </a:rPr>
                  <a:t>limitation of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is that it increases by adding independent variables to the model which is misleading since some added variables might be useless with minimal significance.</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overcomes this issue by adding a penalty if we make an attempt to add independent variable that does not improve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is a modified version of the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and takes into account the number of predictors in the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If useless predictors are added to the model, 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will decrease</a:t>
                </a:r>
              </a:p>
              <a:p>
                <a:pPr marL="342900" indent="-342900" algn="l">
                  <a:buFont typeface="Arial" panose="020B0604020202020204" pitchFamily="34" charset="0"/>
                  <a:buChar char="•"/>
                </a:pPr>
                <a:r>
                  <a:rPr lang="en-CA" sz="1800" dirty="0">
                    <a:latin typeface="Montserrat" charset="0"/>
                    <a:ea typeface="Montserrat" charset="0"/>
                    <a:cs typeface="Montserrat" charset="0"/>
                  </a:rPr>
                  <a:t>If useful predictors are added to the model, 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will increase</a:t>
                </a:r>
              </a:p>
              <a:p>
                <a:pPr marL="342900" indent="-342900" algn="l">
                  <a:buFont typeface="Arial" panose="020B0604020202020204" pitchFamily="34" charset="0"/>
                  <a:buChar char="•"/>
                </a:pPr>
                <a14:m>
                  <m:oMath xmlns:m="http://schemas.openxmlformats.org/officeDocument/2006/math">
                    <m:r>
                      <a:rPr lang="en-CA" sz="1800" dirty="0">
                        <a:latin typeface="Cambria Math" panose="02040503050406030204" pitchFamily="18" charset="0"/>
                        <a:ea typeface="Montserrat" charset="0"/>
                        <a:cs typeface="Montserrat" charset="0"/>
                      </a:rPr>
                      <m:t>𝐾</m:t>
                    </m:r>
                  </m:oMath>
                </a14:m>
                <a:r>
                  <a:rPr lang="en-CA" sz="1800" dirty="0">
                    <a:latin typeface="Montserrat" charset="0"/>
                    <a:ea typeface="Montserrat" charset="0"/>
                    <a:cs typeface="Montserrat" charset="0"/>
                  </a:rPr>
                  <a:t> is the number of independent variables and </a:t>
                </a:r>
                <a14:m>
                  <m:oMath xmlns:m="http://schemas.openxmlformats.org/officeDocument/2006/math">
                    <m:r>
                      <a:rPr lang="en-CA" sz="1800">
                        <a:latin typeface="Cambria Math" panose="02040503050406030204" pitchFamily="18" charset="0"/>
                        <a:ea typeface="Montserrat" charset="0"/>
                        <a:cs typeface="Montserrat" charset="0"/>
                      </a:rPr>
                      <m:t>𝑛</m:t>
                    </m:r>
                  </m:oMath>
                </a14:m>
                <a:r>
                  <a:rPr lang="en-CA" sz="1800" dirty="0">
                    <a:latin typeface="Montserrat" charset="0"/>
                    <a:ea typeface="Montserrat" charset="0"/>
                    <a:cs typeface="Montserrat" charset="0"/>
                  </a:rPr>
                  <a:t> is the number of samples</a:t>
                </a:r>
              </a:p>
              <a:p>
                <a:pPr lvl="1"/>
                <a14:m>
                  <m:oMathPara xmlns:m="http://schemas.openxmlformats.org/officeDocument/2006/math">
                    <m:oMathParaPr>
                      <m:jc m:val="centerGroup"/>
                    </m:oMathParaPr>
                    <m:oMath xmlns:m="http://schemas.openxmlformats.org/officeDocument/2006/math">
                      <m:sSubSup>
                        <m:sSubSupPr>
                          <m:ctrlPr>
                            <a:rPr lang="en-CA" sz="1800" i="1">
                              <a:latin typeface="Cambria Math" panose="02040503050406030204" pitchFamily="18" charset="0"/>
                            </a:rPr>
                          </m:ctrlPr>
                        </m:sSubSupPr>
                        <m:e>
                          <m:r>
                            <a:rPr lang="en-CA" sz="1800" i="1">
                              <a:latin typeface="Cambria Math" panose="02040503050406030204" pitchFamily="18" charset="0"/>
                            </a:rPr>
                            <m:t>𝑅</m:t>
                          </m:r>
                        </m:e>
                        <m:sub>
                          <m:r>
                            <a:rPr lang="en-CA" sz="1800" i="1">
                              <a:latin typeface="Cambria Math" panose="02040503050406030204" pitchFamily="18" charset="0"/>
                            </a:rPr>
                            <m:t>𝑎𝑑𝑗𝑢𝑠𝑡𝑒𝑑</m:t>
                          </m:r>
                        </m:sub>
                        <m:sup>
                          <m:r>
                            <a:rPr lang="en-CA" sz="1800" i="1">
                              <a:latin typeface="Cambria Math" panose="02040503050406030204" pitchFamily="18" charset="0"/>
                            </a:rPr>
                            <m:t>2</m:t>
                          </m:r>
                        </m:sup>
                      </m:sSubSup>
                      <m:r>
                        <a:rPr lang="en-CA" sz="1800" i="1">
                          <a:latin typeface="Cambria Math" panose="02040503050406030204" pitchFamily="18" charset="0"/>
                        </a:rPr>
                        <m:t>=1−[</m:t>
                      </m:r>
                      <m:f>
                        <m:fPr>
                          <m:ctrlPr>
                            <a:rPr lang="en-CA" sz="1800" i="1">
                              <a:latin typeface="Cambria Math" panose="02040503050406030204" pitchFamily="18" charset="0"/>
                            </a:rPr>
                          </m:ctrlPr>
                        </m:fPr>
                        <m:num>
                          <m:d>
                            <m:dPr>
                              <m:ctrlPr>
                                <a:rPr lang="en-CA" sz="1800" i="1">
                                  <a:latin typeface="Cambria Math" panose="02040503050406030204" pitchFamily="18" charset="0"/>
                                </a:rPr>
                              </m:ctrlPr>
                            </m:dPr>
                            <m:e>
                              <m:r>
                                <a:rPr lang="en-CA" sz="1800" i="1">
                                  <a:latin typeface="Cambria Math" panose="02040503050406030204" pitchFamily="18" charset="0"/>
                                </a:rPr>
                                <m:t>1−</m:t>
                              </m:r>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e>
                          </m:d>
                          <m:d>
                            <m:dPr>
                              <m:ctrlPr>
                                <a:rPr lang="en-CA" sz="1800" i="1">
                                  <a:latin typeface="Cambria Math" panose="02040503050406030204" pitchFamily="18" charset="0"/>
                                </a:rPr>
                              </m:ctrlPr>
                            </m:dPr>
                            <m:e>
                              <m:r>
                                <a:rPr lang="en-CA" sz="1800" i="1">
                                  <a:latin typeface="Cambria Math" panose="02040503050406030204" pitchFamily="18" charset="0"/>
                                </a:rPr>
                                <m:t>𝑛</m:t>
                              </m:r>
                              <m:r>
                                <a:rPr lang="en-CA" sz="1800" i="1">
                                  <a:latin typeface="Cambria Math" panose="02040503050406030204" pitchFamily="18" charset="0"/>
                                </a:rPr>
                                <m:t>−1</m:t>
                              </m:r>
                            </m:e>
                          </m:d>
                        </m:num>
                        <m:den>
                          <m:r>
                            <a:rPr lang="en-CA" sz="1800" i="1">
                              <a:latin typeface="Cambria Math" panose="02040503050406030204" pitchFamily="18" charset="0"/>
                            </a:rPr>
                            <m:t>𝑛</m:t>
                          </m:r>
                          <m:r>
                            <a:rPr lang="en-CA" sz="1800" i="1">
                              <a:latin typeface="Cambria Math" panose="02040503050406030204" pitchFamily="18" charset="0"/>
                            </a:rPr>
                            <m:t>−</m:t>
                          </m:r>
                          <m:r>
                            <a:rPr lang="en-CA" sz="1800" i="1">
                              <a:latin typeface="Cambria Math" panose="02040503050406030204" pitchFamily="18" charset="0"/>
                            </a:rPr>
                            <m:t>𝑘</m:t>
                          </m:r>
                          <m:r>
                            <a:rPr lang="en-CA" sz="1800" i="1">
                              <a:latin typeface="Cambria Math" panose="02040503050406030204" pitchFamily="18" charset="0"/>
                            </a:rPr>
                            <m:t>−1</m:t>
                          </m:r>
                        </m:den>
                      </m:f>
                      <m:r>
                        <a:rPr lang="en-CA" sz="1800" i="1">
                          <a:latin typeface="Cambria Math" panose="02040503050406030204" pitchFamily="18" charset="0"/>
                        </a:rPr>
                        <m:t>]</m:t>
                      </m:r>
                    </m:oMath>
                  </m:oMathPara>
                </a14:m>
                <a:endParaRPr lang="en-CA" sz="2400" dirty="0"/>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809"/>
                </a:stretch>
              </a:blipFill>
            </p:spPr>
            <p:txBody>
              <a:bodyPr/>
              <a:lstStyle/>
              <a:p>
                <a:r>
                  <a:rPr lang="en-CA">
                    <a:noFill/>
                  </a:rPr>
                  <a:t> </a:t>
                </a:r>
              </a:p>
            </p:txBody>
          </p:sp>
        </mc:Fallback>
      </mc:AlternateContent>
    </p:spTree>
    <p:extLst>
      <p:ext uri="{BB962C8B-B14F-4D97-AF65-F5344CB8AC3E}">
        <p14:creationId xmlns:p14="http://schemas.microsoft.com/office/powerpoint/2010/main" val="2907324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1077218"/>
          </a:xfrm>
          <a:prstGeom prst="rect">
            <a:avLst/>
          </a:prstGeom>
        </p:spPr>
        <p:txBody>
          <a:bodyPr wrap="square">
            <a:spAutoFit/>
          </a:bodyPr>
          <a:lstStyle/>
          <a:p>
            <a:r>
              <a:rPr lang="en-US" sz="3200" b="1" dirty="0">
                <a:solidFill>
                  <a:srgbClr val="FFDC90"/>
                </a:solidFill>
                <a:latin typeface="Montserrat" charset="0"/>
                <a:ea typeface="Montserrat" charset="0"/>
                <a:cs typeface="Montserrat" charset="0"/>
              </a:rPr>
              <a:t>PROJECT #3: PREDICT BIKE RENTAL USAGE (REGRESSION) </a:t>
            </a:r>
            <a:endParaRPr lang="ru-RU" sz="3200" b="1" dirty="0">
              <a:solidFill>
                <a:srgbClr val="FFDC90"/>
              </a:solidFill>
              <a:latin typeface="Montserrat" charset="0"/>
              <a:ea typeface="Montserrat" charset="0"/>
              <a:cs typeface="Montserrat" charset="0"/>
            </a:endParaRPr>
          </a:p>
        </p:txBody>
      </p:sp>
      <p:sp>
        <p:nvSpPr>
          <p:cNvPr id="2" name="Rounded Rectangle 1"/>
          <p:cNvSpPr/>
          <p:nvPr/>
        </p:nvSpPr>
        <p:spPr>
          <a:xfrm>
            <a:off x="5518330" y="2362921"/>
            <a:ext cx="3403600" cy="2650671"/>
          </a:xfrm>
          <a:prstGeom prst="round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b="1" dirty="0"/>
          </a:p>
        </p:txBody>
      </p:sp>
      <p:sp>
        <p:nvSpPr>
          <p:cNvPr id="24" name="Right Arrow 23"/>
          <p:cNvSpPr/>
          <p:nvPr/>
        </p:nvSpPr>
        <p:spPr>
          <a:xfrm>
            <a:off x="8928100" y="3366996"/>
            <a:ext cx="2552700" cy="609600"/>
          </a:xfrm>
          <a:prstGeom prst="rightArrow">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991928" y="1759605"/>
            <a:ext cx="1626984" cy="369332"/>
          </a:xfrm>
          <a:prstGeom prst="rect">
            <a:avLst/>
          </a:prstGeom>
          <a:noFill/>
        </p:spPr>
        <p:txBody>
          <a:bodyPr wrap="none" rtlCol="0">
            <a:spAutoFit/>
          </a:bodyPr>
          <a:lstStyle/>
          <a:p>
            <a:r>
              <a:rPr lang="en-CA" b="1" dirty="0" smtClean="0">
                <a:solidFill>
                  <a:srgbClr val="71508D"/>
                </a:solidFill>
              </a:rPr>
              <a:t>TEMPERATURE</a:t>
            </a:r>
            <a:endParaRPr lang="en-CA" b="1" dirty="0">
              <a:solidFill>
                <a:srgbClr val="71508D"/>
              </a:solidFill>
            </a:endParaRPr>
          </a:p>
        </p:txBody>
      </p:sp>
      <p:sp>
        <p:nvSpPr>
          <p:cNvPr id="25" name="TextBox 24"/>
          <p:cNvSpPr txBox="1"/>
          <p:nvPr/>
        </p:nvSpPr>
        <p:spPr>
          <a:xfrm>
            <a:off x="8979260" y="3056259"/>
            <a:ext cx="2834559" cy="369332"/>
          </a:xfrm>
          <a:prstGeom prst="rect">
            <a:avLst/>
          </a:prstGeom>
          <a:noFill/>
        </p:spPr>
        <p:txBody>
          <a:bodyPr wrap="none" rtlCol="0">
            <a:spAutoFit/>
          </a:bodyPr>
          <a:lstStyle/>
          <a:p>
            <a:r>
              <a:rPr lang="en-CA" b="1" dirty="0" smtClean="0"/>
              <a:t>BIKE USAGE COUNT (TOTAL)</a:t>
            </a:r>
            <a:endParaRPr lang="en-CA" b="1" dirty="0"/>
          </a:p>
        </p:txBody>
      </p:sp>
      <p:sp>
        <p:nvSpPr>
          <p:cNvPr id="29" name="Rectangle 28"/>
          <p:cNvSpPr/>
          <p:nvPr/>
        </p:nvSpPr>
        <p:spPr>
          <a:xfrm>
            <a:off x="3389785" y="5568492"/>
            <a:ext cx="7248054" cy="830997"/>
          </a:xfrm>
          <a:prstGeom prst="rect">
            <a:avLst/>
          </a:prstGeom>
        </p:spPr>
        <p:txBody>
          <a:bodyPr wrap="square">
            <a:spAutoFit/>
          </a:bodyPr>
          <a:lstStyle/>
          <a:p>
            <a:r>
              <a:rPr lang="en-CA" sz="1600" b="1" dirty="0" smtClean="0"/>
              <a:t>Photo Credit: </a:t>
            </a:r>
            <a:r>
              <a:rPr lang="en-CA" sz="1600" dirty="0" smtClean="0">
                <a:hlinkClick r:id="rId3"/>
              </a:rPr>
              <a:t>https</a:t>
            </a:r>
            <a:r>
              <a:rPr lang="en-CA" sz="1600" dirty="0">
                <a:hlinkClick r:id="rId3"/>
              </a:rPr>
              <a:t>://pixabay.com/vectors/thermometer-temperature-fever-309120</a:t>
            </a:r>
            <a:r>
              <a:rPr lang="en-CA" sz="1600" dirty="0" smtClean="0">
                <a:hlinkClick r:id="rId3"/>
              </a:rPr>
              <a:t>/</a:t>
            </a:r>
            <a:endParaRPr lang="en-CA" sz="1600" dirty="0" smtClean="0"/>
          </a:p>
          <a:p>
            <a:r>
              <a:rPr lang="en-CA" sz="1600" b="1" dirty="0" smtClean="0"/>
              <a:t>Photo Credit: </a:t>
            </a:r>
            <a:r>
              <a:rPr lang="en-CA" sz="1600" dirty="0">
                <a:hlinkClick r:id="rId4"/>
              </a:rPr>
              <a:t>https://</a:t>
            </a:r>
            <a:r>
              <a:rPr lang="en-CA" sz="1600" dirty="0" smtClean="0">
                <a:hlinkClick r:id="rId4"/>
              </a:rPr>
              <a:t>commons.wikimedia.org/wiki/File:Neural_network.svg</a:t>
            </a:r>
            <a:endParaRPr lang="en-CA" sz="1600" dirty="0" smtClean="0"/>
          </a:p>
          <a:p>
            <a:endParaRPr lang="en-CA" sz="1600" dirty="0"/>
          </a:p>
        </p:txBody>
      </p:sp>
      <p:pic>
        <p:nvPicPr>
          <p:cNvPr id="3076" name="Picture 4" descr="File:Neural network.svg"/>
          <p:cNvPicPr>
            <a:picLocks noChangeAspect="1" noChangeArrowheads="1"/>
          </p:cNvPicPr>
          <p:nvPr/>
        </p:nvPicPr>
        <p:blipFill rotWithShape="1">
          <a:blip r:embed="rId5">
            <a:duotone>
              <a:schemeClr val="accent4">
                <a:shade val="45000"/>
                <a:satMod val="135000"/>
              </a:schemeClr>
              <a:prstClr val="white"/>
            </a:duotone>
            <a:extLst>
              <a:ext uri="{28A0092B-C50C-407E-A947-70E740481C1C}">
                <a14:useLocalDpi xmlns:a14="http://schemas.microsoft.com/office/drawing/2010/main" val="0"/>
              </a:ext>
            </a:extLst>
          </a:blip>
          <a:srcRect l="12643" r="13453"/>
          <a:stretch/>
        </p:blipFill>
        <p:spPr bwMode="auto">
          <a:xfrm>
            <a:off x="5827329" y="2438297"/>
            <a:ext cx="2956092" cy="249991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4919280" y="1753065"/>
            <a:ext cx="4772204" cy="369332"/>
          </a:xfrm>
          <a:prstGeom prst="rect">
            <a:avLst/>
          </a:prstGeom>
        </p:spPr>
        <p:txBody>
          <a:bodyPr wrap="none">
            <a:spAutoFit/>
          </a:bodyPr>
          <a:lstStyle/>
          <a:p>
            <a:pPr algn="ctr"/>
            <a:r>
              <a:rPr lang="en-CA" b="1" dirty="0"/>
              <a:t>TRAINED </a:t>
            </a:r>
            <a:r>
              <a:rPr lang="en-CA" b="1" dirty="0" smtClean="0"/>
              <a:t>ARTIFICIAL NEURAL NETWORK MODEL</a:t>
            </a:r>
            <a:endParaRPr lang="en-CA" b="1" dirty="0"/>
          </a:p>
        </p:txBody>
      </p:sp>
      <p:sp>
        <p:nvSpPr>
          <p:cNvPr id="15" name="Right Arrow 14"/>
          <p:cNvSpPr/>
          <p:nvPr/>
        </p:nvSpPr>
        <p:spPr>
          <a:xfrm>
            <a:off x="3568700" y="3383455"/>
            <a:ext cx="1925610" cy="609600"/>
          </a:xfrm>
          <a:prstGeom prst="rightArrow">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Left Brace 2"/>
          <p:cNvSpPr/>
          <p:nvPr/>
        </p:nvSpPr>
        <p:spPr>
          <a:xfrm>
            <a:off x="416128" y="1638300"/>
            <a:ext cx="676072" cy="4107931"/>
          </a:xfrm>
          <a:prstGeom prst="leftBrace">
            <a:avLst>
              <a:gd name="adj1" fmla="val 117286"/>
              <a:gd name="adj2" fmla="val 50000"/>
            </a:avLst>
          </a:prstGeom>
          <a:ln w="76200">
            <a:solidFill>
              <a:srgbClr val="71508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Left Brace 16"/>
          <p:cNvSpPr/>
          <p:nvPr/>
        </p:nvSpPr>
        <p:spPr>
          <a:xfrm rot="10800000">
            <a:off x="2572222" y="1638300"/>
            <a:ext cx="676072" cy="4107931"/>
          </a:xfrm>
          <a:prstGeom prst="leftBrace">
            <a:avLst>
              <a:gd name="adj1" fmla="val 117286"/>
              <a:gd name="adj2" fmla="val 50000"/>
            </a:avLst>
          </a:prstGeom>
          <a:ln w="76200">
            <a:solidFill>
              <a:srgbClr val="71508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TextBox 17"/>
          <p:cNvSpPr txBox="1"/>
          <p:nvPr/>
        </p:nvSpPr>
        <p:spPr>
          <a:xfrm>
            <a:off x="1194324" y="2218611"/>
            <a:ext cx="1127232" cy="369332"/>
          </a:xfrm>
          <a:prstGeom prst="rect">
            <a:avLst/>
          </a:prstGeom>
          <a:noFill/>
        </p:spPr>
        <p:txBody>
          <a:bodyPr wrap="none" rtlCol="0">
            <a:spAutoFit/>
          </a:bodyPr>
          <a:lstStyle/>
          <a:p>
            <a:r>
              <a:rPr lang="en-CA" b="1" dirty="0" smtClean="0">
                <a:solidFill>
                  <a:srgbClr val="71508D"/>
                </a:solidFill>
              </a:rPr>
              <a:t>WEATHER</a:t>
            </a:r>
            <a:endParaRPr lang="en-CA" b="1" dirty="0">
              <a:solidFill>
                <a:srgbClr val="71508D"/>
              </a:solidFill>
            </a:endParaRPr>
          </a:p>
        </p:txBody>
      </p:sp>
      <p:sp>
        <p:nvSpPr>
          <p:cNvPr id="19" name="TextBox 18"/>
          <p:cNvSpPr txBox="1"/>
          <p:nvPr/>
        </p:nvSpPr>
        <p:spPr>
          <a:xfrm>
            <a:off x="1143591" y="2712065"/>
            <a:ext cx="1409360" cy="369332"/>
          </a:xfrm>
          <a:prstGeom prst="rect">
            <a:avLst/>
          </a:prstGeom>
          <a:noFill/>
        </p:spPr>
        <p:txBody>
          <a:bodyPr wrap="none" rtlCol="0">
            <a:spAutoFit/>
          </a:bodyPr>
          <a:lstStyle/>
          <a:p>
            <a:r>
              <a:rPr lang="en-CA" b="1" dirty="0" smtClean="0">
                <a:solidFill>
                  <a:srgbClr val="71508D"/>
                </a:solidFill>
              </a:rPr>
              <a:t>WINDSPEED</a:t>
            </a:r>
            <a:endParaRPr lang="en-CA" b="1" dirty="0">
              <a:solidFill>
                <a:srgbClr val="71508D"/>
              </a:solidFill>
            </a:endParaRPr>
          </a:p>
        </p:txBody>
      </p:sp>
      <p:sp>
        <p:nvSpPr>
          <p:cNvPr id="20" name="TextBox 19"/>
          <p:cNvSpPr txBox="1"/>
          <p:nvPr/>
        </p:nvSpPr>
        <p:spPr>
          <a:xfrm>
            <a:off x="1381370" y="3120113"/>
            <a:ext cx="959302" cy="369332"/>
          </a:xfrm>
          <a:prstGeom prst="rect">
            <a:avLst/>
          </a:prstGeom>
          <a:noFill/>
        </p:spPr>
        <p:txBody>
          <a:bodyPr wrap="none" rtlCol="0">
            <a:spAutoFit/>
          </a:bodyPr>
          <a:lstStyle/>
          <a:p>
            <a:r>
              <a:rPr lang="en-CA" b="1" dirty="0" smtClean="0">
                <a:solidFill>
                  <a:srgbClr val="71508D"/>
                </a:solidFill>
              </a:rPr>
              <a:t>SEASON</a:t>
            </a:r>
            <a:endParaRPr lang="en-CA" b="1" dirty="0">
              <a:solidFill>
                <a:srgbClr val="71508D"/>
              </a:solidFill>
            </a:endParaRPr>
          </a:p>
        </p:txBody>
      </p:sp>
      <p:sp>
        <p:nvSpPr>
          <p:cNvPr id="21" name="TextBox 20"/>
          <p:cNvSpPr txBox="1"/>
          <p:nvPr/>
        </p:nvSpPr>
        <p:spPr>
          <a:xfrm>
            <a:off x="1337987" y="5034329"/>
            <a:ext cx="954107" cy="369332"/>
          </a:xfrm>
          <a:prstGeom prst="rect">
            <a:avLst/>
          </a:prstGeom>
          <a:noFill/>
        </p:spPr>
        <p:txBody>
          <a:bodyPr wrap="none" rtlCol="0">
            <a:spAutoFit/>
          </a:bodyPr>
          <a:lstStyle/>
          <a:p>
            <a:r>
              <a:rPr lang="en-CA" b="1" dirty="0" smtClean="0">
                <a:solidFill>
                  <a:srgbClr val="71508D"/>
                </a:solidFill>
              </a:rPr>
              <a:t>MONTH</a:t>
            </a:r>
            <a:endParaRPr lang="en-CA" b="1" dirty="0">
              <a:solidFill>
                <a:srgbClr val="71508D"/>
              </a:solidFill>
            </a:endParaRPr>
          </a:p>
        </p:txBody>
      </p:sp>
      <p:sp>
        <p:nvSpPr>
          <p:cNvPr id="6" name="Oval 5"/>
          <p:cNvSpPr/>
          <p:nvPr/>
        </p:nvSpPr>
        <p:spPr>
          <a:xfrm>
            <a:off x="1723601" y="3579990"/>
            <a:ext cx="182880" cy="182880"/>
          </a:xfrm>
          <a:prstGeom prst="ellipse">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1739711" y="4051097"/>
            <a:ext cx="182880" cy="182880"/>
          </a:xfrm>
          <a:prstGeom prst="ellipse">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1739711" y="4542713"/>
            <a:ext cx="182880" cy="182880"/>
          </a:xfrm>
          <a:prstGeom prst="ellipse">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09269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rgbClr val="715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3807618"/>
            <a:ext cx="5422900" cy="3050381"/>
          </a:xfrm>
          <a:prstGeom prst="rect">
            <a:avLst/>
          </a:prstGeom>
        </p:spPr>
      </p:pic>
      <p:sp>
        <p:nvSpPr>
          <p:cNvPr id="8" name="Заголовок 1"/>
          <p:cNvSpPr txBox="1">
            <a:spLocks/>
          </p:cNvSpPr>
          <p:nvPr/>
        </p:nvSpPr>
        <p:spPr>
          <a:xfrm>
            <a:off x="2210109" y="2736056"/>
            <a:ext cx="8330582" cy="411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bg1"/>
                </a:solidFill>
                <a:latin typeface="Montserrat" charset="0"/>
                <a:ea typeface="Montserrat" charset="0"/>
                <a:cs typeface="Montserrat" charset="0"/>
              </a:rPr>
              <a:t>WHAT IS REGRESSION?</a:t>
            </a:r>
            <a:endParaRPr lang="ru-RU" sz="36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1616212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Прямоугольник 5"/>
          <p:cNvSpPr/>
          <p:nvPr/>
        </p:nvSpPr>
        <p:spPr>
          <a:xfrm>
            <a:off x="541538" y="1544715"/>
            <a:ext cx="5523472" cy="269612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Regression works by predicting value of one variable Y based on another variable X.</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X is called the independent variable and Y is called the dependant variable.</a:t>
            </a:r>
          </a:p>
        </p:txBody>
      </p:sp>
      <p:sp>
        <p:nvSpPr>
          <p:cNvPr id="9" name="Прямоугольник 8"/>
          <p:cNvSpPr/>
          <p:nvPr/>
        </p:nvSpPr>
        <p:spPr>
          <a:xfrm flipH="1">
            <a:off x="2618912" y="6338655"/>
            <a:ext cx="9392573" cy="369332"/>
          </a:xfrm>
          <a:prstGeom prst="rect">
            <a:avLst/>
          </a:prstGeom>
        </p:spPr>
        <p:txBody>
          <a:bodyPr wrap="square">
            <a:spAutoFit/>
          </a:bodyPr>
          <a:lstStyle/>
          <a:p>
            <a:pPr algn="r"/>
            <a:r>
              <a:rPr lang="en-US" b="1" dirty="0" err="1" smtClean="0">
                <a:solidFill>
                  <a:srgbClr val="583A72"/>
                </a:solidFill>
                <a:latin typeface="Montserrat" charset="0"/>
                <a:ea typeface="Montserrat" charset="0"/>
                <a:cs typeface="Montserrat" charset="0"/>
              </a:rPr>
              <a:t>TensorFlow</a:t>
            </a:r>
            <a:r>
              <a:rPr lang="en-US" b="1" dirty="0" smtClean="0">
                <a:solidFill>
                  <a:srgbClr val="583A72"/>
                </a:solidFill>
                <a:latin typeface="Montserrat" charset="0"/>
                <a:ea typeface="Montserrat" charset="0"/>
                <a:cs typeface="Montserrat" charset="0"/>
              </a:rPr>
              <a:t> 2.0 PRACTICAL</a:t>
            </a:r>
            <a:endParaRPr lang="ru-RU" b="1" dirty="0">
              <a:solidFill>
                <a:srgbClr val="583A72"/>
              </a:solidFill>
              <a:latin typeface="Montserrat" charset="0"/>
              <a:ea typeface="Montserrat" charset="0"/>
              <a:cs typeface="Montserrat" charset="0"/>
            </a:endParaRPr>
          </a:p>
        </p:txBody>
      </p:sp>
      <p:sp>
        <p:nvSpPr>
          <p:cNvPr id="22" name="Прямоугольник 4"/>
          <p:cNvSpPr/>
          <p:nvPr/>
        </p:nvSpPr>
        <p:spPr>
          <a:xfrm>
            <a:off x="416128" y="89963"/>
            <a:ext cx="12175089" cy="584775"/>
          </a:xfrm>
          <a:prstGeom prst="rect">
            <a:avLst/>
          </a:prstGeom>
        </p:spPr>
        <p:txBody>
          <a:bodyPr wrap="square">
            <a:spAutoFit/>
          </a:bodyPr>
          <a:lstStyle/>
          <a:p>
            <a:r>
              <a:rPr lang="en-US" sz="3200" b="1" dirty="0" smtClean="0">
                <a:solidFill>
                  <a:srgbClr val="FFDC90"/>
                </a:solidFill>
                <a:latin typeface="Montserrat" charset="0"/>
                <a:ea typeface="Montserrat" charset="0"/>
                <a:cs typeface="Montserrat" charset="0"/>
              </a:rPr>
              <a:t>PROJECT #3: WHAT IS REGRESSION?</a:t>
            </a:r>
            <a:endParaRPr lang="ru-RU" sz="3200" b="1" dirty="0">
              <a:solidFill>
                <a:srgbClr val="FFDC90"/>
              </a:solidFill>
              <a:latin typeface="Montserrat" charset="0"/>
              <a:ea typeface="Montserrat" charset="0"/>
              <a:cs typeface="Montserrat" charset="0"/>
            </a:endParaRPr>
          </a:p>
        </p:txBody>
      </p:sp>
      <p:cxnSp>
        <p:nvCxnSpPr>
          <p:cNvPr id="8" name="Straight Arrow Connector 7"/>
          <p:cNvCxnSpPr/>
          <p:nvPr/>
        </p:nvCxnSpPr>
        <p:spPr>
          <a:xfrm flipV="1">
            <a:off x="6956669" y="4788911"/>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970194" y="2237338"/>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61073" y="3599969"/>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2" name="Oval 11"/>
          <p:cNvSpPr/>
          <p:nvPr/>
        </p:nvSpPr>
        <p:spPr>
          <a:xfrm>
            <a:off x="8142765" y="3296970"/>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3" name="Oval 12"/>
          <p:cNvSpPr/>
          <p:nvPr/>
        </p:nvSpPr>
        <p:spPr>
          <a:xfrm>
            <a:off x="8403698" y="3677351"/>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4" name="Oval 13"/>
          <p:cNvSpPr/>
          <p:nvPr/>
        </p:nvSpPr>
        <p:spPr>
          <a:xfrm>
            <a:off x="8833741" y="2751512"/>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5" name="Oval 14"/>
          <p:cNvSpPr/>
          <p:nvPr/>
        </p:nvSpPr>
        <p:spPr>
          <a:xfrm>
            <a:off x="10516623" y="1919510"/>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6" name="Oval 15"/>
          <p:cNvSpPr/>
          <p:nvPr/>
        </p:nvSpPr>
        <p:spPr>
          <a:xfrm>
            <a:off x="9573322" y="2422973"/>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7" name="Oval 16"/>
          <p:cNvSpPr/>
          <p:nvPr/>
        </p:nvSpPr>
        <p:spPr>
          <a:xfrm>
            <a:off x="9715421" y="2929178"/>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8" name="Oval 17"/>
          <p:cNvSpPr/>
          <p:nvPr/>
        </p:nvSpPr>
        <p:spPr>
          <a:xfrm>
            <a:off x="8910179" y="3212264"/>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19" name="Oval 18"/>
          <p:cNvSpPr/>
          <p:nvPr/>
        </p:nvSpPr>
        <p:spPr>
          <a:xfrm>
            <a:off x="10312900" y="2429456"/>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0" name="TextBox 19"/>
          <p:cNvSpPr txBox="1"/>
          <p:nvPr/>
        </p:nvSpPr>
        <p:spPr>
          <a:xfrm>
            <a:off x="7803172" y="4895806"/>
            <a:ext cx="2973891"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1" name="TextBox 20"/>
          <p:cNvSpPr txBox="1"/>
          <p:nvPr/>
        </p:nvSpPr>
        <p:spPr>
          <a:xfrm rot="16200000">
            <a:off x="4733785" y="3216196"/>
            <a:ext cx="3922549" cy="461665"/>
          </a:xfrm>
          <a:prstGeom prst="rect">
            <a:avLst/>
          </a:prstGeom>
          <a:noFill/>
        </p:spPr>
        <p:txBody>
          <a:bodyPr wrap="none" rtlCol="0">
            <a:spAutoFit/>
          </a:bodyPr>
          <a:lstStyle/>
          <a:p>
            <a:r>
              <a:rPr lang="en-CA" sz="2400" b="1" dirty="0" smtClean="0"/>
              <a:t>BIKE RENTAL USAGE (COUNT)</a:t>
            </a:r>
            <a:endParaRPr lang="en-CA" sz="2400" b="1" dirty="0"/>
          </a:p>
        </p:txBody>
      </p:sp>
      <p:cxnSp>
        <p:nvCxnSpPr>
          <p:cNvPr id="25" name="Straight Connector 24"/>
          <p:cNvCxnSpPr/>
          <p:nvPr/>
        </p:nvCxnSpPr>
        <p:spPr>
          <a:xfrm flipH="1">
            <a:off x="7008122" y="2321728"/>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7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Lst>
  </p:timing>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882</TotalTime>
  <Words>3624</Words>
  <Application>Microsoft Office PowerPoint</Application>
  <PresentationFormat>Widescreen</PresentationFormat>
  <Paragraphs>571</Paragraphs>
  <Slides>64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5" baseType="lpstr">
      <vt:lpstr>Arial</vt:lpstr>
      <vt:lpstr>Calibri</vt:lpstr>
      <vt:lpstr>Calibri Light</vt:lpstr>
      <vt:lpstr>Cambria Math</vt:lpstr>
      <vt:lpstr>Courier New</vt:lpstr>
      <vt:lpstr>Montserrat</vt:lpstr>
      <vt:lpstr>Times New Roman</vt:lpstr>
      <vt:lpstr>Wingdings</vt:lpstr>
      <vt:lpstr>Тема Office</vt:lpstr>
      <vt:lpstr>Visio</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Microsoft Office</dc:creator>
  <cp:lastModifiedBy>Ryan Ahmed</cp:lastModifiedBy>
  <cp:revision>111</cp:revision>
  <dcterms:created xsi:type="dcterms:W3CDTF">2019-08-16T12:17:08Z</dcterms:created>
  <dcterms:modified xsi:type="dcterms:W3CDTF">2019-08-21T04:59:12Z</dcterms:modified>
</cp:coreProperties>
</file>