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56" r:id="rId4"/>
    <p:sldId id="261" r:id="rId5"/>
    <p:sldId id="270" r:id="rId6"/>
    <p:sldId id="273" r:id="rId7"/>
    <p:sldId id="271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46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5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9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18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56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65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15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48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7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16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45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13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59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4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13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1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ural_network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4483" y="94459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Vs. RECALL EXAMPLE 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Accuracy = (TP+TN) / (TP + TN + FP + FN</a:t>
            </a: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TP/Total </a:t>
            </a: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Predictions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TP/ (TP+FP) </a:t>
            </a: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TP/ Actual TRUE = TP/ (TP+FN</a:t>
            </a: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) = 1/9 = 11%</a:t>
            </a: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/>
                <a:gridCol w="1618416"/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 smtClea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 smtClea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46982" y="2264193"/>
            <a:ext cx="3345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Total # data points = 100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# Cancer Patients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# Healthy Patients = 91</a:t>
            </a:r>
          </a:p>
        </p:txBody>
      </p:sp>
    </p:spTree>
    <p:extLst>
      <p:ext uri="{BB962C8B-B14F-4D97-AF65-F5344CB8AC3E}">
        <p14:creationId xmlns:p14="http://schemas.microsoft.com/office/powerpoint/2010/main" val="199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#5 OVERVIEW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#5: TEXT CLASSIFICATION AND SENTIMENT ANALYSIS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912030" y="3074121"/>
            <a:ext cx="3403600" cy="2650671"/>
          </a:xfrm>
          <a:prstGeom prst="roundRect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b="1" dirty="0"/>
          </a:p>
        </p:txBody>
      </p:sp>
      <p:sp>
        <p:nvSpPr>
          <p:cNvPr id="24" name="Right Arrow 23"/>
          <p:cNvSpPr/>
          <p:nvPr/>
        </p:nvSpPr>
        <p:spPr>
          <a:xfrm>
            <a:off x="9321800" y="4078196"/>
            <a:ext cx="255270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523105" y="286678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REVIEW (TEXT)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852" y="3507442"/>
            <a:ext cx="2343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POSITIVE</a:t>
            </a:r>
          </a:p>
          <a:p>
            <a:r>
              <a:rPr lang="en-CA" b="1" dirty="0" smtClean="0"/>
              <a:t>OR NEGATIVE REVIEW</a:t>
            </a:r>
            <a:endParaRPr lang="en-CA" b="1" dirty="0"/>
          </a:p>
        </p:txBody>
      </p:sp>
      <p:sp>
        <p:nvSpPr>
          <p:cNvPr id="29" name="Rectangle 28"/>
          <p:cNvSpPr/>
          <p:nvPr/>
        </p:nvSpPr>
        <p:spPr>
          <a:xfrm>
            <a:off x="2341691" y="6165331"/>
            <a:ext cx="6649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 smtClean="0"/>
              <a:t>Photo Credit: </a:t>
            </a:r>
            <a:r>
              <a:rPr lang="en-CA" sz="1600" dirty="0">
                <a:hlinkClick r:id="rId3"/>
              </a:rPr>
              <a:t>https://</a:t>
            </a:r>
            <a:r>
              <a:rPr lang="en-CA" sz="1600" dirty="0" smtClean="0">
                <a:hlinkClick r:id="rId3"/>
              </a:rPr>
              <a:t>commons.wikimedia.org/wiki/File:Neural_network.svg</a:t>
            </a:r>
            <a:endParaRPr lang="en-CA" sz="1600" dirty="0" smtClean="0"/>
          </a:p>
          <a:p>
            <a:endParaRPr lang="en-CA" sz="1600" dirty="0"/>
          </a:p>
        </p:txBody>
      </p:sp>
      <p:pic>
        <p:nvPicPr>
          <p:cNvPr id="3076" name="Picture 4" descr="File:Neural network.sv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3" r="13453"/>
          <a:stretch/>
        </p:blipFill>
        <p:spPr bwMode="auto">
          <a:xfrm>
            <a:off x="6221029" y="3149497"/>
            <a:ext cx="2956092" cy="24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312980" y="2464265"/>
            <a:ext cx="477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b="1" dirty="0"/>
              <a:t>TRAINED </a:t>
            </a:r>
            <a:r>
              <a:rPr lang="en-CA" b="1" dirty="0" smtClean="0"/>
              <a:t>ARTIFICIAL NEURAL NETWORK MODEL</a:t>
            </a:r>
            <a:endParaRPr lang="en-CA" b="1" dirty="0"/>
          </a:p>
        </p:txBody>
      </p:sp>
      <p:sp>
        <p:nvSpPr>
          <p:cNvPr id="15" name="Right Arrow 14"/>
          <p:cNvSpPr/>
          <p:nvPr/>
        </p:nvSpPr>
        <p:spPr>
          <a:xfrm>
            <a:off x="3962400" y="4094655"/>
            <a:ext cx="1925610" cy="609600"/>
          </a:xfrm>
          <a:prstGeom prst="rightArrow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Left Brace 2"/>
          <p:cNvSpPr/>
          <p:nvPr/>
        </p:nvSpPr>
        <p:spPr>
          <a:xfrm>
            <a:off x="848268" y="2892032"/>
            <a:ext cx="676072" cy="3051069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10800000">
            <a:off x="3022893" y="2855808"/>
            <a:ext cx="676072" cy="3087293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rgbClr val="715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742864" y="3322776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71508D"/>
                </a:solidFill>
              </a:defRPr>
            </a:lvl1pPr>
          </a:lstStyle>
          <a:p>
            <a:r>
              <a:rPr lang="en-CA" dirty="0" smtClean="0"/>
              <a:t>VARIANT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1928748" y="5738272"/>
            <a:ext cx="6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71508D"/>
                </a:solidFill>
              </a:rPr>
              <a:t>DATE</a:t>
            </a:r>
            <a:endParaRPr lang="en-CA" b="1" dirty="0">
              <a:solidFill>
                <a:srgbClr val="71508D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3618" y="4275841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189728" y="4746948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2189728" y="5238564"/>
            <a:ext cx="182880" cy="182880"/>
          </a:xfrm>
          <a:prstGeom prst="ellipse">
            <a:avLst/>
          </a:prstGeom>
          <a:solidFill>
            <a:srgbClr val="715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Прямоугольник 5"/>
          <p:cNvSpPr/>
          <p:nvPr/>
        </p:nvSpPr>
        <p:spPr>
          <a:xfrm>
            <a:off x="282643" y="1210938"/>
            <a:ext cx="1130957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Dataset consists of 3000 Amazon customer reviews, star ratings, date of review, variant and feedback of various amazon Alexa products like Alexa Echo, Echo dots.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objective is to discover insights into consumer reviews and </a:t>
            </a: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perform </a:t>
            </a: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sentiment analysis on the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Dataset: </a:t>
            </a:r>
            <a:r>
              <a:rPr lang="en-CA" sz="16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www.kaggle.com/sid321axn/amazon-alexa-reviews</a:t>
            </a:r>
            <a:endParaRPr lang="en-CA" sz="16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058018" y="2850356"/>
            <a:ext cx="92195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TOKENIZATION (COUNT VECTORIZER)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2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</a:t>
            </a:r>
            <a:r>
              <a:rPr lang="en-US" sz="3200" b="1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: TOKENIZATION (COUNT VECTORIZER)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1460103" y="1298217"/>
            <a:ext cx="11309573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This is the first document.</a:t>
            </a:r>
          </a:p>
          <a:p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This document is the second document.</a:t>
            </a:r>
          </a:p>
          <a:p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And this is the third one.</a:t>
            </a:r>
          </a:p>
          <a:p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Is this the first document?</a:t>
            </a:r>
          </a:p>
          <a:p>
            <a:endParaRPr lang="en-CA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CA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CA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76109" y="1429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[[0 1 1 1 0 0 1 0 1] </a:t>
            </a:r>
            <a:endParaRPr lang="en-CA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0 2 0 1 0 1 1 0 1] </a:t>
            </a:r>
            <a:endParaRPr lang="en-CA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1 0 0 1 1 0 1 1 1] </a:t>
            </a:r>
            <a:endParaRPr lang="en-CA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CA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[</a:t>
            </a:r>
            <a:r>
              <a:rPr lang="en-CA" dirty="0">
                <a:solidFill>
                  <a:srgbClr val="212121"/>
                </a:solidFill>
                <a:latin typeface="Courier New" panose="02070309020205020404" pitchFamily="49" charset="0"/>
              </a:rPr>
              <a:t>0 1 1 1 0 0 1 0 1]]</a:t>
            </a:r>
            <a:endParaRPr lang="en-C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75970"/>
              </p:ext>
            </p:extLst>
          </p:nvPr>
        </p:nvGraphicFramePr>
        <p:xfrm>
          <a:off x="416128" y="3141165"/>
          <a:ext cx="10126913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91"/>
                <a:gridCol w="764497"/>
                <a:gridCol w="1260886"/>
                <a:gridCol w="1012691"/>
                <a:gridCol w="711751"/>
                <a:gridCol w="794482"/>
                <a:gridCol w="1119498"/>
                <a:gridCol w="734295"/>
                <a:gridCol w="963009"/>
                <a:gridCol w="1753113"/>
              </a:tblGrid>
              <a:tr h="370840">
                <a:tc>
                  <a:txBody>
                    <a:bodyPr/>
                    <a:lstStyle/>
                    <a:p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'and'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'document'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'first'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'is'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'one'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'second'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'the'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'third'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</a:rPr>
                        <a:t>'this'</a:t>
                      </a:r>
                      <a:endParaRPr lang="en-CA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Training</a:t>
                      </a:r>
                      <a:r>
                        <a:rPr lang="en-CA" sz="1400" baseline="0" dirty="0" smtClean="0"/>
                        <a:t> Sample #1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Training</a:t>
                      </a:r>
                      <a:r>
                        <a:rPr lang="en-CA" sz="1400" baseline="0" dirty="0" smtClean="0"/>
                        <a:t> Sample #2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Training</a:t>
                      </a:r>
                      <a:r>
                        <a:rPr lang="en-CA" sz="1400" baseline="0" dirty="0" smtClean="0"/>
                        <a:t> Sample #3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Training</a:t>
                      </a:r>
                      <a:r>
                        <a:rPr lang="en-CA" sz="1400" baseline="0" dirty="0" smtClean="0"/>
                        <a:t> Sample #4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654800" y="1770168"/>
            <a:ext cx="1130300" cy="585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2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45193" y="2409031"/>
            <a:ext cx="100704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600"/>
              </a:lnSpc>
            </a:pPr>
            <a:r>
              <a:rPr lang="en-CA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CA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2326" y="93020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 smtClea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 smtClea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90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09724" y="93302"/>
            <a:ext cx="9827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30560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4483" y="94948"/>
            <a:ext cx="98274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#5: </a:t>
            </a:r>
            <a:r>
              <a:rPr lang="en-CA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KEY </a:t>
            </a:r>
            <a:r>
              <a:rPr lang="en-CA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6938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597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1_Тема Office</vt:lpstr>
      <vt:lpstr>2_Тема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118</cp:revision>
  <dcterms:created xsi:type="dcterms:W3CDTF">2019-08-16T12:17:08Z</dcterms:created>
  <dcterms:modified xsi:type="dcterms:W3CDTF">2019-08-25T19:21:41Z</dcterms:modified>
</cp:coreProperties>
</file>