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311" r:id="rId4"/>
    <p:sldId id="312" r:id="rId5"/>
    <p:sldId id="313" r:id="rId6"/>
    <p:sldId id="316" r:id="rId7"/>
    <p:sldId id="314" r:id="rId8"/>
    <p:sldId id="291" r:id="rId9"/>
    <p:sldId id="292" r:id="rId10"/>
    <p:sldId id="293" r:id="rId11"/>
    <p:sldId id="294" r:id="rId12"/>
    <p:sldId id="295" r:id="rId13"/>
    <p:sldId id="317" r:id="rId14"/>
    <p:sldId id="318" r:id="rId15"/>
    <p:sldId id="320" r:id="rId16"/>
    <p:sldId id="298" r:id="rId17"/>
    <p:sldId id="322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1878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4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8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2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3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5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84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44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9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28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16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98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41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88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28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98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m.wikipedia.org/wiki/Fichier:MultiLayerNeuralNetworkBigger_english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7" Type="http://schemas.openxmlformats.org/officeDocument/2006/relationships/hyperlink" Target="https://commons.wikimedia.org/wiki/File:Neuron_Hand-tuned.svg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commons.wikimedia.org/wiki/File:Artificial_neural_network.svg" TargetMode="External"/><Relationship Id="rId11" Type="http://schemas.openxmlformats.org/officeDocument/2006/relationships/image" Target="../media/image12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tificial_neural_network.svg" TargetMode="External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RELU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(RECTIFIED LINEAR UNITS)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pic>
        <p:nvPicPr>
          <p:cNvPr id="31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T-SHIRT/TOP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TROUSER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PULLOVER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DRESS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COAT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SANDAL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SHIRT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SNEAKER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BAG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55" name="Left Brace 54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Left Brace 56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64" name="Rectangle 63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68" name="Right Arrow 67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ight Arrow 68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Arrow 69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pic>
        <p:nvPicPr>
          <p:cNvPr id="7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67847" y="1355452"/>
            <a:ext cx="100567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is.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7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RELU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(RECTIFIED LINEAR UNITS)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7847" y="1355452"/>
            <a:ext cx="11927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gradient of the RELU does not vanish as we increase x compared to the 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038"/>
              </p:ext>
            </p:extLst>
          </p:nvPr>
        </p:nvGraphicFramePr>
        <p:xfrm>
          <a:off x="41129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-5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-6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-5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-8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96073"/>
              </p:ext>
            </p:extLst>
          </p:nvPr>
        </p:nvGraphicFramePr>
        <p:xfrm>
          <a:off x="811885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pic>
        <p:nvPicPr>
          <p:cNvPr id="3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6" y="3440751"/>
            <a:ext cx="3310195" cy="26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36075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1904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8" name="Picture 2" descr="Image result for sigmoi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15" y="1147057"/>
            <a:ext cx="1451585" cy="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/>
          <p:nvPr/>
        </p:nvCxnSpPr>
        <p:spPr>
          <a:xfrm rot="5400000">
            <a:off x="10357832" y="1605406"/>
            <a:ext cx="480877" cy="469661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53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POOLING (DOWNSAMPLING)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7847" y="1355452"/>
            <a:ext cx="119273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Pooling or down sampling layers are placed after convolutional layers to reduce feature map dimensionality.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improves the computational efficiency while preserving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Pooling helps the model to generalize by avoiding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If one of the pixel is shifted, the pooled feature map will still be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Max pooling works by retaining the maximum feature response within a given sample size in a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Live illustration : http://scs.ryerson.ca/~aharley/vis/conv/flat.html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21628"/>
              </p:ext>
            </p:extLst>
          </p:nvPr>
        </p:nvGraphicFramePr>
        <p:xfrm>
          <a:off x="1846710" y="3845244"/>
          <a:ext cx="2418452" cy="2237857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4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6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8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9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4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46710" y="3845244"/>
            <a:ext cx="1208989" cy="1137260"/>
          </a:xfrm>
          <a:prstGeom prst="rect">
            <a:avLst/>
          </a:pr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8474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02971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8474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2971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475195" y="4795718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5162" y="44423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MAX POOLING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5195" y="5145331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2x2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STRIDE = 2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06781" y="393942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06781" y="444959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06780" y="4971900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6780" y="5469617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7230085" y="4809716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056" y="44468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FLATTENING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pic>
        <p:nvPicPr>
          <p:cNvPr id="28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344" y="4032193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0091 -3.70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3.7037E-6 L 0.00078 0.161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6135 L 0.10065 0.1613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45193" y="2409031"/>
            <a:ext cx="100704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600"/>
              </a:lnSpc>
            </a:pPr>
            <a:r>
              <a:rPr lang="en-CA" b="1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HOW TO IMPROVE NETWORK PERFORMANCE?</a:t>
            </a:r>
          </a:p>
        </p:txBody>
      </p:sp>
    </p:spTree>
    <p:extLst>
      <p:ext uri="{BB962C8B-B14F-4D97-AF65-F5344CB8AC3E}">
        <p14:creationId xmlns:p14="http://schemas.microsoft.com/office/powerpoint/2010/main" val="2281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3934" y="8836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INCREASE 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413934" y="1183338"/>
            <a:ext cx="122003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Improve accuracy by adding more feature detectors/filters or adding a dropout.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Dropout refers to dropping out units in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Neurons develop co-dependency amongst each other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Dropout is a regularization technique for reducing overfitting in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19931" y="352217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158829" y="280742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35" name="Left Brace 34"/>
          <p:cNvSpPr/>
          <p:nvPr/>
        </p:nvSpPr>
        <p:spPr>
          <a:xfrm rot="20490726">
            <a:off x="821851" y="303698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FF0000"/>
                </a:solidFill>
              </a:rPr>
              <a:t>64 INSTEAD OF 32</a:t>
            </a:r>
            <a:endParaRPr lang="en-CA" sz="1200" b="1" dirty="0">
              <a:solidFill>
                <a:srgbClr val="FF0000"/>
              </a:solidFill>
            </a:endParaRP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9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85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31852" y="311289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31851" y="402339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07054" y="6279220"/>
            <a:ext cx="7016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100" b="1" dirty="0"/>
              <a:t>Photo Credit: </a:t>
            </a:r>
            <a:r>
              <a:rPr lang="en-CA" sz="1100" dirty="0">
                <a:hlinkClick r:id="rId4"/>
              </a:rPr>
              <a:t>https://fr.m.wikipedia.org/wiki/Fichier:MultiLayerNeuralNetworkBigger_english.png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15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45193" y="2409031"/>
            <a:ext cx="100704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600"/>
              </a:lnSpc>
            </a:pPr>
            <a:r>
              <a:rPr lang="en-CA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2326" y="9302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CONFUSION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MATRIX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06885"/>
              </p:ext>
            </p:extLst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/>
                <a:gridCol w="2072797"/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09724" y="93302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CONFUSION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MATRIX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(TP): cases when classiﬁer predicted TRUE (they have the disease), and correct class was TRUE (patient has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(TN): cases when model predicted FALSE (no disease), and correct class was FALSE (patient do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(FP) (Type I error): classiﬁer predicted TRUE, but correct class was FALSE (patient did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2231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4483" y="94948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KEY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PERFORMANCE INDICATORS (KPI)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Misclassiﬁcation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rate (Error Rate) = (FP + FN)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TRUE Predictions = TP/ (TP+FP) (When model predicted TRUE class, how often was it right?)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3095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4483" y="94459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Vs.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RECALL EXAMPLE 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Predictions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(TP+FP)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1/9 = 11%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79098"/>
              </p:ext>
            </p:extLst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/>
                <a:gridCol w="1618416"/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36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#7 </a:t>
            </a:r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OVERVIEW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#7: PREDICT FASHION CLASSES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020442" y="2830372"/>
            <a:ext cx="3040912" cy="1552354"/>
          </a:xfrm>
          <a:prstGeom prst="round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CLASSIFIER</a:t>
            </a:r>
            <a:endParaRPr kumimoji="0" lang="en-CA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63976" y="1426643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b="1" kern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INPUT IMAGES</a:t>
            </a:r>
            <a:endParaRPr lang="en-US" sz="1400" kern="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22289" y="452848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Fashion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consists of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70,000 images</a:t>
            </a:r>
          </a:p>
          <a:p>
            <a:pPr marL="285750" lvl="1" indent="-285750"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60,000 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training </a:t>
            </a:r>
          </a:p>
          <a:p>
            <a:pPr marL="285750" lvl="1" indent="-285750"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10,000 testing</a:t>
            </a:r>
          </a:p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Images are 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28x28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grayscale</a:t>
            </a:r>
            <a:endParaRPr lang="en-US" sz="1400" kern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8134213" y="3421394"/>
            <a:ext cx="749417" cy="53340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052606" y="1236947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TARGET CLASS: 10</a:t>
            </a:r>
            <a:endParaRPr lang="en-US" sz="1600" b="1" kern="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72512" y="2156255"/>
            <a:ext cx="1770011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T-SHIRT/TOP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TROUSER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PULLOVER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DRESS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COAT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SANDAL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SHIRT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SNEAKER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BAG</a:t>
            </a:r>
            <a:endParaRPr lang="en-CA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ANKLE BOOT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" name="Left Brace 75"/>
          <p:cNvSpPr/>
          <p:nvPr/>
        </p:nvSpPr>
        <p:spPr>
          <a:xfrm>
            <a:off x="8980968" y="173442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7" name="Left Brace 76"/>
          <p:cNvSpPr/>
          <p:nvPr/>
        </p:nvSpPr>
        <p:spPr>
          <a:xfrm rot="10800000">
            <a:off x="10609158" y="173442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1" y="1835566"/>
            <a:ext cx="2006443" cy="1906478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9555127" y="4121834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417" y="1802542"/>
            <a:ext cx="2063569" cy="196530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9546671" y="4657321"/>
            <a:ext cx="1195852" cy="5382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65" y="3662352"/>
            <a:ext cx="1982780" cy="198993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9475761" y="2154153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546" y="3688912"/>
            <a:ext cx="2050956" cy="192232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9546671" y="4406727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4244622" y="3395652"/>
            <a:ext cx="749417" cy="53340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32" y="1868239"/>
            <a:ext cx="3958815" cy="38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#7: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PREDICT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FASHION CLASSES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5" y="2412414"/>
            <a:ext cx="3549288" cy="331371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161143" y="2554514"/>
            <a:ext cx="0" cy="288834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90387" y="5726130"/>
            <a:ext cx="280405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8558" y="576766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28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434" y="372392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28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43" y="3317183"/>
            <a:ext cx="7454701" cy="1275146"/>
          </a:xfrm>
          <a:prstGeom prst="rect">
            <a:avLst/>
          </a:prstGeom>
        </p:spPr>
      </p:pic>
      <p:sp>
        <p:nvSpPr>
          <p:cNvPr id="31" name="Прямоугольник 5"/>
          <p:cNvSpPr/>
          <p:nvPr/>
        </p:nvSpPr>
        <p:spPr>
          <a:xfrm>
            <a:off x="607218" y="1289324"/>
            <a:ext cx="13415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Fashion dataset contains 28x28 greyscale image with values ranging from 0-255.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'0' represents black and '255' represents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Each image is represented by a row with 784 (i.e.: 28x28) values. 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45193" y="2409031"/>
            <a:ext cx="100704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600"/>
              </a:lnSpc>
            </a:pPr>
            <a:r>
              <a:rPr lang="en-CA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</a:t>
            </a:r>
            <a:r>
              <a:rPr lang="en-CA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CONVOLUTIONAL NEURAL NETWORKS (CNNS) </a:t>
            </a:r>
            <a:r>
              <a:rPr lang="en-CA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AND HOW DO THEY LEARN?</a:t>
            </a:r>
            <a:endParaRPr lang="ru-RU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6973" y="96002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CONVOLUTIONAL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NEURAL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NETWORKS BASICS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461552" y="1356235"/>
            <a:ext cx="10829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the axon.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Human learning occurs adaptively by varying the bond strength between these neurons.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2066" y="2718146"/>
            <a:ext cx="4165655" cy="2240055"/>
          </a:xfrm>
          <a:prstGeom prst="rect">
            <a:avLst/>
          </a:prstGeom>
        </p:spPr>
      </p:pic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13" y="2774705"/>
            <a:ext cx="2884308" cy="25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78319" y="5545674"/>
            <a:ext cx="5541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6"/>
              </a:rPr>
              <a:t>https</a:t>
            </a:r>
            <a:r>
              <a:rPr lang="en-CA" sz="1200" dirty="0">
                <a:hlinkClick r:id="rId6"/>
              </a:rPr>
              <a:t>://</a:t>
            </a:r>
            <a:r>
              <a:rPr lang="en-CA" sz="1200" dirty="0" smtClean="0">
                <a:hlinkClick r:id="rId6"/>
              </a:rPr>
              <a:t>commons.wikimedia.org/wiki/File:Artificial_neural_network.svg</a:t>
            </a:r>
            <a:endParaRPr lang="en-CA" sz="1200" dirty="0" smtClean="0"/>
          </a:p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7"/>
              </a:rPr>
              <a:t>https</a:t>
            </a:r>
            <a:r>
              <a:rPr lang="en-CA" sz="1200" dirty="0">
                <a:hlinkClick r:id="rId7"/>
              </a:rPr>
              <a:t>://</a:t>
            </a:r>
            <a:r>
              <a:rPr lang="en-CA" sz="1200" dirty="0" smtClean="0">
                <a:hlinkClick r:id="rId7"/>
              </a:rPr>
              <a:t>commons.wikimedia.org/wiki/File:Neuron_Hand-tuned.svg</a:t>
            </a:r>
            <a:endParaRPr lang="en-CA" sz="1200" dirty="0" smtClean="0"/>
          </a:p>
          <a:p>
            <a:endParaRPr lang="en-CA" sz="1200" dirty="0" smtClean="0"/>
          </a:p>
          <a:p>
            <a:endParaRPr lang="en-CA" sz="12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81758"/>
              </p:ext>
            </p:extLst>
          </p:nvPr>
        </p:nvGraphicFramePr>
        <p:xfrm>
          <a:off x="1530290" y="3467626"/>
          <a:ext cx="3456384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Visio" r:id="rId8" imgW="4504467" imgH="1770930" progId="Visio.Drawing.11">
                  <p:embed/>
                </p:oleObj>
              </mc:Choice>
              <mc:Fallback>
                <p:oleObj name="Visio" r:id="rId8" imgW="4504467" imgH="1770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90" y="3467626"/>
                        <a:ext cx="3456384" cy="118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29676"/>
              </p:ext>
            </p:extLst>
          </p:nvPr>
        </p:nvGraphicFramePr>
        <p:xfrm>
          <a:off x="2576342" y="4843097"/>
          <a:ext cx="2322258" cy="4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0" imgW="1612800" imgH="457200" progId="Equation.3">
                  <p:embed/>
                </p:oleObj>
              </mc:Choice>
              <mc:Fallback>
                <p:oleObj name="Equation" r:id="rId10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42" y="4843097"/>
                        <a:ext cx="2322258" cy="44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06788" y="91547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CONVOLUTIONAL NEURAL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NETWORKS: ENTIRE NETWORK OVERVIEW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</a:t>
            </a:r>
            <a:r>
              <a:rPr lang="en-CA" sz="1200" dirty="0" smtClean="0">
                <a:hlinkClick r:id="rId3"/>
              </a:rPr>
              <a:t>commons.wikimedia.org/wiki/File:Artificial_neural_network.svg</a:t>
            </a:r>
            <a:r>
              <a:rPr lang="en-CA" sz="1200" dirty="0" smtClean="0"/>
              <a:t/>
            </a:r>
            <a:br>
              <a:rPr lang="en-CA" sz="1200" dirty="0" smtClean="0"/>
            </a:br>
            <a:endParaRPr lang="en-CA" sz="1200" dirty="0"/>
          </a:p>
        </p:txBody>
      </p:sp>
      <p:pic>
        <p:nvPicPr>
          <p:cNvPr id="34" name="Picture 2" descr="File:Artificial neural network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35" y="1976084"/>
            <a:ext cx="3080756" cy="30079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T-SHIRT/TOP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TROUSER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PULLOVER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DRESS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COAT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SANDAL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SHIRT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SNEAKER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BAG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38" name="Left Brace 37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Left Brace 38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45" name="Rectangle 44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49" name="Right Arrow 48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ight Arrow 49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ight Arrow 50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964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54" name="TextBox 53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pic>
        <p:nvPicPr>
          <p:cNvPr id="57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23452" y="89386"/>
            <a:ext cx="12526818" cy="64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FEATURE DETECTORS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296452" y="1274553"/>
            <a:ext cx="12124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Convolutions use a kernel matrix to scan a given image and apply a filter to obtain a certain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An image Kernel is a matrix used to apply effects such as blurring and sharpening.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Kernels are used in machine learning for feature extraction to select most important pixels of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Convolution preserves the spatial relationship between pixels.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14" name="Right Arrow 13"/>
          <p:cNvSpPr/>
          <p:nvPr/>
        </p:nvSpPr>
        <p:spPr>
          <a:xfrm>
            <a:off x="2601047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469823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9108"/>
              </p:ext>
            </p:extLst>
          </p:nvPr>
        </p:nvGraphicFramePr>
        <p:xfrm>
          <a:off x="7429007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9493"/>
              </p:ext>
            </p:extLst>
          </p:nvPr>
        </p:nvGraphicFramePr>
        <p:xfrm>
          <a:off x="9002711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76866"/>
              </p:ext>
            </p:extLst>
          </p:nvPr>
        </p:nvGraphicFramePr>
        <p:xfrm>
          <a:off x="10590752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FEATURE MAPS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3" y="3453860"/>
            <a:ext cx="2633919" cy="24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7466" y="9499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FEATURE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DETECTORS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67845" y="3214978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34182"/>
              </p:ext>
            </p:extLst>
          </p:nvPr>
        </p:nvGraphicFramePr>
        <p:xfrm>
          <a:off x="3806235" y="2225887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66231"/>
              </p:ext>
            </p:extLst>
          </p:nvPr>
        </p:nvGraphicFramePr>
        <p:xfrm>
          <a:off x="566521" y="279013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/>
                <a:gridCol w="616654"/>
                <a:gridCol w="616654"/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 DETECTOR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424936" y="1795767"/>
            <a:ext cx="2108148" cy="959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367690" y="5019833"/>
            <a:ext cx="1208689" cy="7062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IMAGE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1</a:t>
            </a:r>
            <a:endParaRPr lang="en-CA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 MAP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8533549" y="4455587"/>
            <a:ext cx="1122568" cy="8741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Convolution: 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986" y="5427368"/>
            <a:ext cx="734497" cy="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169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69 -0.00023 L 0.10104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208 L 0.00026 0.07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1075</Words>
  <Application>Microsoft Office PowerPoint</Application>
  <PresentationFormat>Widescreen</PresentationFormat>
  <Paragraphs>283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1_Тема Office</vt:lpstr>
      <vt:lpstr>2_Тема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72</cp:revision>
  <dcterms:created xsi:type="dcterms:W3CDTF">2019-05-23T09:27:58Z</dcterms:created>
  <dcterms:modified xsi:type="dcterms:W3CDTF">2019-08-22T15:41:54Z</dcterms:modified>
</cp:coreProperties>
</file>