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sldIdLst>
    <p:sldId id="311" r:id="rId4"/>
    <p:sldId id="312" r:id="rId5"/>
    <p:sldId id="313" r:id="rId6"/>
    <p:sldId id="316" r:id="rId7"/>
    <p:sldId id="314" r:id="rId8"/>
    <p:sldId id="291" r:id="rId9"/>
    <p:sldId id="32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>
        <p:scale>
          <a:sx n="75" d="100"/>
          <a:sy n="75" d="100"/>
        </p:scale>
        <p:origin x="954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8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01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42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85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23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71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38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6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5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84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44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92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28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16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98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41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885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284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989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90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22.08.2019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4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6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publis/pdf/lecun-01a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646199" y="1127464"/>
            <a:ext cx="6090081" cy="790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300" b="1" dirty="0" err="1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sz="5300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 2.0</a:t>
            </a:r>
            <a:endParaRPr lang="ru-RU" sz="5300" b="1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98599" y="1958790"/>
            <a:ext cx="593768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PRACTICAL</a:t>
            </a:r>
            <a:endParaRPr lang="ru-RU" sz="3600" b="1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-3555382" y="2850356"/>
            <a:ext cx="135248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#8 </a:t>
            </a:r>
            <a:r>
              <a:rPr lang="en-US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OVERVIEW</a:t>
            </a:r>
            <a:endParaRPr lang="ru-RU" sz="3600" b="1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#8: CLASSIFY TRAFFIC SIGNS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8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1084056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Traffic sign classification is an important task for self driving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this project, a Deep Network known as </a:t>
            </a:r>
            <a:r>
              <a:rPr lang="en-CA" dirty="0" err="1" smtClean="0"/>
              <a:t>LeNet</a:t>
            </a:r>
            <a:r>
              <a:rPr lang="en-CA" dirty="0" smtClean="0"/>
              <a:t> will be used for traffic sign images classification.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dataset contains 43 different classes of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Classes are as listed below: </a:t>
            </a:r>
          </a:p>
          <a:p>
            <a:pPr lvl="1"/>
            <a:r>
              <a:rPr lang="en-CA" sz="1200" dirty="0"/>
              <a:t>( 0, </a:t>
            </a:r>
            <a:r>
              <a:rPr lang="en-CA" sz="1200" dirty="0" err="1"/>
              <a:t>b'Speed</a:t>
            </a:r>
            <a:r>
              <a:rPr lang="en-CA" sz="1200" dirty="0"/>
              <a:t> limit (20km/h)') ( 1, </a:t>
            </a:r>
            <a:r>
              <a:rPr lang="en-CA" sz="1200" dirty="0" err="1"/>
              <a:t>b'Speed</a:t>
            </a:r>
            <a:r>
              <a:rPr lang="en-CA" sz="1200" dirty="0"/>
              <a:t> limit (30km/h</a:t>
            </a:r>
            <a:r>
              <a:rPr lang="en-CA" sz="1200" dirty="0" smtClean="0"/>
              <a:t>)') ( </a:t>
            </a:r>
            <a:r>
              <a:rPr lang="en-CA" sz="1200" dirty="0"/>
              <a:t>2, </a:t>
            </a:r>
            <a:r>
              <a:rPr lang="en-CA" sz="1200" dirty="0" err="1"/>
              <a:t>b'Speed</a:t>
            </a:r>
            <a:r>
              <a:rPr lang="en-CA" sz="1200" dirty="0"/>
              <a:t> limit (50km/h)') ( 3, </a:t>
            </a:r>
            <a:r>
              <a:rPr lang="en-CA" sz="1200" dirty="0" err="1"/>
              <a:t>b'Speed</a:t>
            </a:r>
            <a:r>
              <a:rPr lang="en-CA" sz="1200" dirty="0"/>
              <a:t> limit (60km/h</a:t>
            </a:r>
            <a:r>
              <a:rPr lang="en-CA" sz="1200" dirty="0" smtClean="0"/>
              <a:t>)') ( </a:t>
            </a:r>
            <a:r>
              <a:rPr lang="en-CA" sz="1200" dirty="0"/>
              <a:t>4, </a:t>
            </a:r>
            <a:r>
              <a:rPr lang="en-CA" sz="1200" dirty="0" err="1"/>
              <a:t>b'Speed</a:t>
            </a:r>
            <a:r>
              <a:rPr lang="en-CA" sz="1200" dirty="0"/>
              <a:t> limit (70km/h)') </a:t>
            </a:r>
            <a:endParaRPr lang="en-CA" sz="1200" dirty="0" smtClean="0"/>
          </a:p>
          <a:p>
            <a:pPr lvl="1"/>
            <a:r>
              <a:rPr lang="en-CA" sz="1200" dirty="0" smtClean="0"/>
              <a:t>( </a:t>
            </a:r>
            <a:r>
              <a:rPr lang="en-CA" sz="1200" dirty="0"/>
              <a:t>5, </a:t>
            </a:r>
            <a:r>
              <a:rPr lang="en-CA" sz="1200" dirty="0" err="1"/>
              <a:t>b'Speed</a:t>
            </a:r>
            <a:r>
              <a:rPr lang="en-CA" sz="1200" dirty="0"/>
              <a:t> limit (80km/h</a:t>
            </a:r>
            <a:r>
              <a:rPr lang="en-CA" sz="1200" dirty="0" smtClean="0"/>
              <a:t>)') ( 6, </a:t>
            </a:r>
            <a:r>
              <a:rPr lang="en-CA" sz="1200" dirty="0" err="1" smtClean="0"/>
              <a:t>b'End</a:t>
            </a:r>
            <a:r>
              <a:rPr lang="en-CA" sz="1200" dirty="0" smtClean="0"/>
              <a:t> of speed limit (80km/h)') ( 7, </a:t>
            </a:r>
            <a:r>
              <a:rPr lang="en-CA" sz="1200" dirty="0" err="1" smtClean="0"/>
              <a:t>b'Speed</a:t>
            </a:r>
            <a:r>
              <a:rPr lang="en-CA" sz="1200" dirty="0" smtClean="0"/>
              <a:t> limit (100km/h)') ( 8, </a:t>
            </a:r>
            <a:r>
              <a:rPr lang="en-CA" sz="1200" dirty="0" err="1" smtClean="0"/>
              <a:t>b'Speed</a:t>
            </a:r>
            <a:r>
              <a:rPr lang="en-CA" sz="1200" dirty="0" smtClean="0"/>
              <a:t> limit (120km/h)') ( 9, </a:t>
            </a:r>
            <a:r>
              <a:rPr lang="en-CA" sz="1200" dirty="0" err="1" smtClean="0"/>
              <a:t>b'No</a:t>
            </a:r>
            <a:r>
              <a:rPr lang="en-CA" sz="1200" dirty="0" smtClean="0"/>
              <a:t> passing') </a:t>
            </a:r>
          </a:p>
          <a:p>
            <a:pPr lvl="1"/>
            <a:r>
              <a:rPr lang="en-CA" sz="1200" dirty="0" smtClean="0"/>
              <a:t>(10, </a:t>
            </a:r>
            <a:r>
              <a:rPr lang="en-CA" sz="1200" dirty="0" err="1" smtClean="0"/>
              <a:t>b'No</a:t>
            </a:r>
            <a:r>
              <a:rPr lang="en-CA" sz="1200" dirty="0" smtClean="0"/>
              <a:t> passing for vehicles over 3.5 metric tons') (11, </a:t>
            </a:r>
            <a:r>
              <a:rPr lang="en-CA" sz="1200" dirty="0" err="1" smtClean="0"/>
              <a:t>b'Right</a:t>
            </a:r>
            <a:r>
              <a:rPr lang="en-CA" sz="1200" dirty="0" smtClean="0"/>
              <a:t>-of-way at the next intersection') (12, </a:t>
            </a:r>
            <a:r>
              <a:rPr lang="en-CA" sz="1200" dirty="0" err="1" smtClean="0"/>
              <a:t>b'Priority</a:t>
            </a:r>
            <a:r>
              <a:rPr lang="en-CA" sz="1200" dirty="0" smtClean="0"/>
              <a:t> road') (13, </a:t>
            </a:r>
            <a:r>
              <a:rPr lang="en-CA" sz="1200" dirty="0" err="1" smtClean="0"/>
              <a:t>b'Yield</a:t>
            </a:r>
            <a:r>
              <a:rPr lang="en-CA" sz="1200" dirty="0" smtClean="0"/>
              <a:t>') (14, </a:t>
            </a:r>
            <a:r>
              <a:rPr lang="en-CA" sz="1200" dirty="0" err="1" smtClean="0"/>
              <a:t>b'Stop</a:t>
            </a:r>
            <a:r>
              <a:rPr lang="en-CA" sz="1200" dirty="0" smtClean="0"/>
              <a:t>') </a:t>
            </a:r>
          </a:p>
          <a:p>
            <a:pPr lvl="1"/>
            <a:r>
              <a:rPr lang="en-CA" sz="1200" dirty="0" smtClean="0"/>
              <a:t>(15, </a:t>
            </a:r>
            <a:r>
              <a:rPr lang="en-CA" sz="1200" dirty="0" err="1" smtClean="0"/>
              <a:t>b'No</a:t>
            </a:r>
            <a:r>
              <a:rPr lang="en-CA" sz="1200" dirty="0" smtClean="0"/>
              <a:t> vehicles') (16, </a:t>
            </a:r>
            <a:r>
              <a:rPr lang="en-CA" sz="1200" dirty="0" err="1" smtClean="0"/>
              <a:t>b'Vehicles</a:t>
            </a:r>
            <a:r>
              <a:rPr lang="en-CA" sz="1200" dirty="0" smtClean="0"/>
              <a:t> over 3.5 metric tons prohibited') (17, </a:t>
            </a:r>
            <a:r>
              <a:rPr lang="en-CA" sz="1200" dirty="0" err="1" smtClean="0"/>
              <a:t>b'No</a:t>
            </a:r>
            <a:r>
              <a:rPr lang="en-CA" sz="1200" dirty="0" smtClean="0"/>
              <a:t> entry')</a:t>
            </a:r>
          </a:p>
          <a:p>
            <a:pPr lvl="1"/>
            <a:r>
              <a:rPr lang="en-CA" sz="1200" dirty="0" smtClean="0"/>
              <a:t>(18, </a:t>
            </a:r>
            <a:r>
              <a:rPr lang="en-CA" sz="1200" dirty="0" err="1" smtClean="0"/>
              <a:t>b'General</a:t>
            </a:r>
            <a:r>
              <a:rPr lang="en-CA" sz="1200" dirty="0" smtClean="0"/>
              <a:t> caution') (19, </a:t>
            </a:r>
            <a:r>
              <a:rPr lang="en-CA" sz="1200" dirty="0" err="1" smtClean="0"/>
              <a:t>b'Dangerous</a:t>
            </a:r>
            <a:r>
              <a:rPr lang="en-CA" sz="1200" dirty="0" smtClean="0"/>
              <a:t> curve to the left')</a:t>
            </a:r>
          </a:p>
          <a:p>
            <a:pPr lvl="1"/>
            <a:r>
              <a:rPr lang="en-CA" sz="1200" dirty="0" smtClean="0"/>
              <a:t>(20, </a:t>
            </a:r>
            <a:r>
              <a:rPr lang="en-CA" sz="1200" dirty="0" err="1" smtClean="0"/>
              <a:t>b'Dangerous</a:t>
            </a:r>
            <a:r>
              <a:rPr lang="en-CA" sz="1200" dirty="0" smtClean="0"/>
              <a:t> curve to the right') (21, </a:t>
            </a:r>
            <a:r>
              <a:rPr lang="en-CA" sz="1200" dirty="0" err="1" smtClean="0"/>
              <a:t>b'Double</a:t>
            </a:r>
            <a:r>
              <a:rPr lang="en-CA" sz="1200" dirty="0" smtClean="0"/>
              <a:t> curve')</a:t>
            </a:r>
          </a:p>
          <a:p>
            <a:pPr lvl="1"/>
            <a:r>
              <a:rPr lang="en-CA" sz="1200" dirty="0" smtClean="0"/>
              <a:t>(22, </a:t>
            </a:r>
            <a:r>
              <a:rPr lang="en-CA" sz="1200" dirty="0" err="1" smtClean="0"/>
              <a:t>b'Bumpy</a:t>
            </a:r>
            <a:r>
              <a:rPr lang="en-CA" sz="1200" dirty="0" smtClean="0"/>
              <a:t> road') (23, </a:t>
            </a:r>
            <a:r>
              <a:rPr lang="en-CA" sz="1200" dirty="0" err="1" smtClean="0"/>
              <a:t>b'Slippery</a:t>
            </a:r>
            <a:r>
              <a:rPr lang="en-CA" sz="1200" dirty="0" smtClean="0"/>
              <a:t> road')</a:t>
            </a:r>
          </a:p>
          <a:p>
            <a:pPr lvl="1"/>
            <a:r>
              <a:rPr lang="en-CA" sz="1200" dirty="0" smtClean="0"/>
              <a:t>(24, </a:t>
            </a:r>
            <a:r>
              <a:rPr lang="en-CA" sz="1200" dirty="0" err="1" smtClean="0"/>
              <a:t>b'Road</a:t>
            </a:r>
            <a:r>
              <a:rPr lang="en-CA" sz="1200" dirty="0" smtClean="0"/>
              <a:t> narrows on the right') (25, </a:t>
            </a:r>
            <a:r>
              <a:rPr lang="en-CA" sz="1200" dirty="0" err="1" smtClean="0"/>
              <a:t>b'Road</a:t>
            </a:r>
            <a:r>
              <a:rPr lang="en-CA" sz="1200" dirty="0" smtClean="0"/>
              <a:t> work')</a:t>
            </a:r>
          </a:p>
          <a:p>
            <a:pPr lvl="1"/>
            <a:r>
              <a:rPr lang="en-CA" sz="1200" dirty="0" smtClean="0"/>
              <a:t>(26, </a:t>
            </a:r>
            <a:r>
              <a:rPr lang="en-CA" sz="1200" dirty="0" err="1" smtClean="0"/>
              <a:t>b'Traffic</a:t>
            </a:r>
            <a:r>
              <a:rPr lang="en-CA" sz="1200" dirty="0" smtClean="0"/>
              <a:t> signals') (27, </a:t>
            </a:r>
            <a:r>
              <a:rPr lang="en-CA" sz="1200" dirty="0" err="1" smtClean="0"/>
              <a:t>b'Pedestrians</a:t>
            </a:r>
            <a:r>
              <a:rPr lang="en-CA" sz="1200" dirty="0" smtClean="0"/>
              <a:t>') (28, </a:t>
            </a:r>
            <a:r>
              <a:rPr lang="en-CA" sz="1200" dirty="0" err="1" smtClean="0"/>
              <a:t>b'Children</a:t>
            </a:r>
            <a:r>
              <a:rPr lang="en-CA" sz="1200" dirty="0" smtClean="0"/>
              <a:t> crossing')</a:t>
            </a:r>
          </a:p>
          <a:p>
            <a:pPr lvl="1"/>
            <a:r>
              <a:rPr lang="en-CA" sz="1200" dirty="0" smtClean="0"/>
              <a:t>(29, </a:t>
            </a:r>
            <a:r>
              <a:rPr lang="en-CA" sz="1200" dirty="0" err="1" smtClean="0"/>
              <a:t>b'Bicycles</a:t>
            </a:r>
            <a:r>
              <a:rPr lang="en-CA" sz="1200" dirty="0" smtClean="0"/>
              <a:t> crossing') (30, </a:t>
            </a:r>
            <a:r>
              <a:rPr lang="en-CA" sz="1200" dirty="0" err="1" smtClean="0"/>
              <a:t>b'Beware</a:t>
            </a:r>
            <a:r>
              <a:rPr lang="en-CA" sz="1200" dirty="0" smtClean="0"/>
              <a:t> of ice/snow')</a:t>
            </a:r>
          </a:p>
          <a:p>
            <a:pPr lvl="1"/>
            <a:r>
              <a:rPr lang="en-CA" sz="1200" dirty="0" smtClean="0"/>
              <a:t>(31, </a:t>
            </a:r>
            <a:r>
              <a:rPr lang="en-CA" sz="1200" dirty="0" err="1" smtClean="0"/>
              <a:t>b'Wild</a:t>
            </a:r>
            <a:r>
              <a:rPr lang="en-CA" sz="1200" dirty="0" smtClean="0"/>
              <a:t> animals crossing')</a:t>
            </a:r>
          </a:p>
          <a:p>
            <a:pPr lvl="1"/>
            <a:r>
              <a:rPr lang="en-CA" sz="1200" dirty="0" smtClean="0"/>
              <a:t>(32, </a:t>
            </a:r>
            <a:r>
              <a:rPr lang="en-CA" sz="1200" dirty="0" err="1" smtClean="0"/>
              <a:t>b'End</a:t>
            </a:r>
            <a:r>
              <a:rPr lang="en-CA" sz="1200" dirty="0" smtClean="0"/>
              <a:t> of all speed and passing limits') (33, </a:t>
            </a:r>
            <a:r>
              <a:rPr lang="en-CA" sz="1200" dirty="0" err="1" smtClean="0"/>
              <a:t>b'Turn</a:t>
            </a:r>
            <a:r>
              <a:rPr lang="en-CA" sz="1200" dirty="0" smtClean="0"/>
              <a:t> right ahead')</a:t>
            </a:r>
          </a:p>
          <a:p>
            <a:pPr lvl="1"/>
            <a:r>
              <a:rPr lang="en-CA" sz="1200" dirty="0" smtClean="0"/>
              <a:t>(34, </a:t>
            </a:r>
            <a:r>
              <a:rPr lang="en-CA" sz="1200" dirty="0" err="1" smtClean="0"/>
              <a:t>b'Turn</a:t>
            </a:r>
            <a:r>
              <a:rPr lang="en-CA" sz="1200" dirty="0" smtClean="0"/>
              <a:t> left ahead') (35, </a:t>
            </a:r>
            <a:r>
              <a:rPr lang="en-CA" sz="1200" dirty="0" err="1" smtClean="0"/>
              <a:t>b'Ahead</a:t>
            </a:r>
            <a:r>
              <a:rPr lang="en-CA" sz="1200" dirty="0" smtClean="0"/>
              <a:t> only') (36, </a:t>
            </a:r>
            <a:r>
              <a:rPr lang="en-CA" sz="1200" dirty="0" err="1" smtClean="0"/>
              <a:t>b'Go</a:t>
            </a:r>
            <a:r>
              <a:rPr lang="en-CA" sz="1200" dirty="0" smtClean="0"/>
              <a:t> straight or right')</a:t>
            </a:r>
          </a:p>
          <a:p>
            <a:pPr lvl="1"/>
            <a:r>
              <a:rPr lang="en-CA" sz="1200" dirty="0" smtClean="0"/>
              <a:t>(37, </a:t>
            </a:r>
            <a:r>
              <a:rPr lang="en-CA" sz="1200" dirty="0" err="1" smtClean="0"/>
              <a:t>b'Go</a:t>
            </a:r>
            <a:r>
              <a:rPr lang="en-CA" sz="1200" dirty="0" smtClean="0"/>
              <a:t> straight or left') (38, </a:t>
            </a:r>
            <a:r>
              <a:rPr lang="en-CA" sz="1200" dirty="0" err="1" smtClean="0"/>
              <a:t>b'Keep</a:t>
            </a:r>
            <a:r>
              <a:rPr lang="en-CA" sz="1200" dirty="0" smtClean="0"/>
              <a:t> right') (39, </a:t>
            </a:r>
            <a:r>
              <a:rPr lang="en-CA" sz="1200" dirty="0" err="1" smtClean="0"/>
              <a:t>b'Keep</a:t>
            </a:r>
            <a:r>
              <a:rPr lang="en-CA" sz="1200" dirty="0" smtClean="0"/>
              <a:t> left')</a:t>
            </a:r>
          </a:p>
          <a:p>
            <a:pPr lvl="1"/>
            <a:r>
              <a:rPr lang="en-CA" sz="1200" dirty="0" smtClean="0"/>
              <a:t>(40, </a:t>
            </a:r>
            <a:r>
              <a:rPr lang="en-CA" sz="1200" dirty="0" err="1" smtClean="0"/>
              <a:t>b'Roundabout</a:t>
            </a:r>
            <a:r>
              <a:rPr lang="en-CA" sz="1200" dirty="0" smtClean="0"/>
              <a:t> mandatory') (41, </a:t>
            </a:r>
            <a:r>
              <a:rPr lang="en-CA" sz="1200" dirty="0" err="1" smtClean="0"/>
              <a:t>b'End</a:t>
            </a:r>
            <a:r>
              <a:rPr lang="en-CA" sz="1200" dirty="0" smtClean="0"/>
              <a:t> of no passing')</a:t>
            </a:r>
          </a:p>
          <a:p>
            <a:pPr lvl="1"/>
            <a:r>
              <a:rPr lang="en-CA" sz="1200" dirty="0" smtClean="0"/>
              <a:t>(42, </a:t>
            </a:r>
            <a:r>
              <a:rPr lang="en-CA" sz="1200" dirty="0" err="1" smtClean="0"/>
              <a:t>b'End</a:t>
            </a:r>
            <a:r>
              <a:rPr lang="en-CA" sz="1200" dirty="0" smtClean="0"/>
              <a:t> of no passing by vehicles over 3.5 metric tons')</a:t>
            </a:r>
            <a:endParaRPr lang="en-CA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89" name="Picture 2" descr="Image result for traffic signs german datas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49" y="3391933"/>
            <a:ext cx="4507301" cy="25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#8: CLASSIFY TRAFFIC SIGNS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06498" y="2844492"/>
            <a:ext cx="3040912" cy="15523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CLASSIFIER</a:t>
            </a:r>
            <a:endParaRPr lang="en-CA" b="1" dirty="0"/>
          </a:p>
        </p:txBody>
      </p:sp>
      <p:sp>
        <p:nvSpPr>
          <p:cNvPr id="33" name="Rectangle 32"/>
          <p:cNvSpPr/>
          <p:nvPr/>
        </p:nvSpPr>
        <p:spPr>
          <a:xfrm>
            <a:off x="1535088" y="232674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IMAGE</a:t>
            </a:r>
            <a:endParaRPr 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7520269" y="3435514"/>
            <a:ext cx="749417" cy="5334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8654973" y="2634121"/>
            <a:ext cx="18604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600" b="1" u="sng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</a:t>
            </a: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20km/h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50 km/h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100 km/h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Stop 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Yield</a:t>
            </a:r>
            <a:endParaRPr lang="en-CA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8506840" y="1770319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Left Brace 36"/>
          <p:cNvSpPr/>
          <p:nvPr/>
        </p:nvSpPr>
        <p:spPr>
          <a:xfrm rot="10800000">
            <a:off x="9995214" y="174854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ight Arrow 37"/>
          <p:cNvSpPr/>
          <p:nvPr/>
        </p:nvSpPr>
        <p:spPr>
          <a:xfrm>
            <a:off x="3630678" y="3409772"/>
            <a:ext cx="749417" cy="5334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26280" y="1206441"/>
            <a:ext cx="7205380" cy="83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dataset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consists of 43 different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Images are 32 x 32 pixels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99773" y="2900964"/>
            <a:ext cx="16829" cy="188137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441586" y="4917274"/>
            <a:ext cx="1860165" cy="179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01210" y="4849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CA" dirty="0" smtClean="0"/>
              <a:t>32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653035" y="36143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32</a:t>
            </a:r>
            <a:endParaRPr lang="en-CA" sz="2400" b="1" dirty="0">
              <a:solidFill>
                <a:srgbClr val="FF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80" y="2984435"/>
            <a:ext cx="1592953" cy="16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1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8" grpId="0" animBg="1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45193" y="2409031"/>
            <a:ext cx="100704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600"/>
              </a:lnSpc>
            </a:pPr>
            <a:r>
              <a:rPr lang="en-CA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LENET NETWORK</a:t>
            </a:r>
            <a:endParaRPr lang="ru-RU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6973" y="96002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#8: </a:t>
            </a:r>
            <a:r>
              <a:rPr lang="en-CA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LENET ARCHITECTURE</a:t>
            </a:r>
            <a:endParaRPr lang="en-CA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98058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network used is called </a:t>
            </a:r>
            <a:r>
              <a:rPr lang="en-CA" dirty="0" err="1"/>
              <a:t>LeNet</a:t>
            </a:r>
            <a:r>
              <a:rPr lang="en-CA" dirty="0"/>
              <a:t> that was presented by Yann </a:t>
            </a:r>
            <a:r>
              <a:rPr lang="en-CA" dirty="0" err="1" smtClean="0"/>
              <a:t>LeCun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Reference and photo </a:t>
            </a:r>
            <a:r>
              <a:rPr lang="en-CA" dirty="0"/>
              <a:t>credit: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yann.lecun.com/exdb/publis/pdf/lecun-01a.pdf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C: Convolution layer, S: subsampling layer, F: Fully Connected layer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9279"/>
          <a:stretch/>
        </p:blipFill>
        <p:spPr>
          <a:xfrm>
            <a:off x="1098930" y="2397006"/>
            <a:ext cx="10305418" cy="36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6973" y="96002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#7: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LENET ARCHITECTURE</a:t>
            </a:r>
            <a:endParaRPr lang="en-CA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54183" y="1322077"/>
            <a:ext cx="980582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b="1" u="sng" dirty="0">
                <a:latin typeface="Montserrat" charset="0"/>
                <a:ea typeface="Montserrat" charset="0"/>
                <a:cs typeface="Montserrat" charset="0"/>
              </a:rPr>
              <a:t>STEP 1: THE FIRST CONVOLUTIONAL LAYER #1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Input = 32x32x1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Output = 28x28x6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Output = (Input-filter+1)/Stride* =&gt; (32-5+1)/1=28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Used a 5x5 Filter with input depth of 3 and output depth of 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pooling for input, Input = 28x28x6 and Output = 14x14x6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05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b="1" u="sng" dirty="0">
                <a:latin typeface="Montserrat" charset="0"/>
                <a:ea typeface="Montserrat" charset="0"/>
                <a:cs typeface="Montserrat" charset="0"/>
              </a:rPr>
              <a:t>STEP 2: THE SECOND CONVOLUTIONAL LAYER #2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Input = 14x14x6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Output = 10x10x16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Layer 2: Convolutional layer with Output = 10x10x16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Output = (Input-filter+1)/strides =&gt; 10 = 14-5+1/1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Pooling with Input = 10x10x16 and Output = 5x5x16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05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b="1" u="sng" dirty="0">
                <a:latin typeface="Montserrat" charset="0"/>
                <a:ea typeface="Montserrat" charset="0"/>
                <a:cs typeface="Montserrat" charset="0"/>
              </a:rPr>
              <a:t>STEP 3: FLATTENING THE NETWORK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Flatten the network with Input = 5x5x16 and Output = 400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05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b="1" u="sng" dirty="0">
                <a:latin typeface="Montserrat" charset="0"/>
                <a:ea typeface="Montserrat" charset="0"/>
                <a:cs typeface="Montserrat" charset="0"/>
              </a:rPr>
              <a:t>STEP 4: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Layer 3: Fully Connected layer with Input = 400 and Output = 120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05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b="1" u="sng" dirty="0">
                <a:latin typeface="Montserrat" charset="0"/>
                <a:ea typeface="Montserrat" charset="0"/>
                <a:cs typeface="Montserrat" charset="0"/>
              </a:rPr>
              <a:t>STEP 5: ANOTHER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Layer 4: Fully Connected Layer with Input = 120 and Output = 84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Apply a RELU Activation function to the output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050" dirty="0">
              <a:latin typeface="Montserrat" charset="0"/>
              <a:ea typeface="Montserrat" charset="0"/>
              <a:cs typeface="Montserrat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b="1" u="sng" dirty="0">
                <a:latin typeface="Montserrat" charset="0"/>
                <a:ea typeface="Montserrat" charset="0"/>
                <a:cs typeface="Montserrat" charset="0"/>
              </a:rPr>
              <a:t>STEP 6: FULLY CONNECTED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latin typeface="Montserrat" charset="0"/>
                <a:ea typeface="Montserrat" charset="0"/>
                <a:cs typeface="Montserrat" charset="0"/>
              </a:rPr>
              <a:t>Layer 5: Fully Connected layer with Input = 84 and Output = 43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050" dirty="0" smtClean="0"/>
          </a:p>
          <a:p>
            <a:endParaRPr lang="en-CA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05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9279"/>
          <a:stretch/>
        </p:blipFill>
        <p:spPr>
          <a:xfrm>
            <a:off x="5540721" y="2216525"/>
            <a:ext cx="6413295" cy="22649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89557" y="5455911"/>
            <a:ext cx="37602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latin typeface="Montserrat" charset="0"/>
                <a:ea typeface="Montserrat" charset="0"/>
                <a:cs typeface="Montserrat" charset="0"/>
              </a:rPr>
              <a:t>* Stride is the amount by which the kernel is shifted when the kernel is passed over the image. </a:t>
            </a:r>
          </a:p>
        </p:txBody>
      </p:sp>
    </p:spTree>
    <p:extLst>
      <p:ext uri="{BB962C8B-B14F-4D97-AF65-F5344CB8AC3E}">
        <p14:creationId xmlns:p14="http://schemas.microsoft.com/office/powerpoint/2010/main" val="8015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696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Тема Office</vt:lpstr>
      <vt:lpstr>1_Тема Office</vt:lpstr>
      <vt:lpstr>2_Тема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75</cp:revision>
  <dcterms:created xsi:type="dcterms:W3CDTF">2019-05-23T09:27:58Z</dcterms:created>
  <dcterms:modified xsi:type="dcterms:W3CDTF">2019-08-22T15:47:00Z</dcterms:modified>
</cp:coreProperties>
</file>