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83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508D"/>
    <a:srgbClr val="583A72"/>
    <a:srgbClr val="FFDC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641"/>
  </p:normalViewPr>
  <p:slideViewPr>
    <p:cSldViewPr snapToGrid="0" snapToObjects="1">
      <p:cViewPr varScale="1">
        <p:scale>
          <a:sx n="112" d="100"/>
          <a:sy n="11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7C3C7-17BD-4FA0-BA1A-E6924CC76767}" type="datetimeFigureOut">
              <a:rPr lang="en-CA" smtClean="0"/>
              <a:t>2019-09-22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03784-18E3-4F80-B296-E9C273BEFD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811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96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88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76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8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979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32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3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73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4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24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81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6FB5A-6ED6-9E40-B78F-2FFE5EE00764}" type="datetimeFigureOut">
              <a:rPr lang="ru-RU" smtClean="0"/>
              <a:t>22.09.2019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E5534-6616-ED45-901F-E119932474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498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hyperlink" Target="https://www.flickr.com/photos/iphonedigital/26988770454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hyperlink" Target="https://picryl.com/media/google-search-engine-magnifying-glass-computer-communication-00b825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hyperlink" Target="https://www.flickr.com/photos/topgold/8325104250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://blog.etonic.net/index.php?entry=entry110316-081129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commons.wikimedia.org/wiki/File:Waymo_self-driving_car_front_view.gk.jpg" TargetMode="External"/><Relationship Id="rId14" Type="http://schemas.openxmlformats.org/officeDocument/2006/relationships/hyperlink" Target="https://pixabay.com/illustrations/flat-recognition-facial-face-woman-325298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neural-network-thought-mind-mental-381631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618837" y="556272"/>
            <a:ext cx="982749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TENSORFLOW 2.0</a:t>
            </a:r>
            <a:endParaRPr lang="ru-RU" sz="6000" b="1" dirty="0">
              <a:solidFill>
                <a:srgbClr val="E55B2D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D7FCAF6-4A07-43BC-960A-A6590E216639}"/>
              </a:ext>
            </a:extLst>
          </p:cNvPr>
          <p:cNvSpPr/>
          <p:nvPr/>
        </p:nvSpPr>
        <p:spPr>
          <a:xfrm>
            <a:off x="591129" y="1565768"/>
            <a:ext cx="982749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700" b="1" dirty="0">
                <a:solidFill>
                  <a:srgbClr val="8FF6FF"/>
                </a:solidFill>
                <a:latin typeface="Montserrat" charset="0"/>
                <a:ea typeface="Montserrat" charset="0"/>
                <a:cs typeface="Montserrat" charset="0"/>
              </a:rPr>
              <a:t>PRACTICAL ADVANCED</a:t>
            </a:r>
            <a:endParaRPr lang="ru-RU" sz="3700" b="1" dirty="0">
              <a:solidFill>
                <a:srgbClr val="8FF6FF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9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01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849447-DDEB-47D5-85A4-F583EE51A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822" y="2667932"/>
            <a:ext cx="7449178" cy="418963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B6374-5038-40F7-B15A-1341141BF4DF}"/>
              </a:ext>
            </a:extLst>
          </p:cNvPr>
          <p:cNvSpPr/>
          <p:nvPr/>
        </p:nvSpPr>
        <p:spPr>
          <a:xfrm>
            <a:off x="1182254" y="1982450"/>
            <a:ext cx="982749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400" b="1" dirty="0">
                <a:solidFill>
                  <a:srgbClr val="E55B2D"/>
                </a:solidFill>
                <a:latin typeface="Montserrat" charset="0"/>
                <a:ea typeface="Montserrat" charset="0"/>
                <a:cs typeface="Montserrat" charset="0"/>
              </a:rPr>
              <a:t>WHAT IS AI? WHAT IS MACHINE LEARNING? AND DEEP LEARNING?!</a:t>
            </a:r>
          </a:p>
        </p:txBody>
      </p:sp>
    </p:spTree>
    <p:extLst>
      <p:ext uri="{BB962C8B-B14F-4D97-AF65-F5344CB8AC3E}">
        <p14:creationId xmlns:p14="http://schemas.microsoft.com/office/powerpoint/2010/main" val="327151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2">
            <a:extLst>
              <a:ext uri="{FF2B5EF4-FFF2-40B4-BE49-F238E27FC236}">
                <a16:creationId xmlns:a16="http://schemas.microsoft.com/office/drawing/2014/main" id="{B065492F-145C-49BD-95A4-0740C3EF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US" sz="2800" b="1" dirty="0">
                <a:solidFill>
                  <a:srgbClr val="E55B2D"/>
                </a:solidFill>
                <a:latin typeface="Montserrat" charset="0"/>
              </a:rPr>
              <a:t>INTRODUCTION</a:t>
            </a:r>
            <a:endParaRPr lang="ru-RU" sz="2800" b="1" dirty="0">
              <a:solidFill>
                <a:srgbClr val="E55B2D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6247" y="1436914"/>
            <a:ext cx="7232414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Artificial Intelligence/Machine learning does not only mean robots or Sci-Fi movies!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Machine and deep learning applications are everywhere!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Google search engine, amazon recommender systems, Facebook facial recognition (tagging), Siri</a:t>
            </a:r>
          </a:p>
        </p:txBody>
      </p:sp>
      <p:pic>
        <p:nvPicPr>
          <p:cNvPr id="7" name="Picture 4" descr="Image result for face recogni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1261" y="1562339"/>
            <a:ext cx="1597241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Image result for google search engin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10" y="2963313"/>
            <a:ext cx="1756917" cy="1041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Image result for amaz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727" y="3288153"/>
            <a:ext cx="1948389" cy="58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siri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9" r="18701"/>
          <a:stretch/>
        </p:blipFill>
        <p:spPr bwMode="auto">
          <a:xfrm>
            <a:off x="9980524" y="1544715"/>
            <a:ext cx="1664592" cy="133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Image result for spam emai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83" y="4142167"/>
            <a:ext cx="160647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File:Waymo self-driving car front view.gk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524" y="4142167"/>
            <a:ext cx="1664592" cy="106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352480" y="5058244"/>
            <a:ext cx="65476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00" dirty="0"/>
              <a:t>Photo Credit: </a:t>
            </a:r>
            <a:r>
              <a:rPr lang="en-CA" sz="1000" dirty="0">
                <a:hlinkClick r:id="rId9"/>
              </a:rPr>
              <a:t>https://commons.wikimedia.org/wiki/File:Waymo_self-driving_car_front_view.gk.jpg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10"/>
              </a:rPr>
              <a:t>http://blog.etonic.net/index.php?entry=entry110316-081129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11"/>
              </a:rPr>
              <a:t>https://www.flickr.com/photos/topgold/8325104250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12"/>
              </a:rPr>
              <a:t>https://picryl.com/media/google-search-engine-magnifying-glass-computer-communication-00b825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13"/>
              </a:rPr>
              <a:t>https://www.flickr.com/photos/iphonedigital/26988770454</a:t>
            </a:r>
            <a:endParaRPr lang="en-CA" sz="1000" dirty="0"/>
          </a:p>
          <a:p>
            <a:r>
              <a:rPr lang="en-CA" sz="1000" dirty="0"/>
              <a:t>Photo Credit: </a:t>
            </a:r>
            <a:r>
              <a:rPr lang="en-CA" sz="1000" dirty="0">
                <a:hlinkClick r:id="rId14"/>
              </a:rPr>
              <a:t>https://pixabay.com/illustrations/flat-recognition-facial-face-woman-3252983/</a:t>
            </a:r>
            <a:endParaRPr lang="en-CA" sz="1000" dirty="0"/>
          </a:p>
          <a:p>
            <a:endParaRPr lang="en-CA" sz="1000" dirty="0"/>
          </a:p>
          <a:p>
            <a:endParaRPr lang="en-CA" sz="1000" dirty="0"/>
          </a:p>
          <a:p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144798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2">
            <a:extLst>
              <a:ext uri="{FF2B5EF4-FFF2-40B4-BE49-F238E27FC236}">
                <a16:creationId xmlns:a16="http://schemas.microsoft.com/office/drawing/2014/main" id="{C4A29E9C-553B-4136-98CA-4091E3863A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08265" y="89492"/>
            <a:ext cx="10478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E55B2D"/>
                </a:solidFill>
                <a:latin typeface="Montserrat" charset="0"/>
              </a:rPr>
              <a:t>ARTIFICIAL INTELLIGENCE Vs. MACHINE LEARNING Vs. DEEP LEARNING: BIG PICTURE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1147744"/>
            <a:ext cx="5029200" cy="51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8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:a16="http://schemas.microsoft.com/office/drawing/2014/main" id="{0C25CE3A-A031-4790-9B22-3EA8FD22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</a:rPr>
              <a:t>1. ARTIFICIAL INTELLIGENCE</a:t>
            </a:r>
          </a:p>
          <a:p>
            <a:endParaRPr lang="ru-RU" sz="3200" b="1" dirty="0">
              <a:solidFill>
                <a:srgbClr val="FFDC90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6247" y="1436914"/>
            <a:ext cx="11291006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Science that empowers computers to mimic human intelligence such as decision making, text processing, and visual perception.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AI is a broader field (i.e.: the big umbrella) that contains several subfield such as machine learning, robotics, and computer vision. </a:t>
            </a:r>
          </a:p>
        </p:txBody>
      </p:sp>
    </p:spTree>
    <p:extLst>
      <p:ext uri="{BB962C8B-B14F-4D97-AF65-F5344CB8AC3E}">
        <p14:creationId xmlns:p14="http://schemas.microsoft.com/office/powerpoint/2010/main" val="207701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:a16="http://schemas.microsoft.com/office/drawing/2014/main" id="{97CA9FC7-B6F9-417B-AAC5-95BDDC8592E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</a:rPr>
              <a:t>2. MACHINE LEARNING</a:t>
            </a:r>
            <a:endParaRPr lang="ru-RU" sz="2800" b="1" dirty="0">
              <a:solidFill>
                <a:srgbClr val="E55B2D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6247" y="1436914"/>
            <a:ext cx="11291006" cy="3963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Machine Learning is a subfield of Artificial Intelligence that enables machines to improve at a given task with experience.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CA" sz="2350" b="1" dirty="0">
              <a:solidFill>
                <a:srgbClr val="583A72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35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It is important to note that all machine learning techniques are classified as Artificial Intelligence ones. However, not all Artificial Intelligence could count as Machine Learning since some basic Rule-based engines could be classified as AI but they do not learn from experience therefore they do not belong to the machine learning category.</a:t>
            </a:r>
          </a:p>
        </p:txBody>
      </p:sp>
    </p:spTree>
    <p:extLst>
      <p:ext uri="{BB962C8B-B14F-4D97-AF65-F5344CB8AC3E}">
        <p14:creationId xmlns:p14="http://schemas.microsoft.com/office/powerpoint/2010/main" val="88701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2">
            <a:extLst>
              <a:ext uri="{FF2B5EF4-FFF2-40B4-BE49-F238E27FC236}">
                <a16:creationId xmlns:a16="http://schemas.microsoft.com/office/drawing/2014/main" id="{04E44D9E-84C3-44C8-973A-208FA8BB80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</a:rPr>
              <a:t>3. DEEP LEARNING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6248" y="1436914"/>
            <a:ext cx="6130737" cy="4715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Deep Learning is a specialized field of Machine Learning that relies on training of Deep Artificial Neural Networks (ANNs) using large dataset such as images.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ANNs are information processing models inspired by the human brain.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The human brain consists of billions of neurons that communicate to each other using electrical and chemical signals and enable humans to see, feel, and make decision. </a:t>
            </a:r>
          </a:p>
        </p:txBody>
      </p:sp>
      <p:pic>
        <p:nvPicPr>
          <p:cNvPr id="7" name="Picture 2" descr="Image result for deep learn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212" y="1533441"/>
            <a:ext cx="3592372" cy="35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eft Brace 7"/>
          <p:cNvSpPr/>
          <p:nvPr/>
        </p:nvSpPr>
        <p:spPr>
          <a:xfrm>
            <a:off x="6939053" y="1482324"/>
            <a:ext cx="574159" cy="3653467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Brace 9"/>
          <p:cNvSpPr/>
          <p:nvPr/>
        </p:nvSpPr>
        <p:spPr>
          <a:xfrm rot="10800000">
            <a:off x="10769640" y="1541360"/>
            <a:ext cx="574159" cy="3594431"/>
          </a:xfrm>
          <a:prstGeom prst="leftBrace">
            <a:avLst>
              <a:gd name="adj1" fmla="val 82407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4909119" y="6199058"/>
            <a:ext cx="405986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b="1" dirty="0"/>
              <a:t>Photo Credit: </a:t>
            </a:r>
            <a:r>
              <a:rPr lang="en-CA" sz="1400" dirty="0">
                <a:hlinkClick r:id="rId4"/>
              </a:rPr>
              <a:t>https://pixabay.com/en/neural-network-thought-mind-mental-3816319/</a:t>
            </a:r>
            <a:endParaRPr lang="en-CA" sz="1400" dirty="0"/>
          </a:p>
          <a:p>
            <a:endParaRPr lang="en-CA" sz="1400" dirty="0"/>
          </a:p>
        </p:txBody>
      </p:sp>
      <p:sp>
        <p:nvSpPr>
          <p:cNvPr id="12" name="Rectangle 11"/>
          <p:cNvSpPr/>
          <p:nvPr/>
        </p:nvSpPr>
        <p:spPr>
          <a:xfrm>
            <a:off x="11101082" y="3688470"/>
            <a:ext cx="122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sz="1400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TARGET OUTPUTS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650618" y="5283181"/>
            <a:ext cx="3267356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845280" y="4828547"/>
            <a:ext cx="2878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buSzPct val="120000"/>
            </a:pPr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DEEP (HIDDEN LAYERS)</a:t>
            </a:r>
          </a:p>
        </p:txBody>
      </p:sp>
    </p:spTree>
    <p:extLst>
      <p:ext uri="{BB962C8B-B14F-4D97-AF65-F5344CB8AC3E}">
        <p14:creationId xmlns:p14="http://schemas.microsoft.com/office/powerpoint/2010/main" val="43112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2">
            <a:extLst>
              <a:ext uri="{FF2B5EF4-FFF2-40B4-BE49-F238E27FC236}">
                <a16:creationId xmlns:a16="http://schemas.microsoft.com/office/drawing/2014/main" id="{03E56E07-0B32-48A2-BE7A-5325FD98D2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52"/>
          <a:stretch/>
        </p:blipFill>
        <p:spPr>
          <a:xfrm>
            <a:off x="0" y="429"/>
            <a:ext cx="12192000" cy="62295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-407836" y="89492"/>
            <a:ext cx="121750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DC90"/>
                </a:solidFill>
                <a:latin typeface="Montserrat" charset="0"/>
                <a:ea typeface="Montserrat" charset="0"/>
                <a:cs typeface="Montserrat" charset="0"/>
              </a:rPr>
              <a:t>		</a:t>
            </a:r>
            <a:r>
              <a:rPr lang="en-CA" sz="2800" b="1" dirty="0">
                <a:solidFill>
                  <a:srgbClr val="E55B2D"/>
                </a:solidFill>
                <a:latin typeface="Montserrat" charset="0"/>
              </a:rPr>
              <a:t>MACHINE VS. DEEP LEARNING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76248" y="1436914"/>
            <a:ext cx="6496052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What differentiates deep learning from machine learning techniques is in their ability to extract features automatically: 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Machine learning Process: (1) select the model to train, (2) manually perform feature extraction.</a:t>
            </a:r>
          </a:p>
          <a:p>
            <a:pPr marL="800100" lvl="1" indent="-342900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CA" sz="2100" b="1" dirty="0">
                <a:solidFill>
                  <a:srgbClr val="583A72"/>
                </a:solidFill>
                <a:latin typeface="Montserrat" charset="0"/>
                <a:ea typeface="Montserrat" charset="0"/>
                <a:cs typeface="Montserrat" charset="0"/>
              </a:rPr>
              <a:t>Deep Learning Process: (1) Select the architecture of the network, (2) features are automatically extracted by feeding in the training data (such as images) along with the target class (label).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246" y="2155949"/>
            <a:ext cx="5279730" cy="292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5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R.M. Mohamed</cp:lastModifiedBy>
  <cp:revision>44</cp:revision>
  <dcterms:created xsi:type="dcterms:W3CDTF">2019-08-16T12:17:08Z</dcterms:created>
  <dcterms:modified xsi:type="dcterms:W3CDTF">2019-09-22T19:13:29Z</dcterms:modified>
</cp:coreProperties>
</file>