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83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1"/>
  </p:normalViewPr>
  <p:slideViewPr>
    <p:cSldViewPr snapToGrid="0" snapToObjects="1">
      <p:cViewPr varScale="1">
        <p:scale>
          <a:sx n="112" d="100"/>
          <a:sy n="112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7C3C7-17BD-4FA0-BA1A-E6924CC76767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3784-18E3-4F80-B296-E9C273BEFD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8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618837" y="556272"/>
            <a:ext cx="98274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2.0</a:t>
            </a:r>
            <a:endParaRPr lang="ru-RU" sz="60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7FCAF6-4A07-43BC-960A-A6590E216639}"/>
              </a:ext>
            </a:extLst>
          </p:cNvPr>
          <p:cNvSpPr/>
          <p:nvPr/>
        </p:nvSpPr>
        <p:spPr>
          <a:xfrm>
            <a:off x="591129" y="1565768"/>
            <a:ext cx="98274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" b="1" dirty="0">
                <a:solidFill>
                  <a:srgbClr val="8FF6FF"/>
                </a:solidFill>
                <a:latin typeface="Montserrat" charset="0"/>
                <a:ea typeface="Montserrat" charset="0"/>
                <a:cs typeface="Montserrat" charset="0"/>
              </a:rPr>
              <a:t>PRACTICAL ADVANCED</a:t>
            </a:r>
            <a:endParaRPr lang="ru-RU" sz="3700" b="1" dirty="0">
              <a:solidFill>
                <a:srgbClr val="8FF6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182254" y="1982450"/>
            <a:ext cx="98274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MACHINE LEARNING </a:t>
            </a:r>
          </a:p>
          <a:p>
            <a:pPr algn="ctr"/>
            <a:r>
              <a:rPr lang="en-CA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327151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">
            <a:extLst>
              <a:ext uri="{FF2B5EF4-FFF2-40B4-BE49-F238E27FC236}">
                <a16:creationId xmlns:a16="http://schemas.microsoft.com/office/drawing/2014/main" id="{4C1139FF-CCF8-455D-816F-8FD11F9925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</a:rPr>
              <a:t>MACHINE LEARNING: BIG PICTURE</a:t>
            </a: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0342" y="1206543"/>
            <a:ext cx="2544521" cy="487040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/>
              <a:t>Science that enables computers to mimic human intelligence. Subfields: Machine Learning, robotics, and computer vision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38085" y="1206543"/>
            <a:ext cx="1782927" cy="487040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LEARNING</a:t>
            </a:r>
          </a:p>
          <a:p>
            <a:pPr algn="ctr"/>
            <a:r>
              <a:rPr lang="en-CA" sz="1600" dirty="0"/>
              <a:t>Subset of AI that enable machines to improve at tasks with experience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85177" y="1206542"/>
            <a:ext cx="3236614" cy="131973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Training 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44562" y="3078069"/>
            <a:ext cx="3277229" cy="13716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Training algorithms with no labeled data. It attempts at discovering hidden patterns on its own.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61879" y="4787943"/>
            <a:ext cx="3242593" cy="128900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LEARNING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Algorithm take actions to maximize cumulative reward.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060497" y="334425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Arrow 20"/>
          <p:cNvSpPr/>
          <p:nvPr/>
        </p:nvSpPr>
        <p:spPr>
          <a:xfrm>
            <a:off x="5703040" y="145551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ounded Rectangle 21"/>
          <p:cNvSpPr/>
          <p:nvPr/>
        </p:nvSpPr>
        <p:spPr>
          <a:xfrm>
            <a:off x="10065636" y="1206543"/>
            <a:ext cx="1944988" cy="48024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089156" y="1965343"/>
            <a:ext cx="1944988" cy="532203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5694390" y="334425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ight Arrow 24"/>
          <p:cNvSpPr/>
          <p:nvPr/>
        </p:nvSpPr>
        <p:spPr>
          <a:xfrm>
            <a:off x="5723964" y="517933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ounded Rectangle 25"/>
          <p:cNvSpPr/>
          <p:nvPr/>
        </p:nvSpPr>
        <p:spPr>
          <a:xfrm>
            <a:off x="10065636" y="3499384"/>
            <a:ext cx="1944988" cy="532203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4479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>
            <a:extLst>
              <a:ext uri="{FF2B5EF4-FFF2-40B4-BE49-F238E27FC236}">
                <a16:creationId xmlns:a16="http://schemas.microsoft.com/office/drawing/2014/main" id="{A5BA4802-6F28-492E-934E-7713C0D52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</a:rPr>
              <a:t>MACHINE LEARNING: SUPERVISED LEARNING</a:t>
            </a:r>
          </a:p>
          <a:p>
            <a:endParaRPr lang="en-US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Прямоугольник 5"/>
          <p:cNvSpPr/>
          <p:nvPr/>
        </p:nvSpPr>
        <p:spPr>
          <a:xfrm>
            <a:off x="419851" y="1191536"/>
            <a:ext cx="11755238" cy="139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Supervised: used to train algorithms using labeled input and output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Performance is assessed by comparing trained model prediction vs. real output.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14501" y="4883635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7790602" y="2924786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805253" y="5159228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805253" y="5463594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4967819" y="3755611"/>
            <a:ext cx="1522557" cy="9108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MODEL</a:t>
            </a:r>
            <a:endParaRPr lang="en-CA" sz="1200" b="1" dirty="0"/>
          </a:p>
        </p:txBody>
      </p:sp>
      <p:sp>
        <p:nvSpPr>
          <p:cNvPr id="34" name="Right Arrow 33"/>
          <p:cNvSpPr/>
          <p:nvPr/>
        </p:nvSpPr>
        <p:spPr>
          <a:xfrm rot="10800000">
            <a:off x="6478552" y="3944312"/>
            <a:ext cx="548831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6986184" y="1972652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66613" y="2924786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T-SHIRT/TOP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TROUSER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PULLOVER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DRESS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COAT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SANDAL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SHIRT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SNEAKER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BAG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37" name="Left Brace 36"/>
          <p:cNvSpPr/>
          <p:nvPr/>
        </p:nvSpPr>
        <p:spPr>
          <a:xfrm>
            <a:off x="7337414" y="2484847"/>
            <a:ext cx="574159" cy="3393896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Left Brace 37"/>
          <p:cNvSpPr/>
          <p:nvPr/>
        </p:nvSpPr>
        <p:spPr>
          <a:xfrm rot="10800000">
            <a:off x="8901092" y="2501759"/>
            <a:ext cx="574159" cy="3376982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22" y="2997880"/>
            <a:ext cx="1344442" cy="127745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92" y="2965015"/>
            <a:ext cx="1344168" cy="12801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066" y="4299067"/>
            <a:ext cx="1279478" cy="12840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816" y="4299067"/>
            <a:ext cx="1333996" cy="1250331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>
            <a:off x="4365583" y="3965142"/>
            <a:ext cx="548039" cy="5032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2488137" y="2389742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602422" y="2628796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22" y="2628796"/>
                <a:ext cx="93326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7960592" y="2423704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6889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43" grpId="0" animBg="1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Рисунок 2">
            <a:extLst>
              <a:ext uri="{FF2B5EF4-FFF2-40B4-BE49-F238E27FC236}">
                <a16:creationId xmlns:a16="http://schemas.microsoft.com/office/drawing/2014/main" id="{655EC619-1D04-400A-A7F1-7D83457A1D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3476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</a:rPr>
              <a:t>MACHINE LEARNING: UNSUPERVISED LEARNING</a:t>
            </a:r>
          </a:p>
          <a:p>
            <a:endParaRPr lang="en-US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en-US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Прямоугольник 5"/>
          <p:cNvSpPr/>
          <p:nvPr/>
        </p:nvSpPr>
        <p:spPr>
          <a:xfrm>
            <a:off x="419851" y="1191536"/>
            <a:ext cx="11755238" cy="209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Unsupervised learning: provides the algorithm with no labeled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algorithm attempts at discovering hidden patterns within the training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Unsupervised learning methods can analyze complex data that humans might find difficult to interpret.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No feedback!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726004" y="3815733"/>
            <a:ext cx="1437927" cy="8709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MODEL</a:t>
            </a:r>
            <a:endParaRPr lang="en-CA" sz="1200" b="1" dirty="0"/>
          </a:p>
        </p:txBody>
      </p:sp>
      <p:sp>
        <p:nvSpPr>
          <p:cNvPr id="25" name="Right Arrow 24"/>
          <p:cNvSpPr/>
          <p:nvPr/>
        </p:nvSpPr>
        <p:spPr>
          <a:xfrm>
            <a:off x="7216959" y="3964146"/>
            <a:ext cx="548831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5153773" y="4005330"/>
            <a:ext cx="548039" cy="5032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4366322" y="3817520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ounded Rectangle 46"/>
          <p:cNvSpPr/>
          <p:nvPr/>
        </p:nvSpPr>
        <p:spPr>
          <a:xfrm>
            <a:off x="4466767" y="4181129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ounded Rectangle 47"/>
          <p:cNvSpPr/>
          <p:nvPr/>
        </p:nvSpPr>
        <p:spPr>
          <a:xfrm>
            <a:off x="4608399" y="3915647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ounded Rectangle 48"/>
          <p:cNvSpPr/>
          <p:nvPr/>
        </p:nvSpPr>
        <p:spPr>
          <a:xfrm>
            <a:off x="4543378" y="4542437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ounded Rectangle 49"/>
          <p:cNvSpPr/>
          <p:nvPr/>
        </p:nvSpPr>
        <p:spPr>
          <a:xfrm>
            <a:off x="3838376" y="3838065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ounded Rectangle 50"/>
          <p:cNvSpPr/>
          <p:nvPr/>
        </p:nvSpPr>
        <p:spPr>
          <a:xfrm>
            <a:off x="4099231" y="3683122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ounded Rectangle 51"/>
          <p:cNvSpPr/>
          <p:nvPr/>
        </p:nvSpPr>
        <p:spPr>
          <a:xfrm>
            <a:off x="4125425" y="3931529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5-Point Star 52"/>
          <p:cNvSpPr/>
          <p:nvPr/>
        </p:nvSpPr>
        <p:spPr>
          <a:xfrm>
            <a:off x="4217169" y="4858110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5-Point Star 53"/>
          <p:cNvSpPr/>
          <p:nvPr/>
        </p:nvSpPr>
        <p:spPr>
          <a:xfrm>
            <a:off x="4518722" y="47699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5-Point Star 54"/>
          <p:cNvSpPr/>
          <p:nvPr/>
        </p:nvSpPr>
        <p:spPr>
          <a:xfrm>
            <a:off x="3931409" y="373106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5-Point Star 55"/>
          <p:cNvSpPr/>
          <p:nvPr/>
        </p:nvSpPr>
        <p:spPr>
          <a:xfrm>
            <a:off x="4255825" y="406305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5-Point Star 56"/>
          <p:cNvSpPr/>
          <p:nvPr/>
        </p:nvSpPr>
        <p:spPr>
          <a:xfrm>
            <a:off x="4789544" y="387834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5-Point Star 57"/>
          <p:cNvSpPr/>
          <p:nvPr/>
        </p:nvSpPr>
        <p:spPr>
          <a:xfrm>
            <a:off x="3593223" y="431904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5-Point Star 58"/>
          <p:cNvSpPr/>
          <p:nvPr/>
        </p:nvSpPr>
        <p:spPr>
          <a:xfrm>
            <a:off x="3864045" y="342741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4061522" y="4181129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4270213" y="4071686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4674542" y="4342591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4110003" y="352190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3928549" y="408233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4406216" y="383566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584850" y="3971340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Cross 66"/>
          <p:cNvSpPr/>
          <p:nvPr/>
        </p:nvSpPr>
        <p:spPr>
          <a:xfrm>
            <a:off x="4217169" y="461166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Cross 67"/>
          <p:cNvSpPr/>
          <p:nvPr/>
        </p:nvSpPr>
        <p:spPr>
          <a:xfrm>
            <a:off x="4830665" y="455888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Cross 68"/>
          <p:cNvSpPr/>
          <p:nvPr/>
        </p:nvSpPr>
        <p:spPr>
          <a:xfrm>
            <a:off x="3695845" y="3532787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Cross 69"/>
          <p:cNvSpPr/>
          <p:nvPr/>
        </p:nvSpPr>
        <p:spPr>
          <a:xfrm>
            <a:off x="4309341" y="3480011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Cross 70"/>
          <p:cNvSpPr/>
          <p:nvPr/>
        </p:nvSpPr>
        <p:spPr>
          <a:xfrm>
            <a:off x="3914564" y="505988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Cross 71"/>
          <p:cNvSpPr/>
          <p:nvPr/>
        </p:nvSpPr>
        <p:spPr>
          <a:xfrm>
            <a:off x="4528060" y="5007113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Cross 72"/>
          <p:cNvSpPr/>
          <p:nvPr/>
        </p:nvSpPr>
        <p:spPr>
          <a:xfrm>
            <a:off x="8849865" y="302889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Cross 73"/>
          <p:cNvSpPr/>
          <p:nvPr/>
        </p:nvSpPr>
        <p:spPr>
          <a:xfrm>
            <a:off x="9463361" y="297611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Cross 74"/>
          <p:cNvSpPr/>
          <p:nvPr/>
        </p:nvSpPr>
        <p:spPr>
          <a:xfrm>
            <a:off x="8485360" y="283811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Cross 75"/>
          <p:cNvSpPr/>
          <p:nvPr/>
        </p:nvSpPr>
        <p:spPr>
          <a:xfrm>
            <a:off x="9098856" y="278534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Cross 76"/>
          <p:cNvSpPr/>
          <p:nvPr/>
        </p:nvSpPr>
        <p:spPr>
          <a:xfrm>
            <a:off x="8547260" y="347711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Cross 77"/>
          <p:cNvSpPr/>
          <p:nvPr/>
        </p:nvSpPr>
        <p:spPr>
          <a:xfrm>
            <a:off x="9160756" y="3424343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835422" y="4843953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044113" y="4734510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448442" y="500541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883903" y="4184726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02449" y="474516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180116" y="449849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358750" y="4634164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5-Point Star 85"/>
          <p:cNvSpPr/>
          <p:nvPr/>
        </p:nvSpPr>
        <p:spPr>
          <a:xfrm>
            <a:off x="8010630" y="58621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5-Point Star 86"/>
          <p:cNvSpPr/>
          <p:nvPr/>
        </p:nvSpPr>
        <p:spPr>
          <a:xfrm>
            <a:off x="8386072" y="538936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5-Point Star 87"/>
          <p:cNvSpPr/>
          <p:nvPr/>
        </p:nvSpPr>
        <p:spPr>
          <a:xfrm>
            <a:off x="8053023" y="555849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5-Point Star 88"/>
          <p:cNvSpPr/>
          <p:nvPr/>
        </p:nvSpPr>
        <p:spPr>
          <a:xfrm>
            <a:off x="8358750" y="570577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5-Point Star 89"/>
          <p:cNvSpPr/>
          <p:nvPr/>
        </p:nvSpPr>
        <p:spPr>
          <a:xfrm>
            <a:off x="8702449" y="55839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5-Point Star 90"/>
          <p:cNvSpPr/>
          <p:nvPr/>
        </p:nvSpPr>
        <p:spPr>
          <a:xfrm>
            <a:off x="7736061" y="561844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5-Point Star 91"/>
          <p:cNvSpPr/>
          <p:nvPr/>
        </p:nvSpPr>
        <p:spPr>
          <a:xfrm>
            <a:off x="7985659" y="525483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ounded Rectangle 92"/>
          <p:cNvSpPr/>
          <p:nvPr/>
        </p:nvSpPr>
        <p:spPr>
          <a:xfrm>
            <a:off x="10615050" y="3962305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le 93"/>
          <p:cNvSpPr/>
          <p:nvPr/>
        </p:nvSpPr>
        <p:spPr>
          <a:xfrm>
            <a:off x="10715495" y="4325914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ounded Rectangle 94"/>
          <p:cNvSpPr/>
          <p:nvPr/>
        </p:nvSpPr>
        <p:spPr>
          <a:xfrm>
            <a:off x="10857127" y="4060432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Rounded Rectangle 95"/>
          <p:cNvSpPr/>
          <p:nvPr/>
        </p:nvSpPr>
        <p:spPr>
          <a:xfrm>
            <a:off x="10792106" y="4687222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ounded Rectangle 96"/>
          <p:cNvSpPr/>
          <p:nvPr/>
        </p:nvSpPr>
        <p:spPr>
          <a:xfrm>
            <a:off x="10087104" y="3982850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ounded Rectangle 97"/>
          <p:cNvSpPr/>
          <p:nvPr/>
        </p:nvSpPr>
        <p:spPr>
          <a:xfrm>
            <a:off x="10347959" y="3827907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ounded Rectangle 98"/>
          <p:cNvSpPr/>
          <p:nvPr/>
        </p:nvSpPr>
        <p:spPr>
          <a:xfrm>
            <a:off x="10374153" y="4076314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3592169" y="2946877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400861" y="2447731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</a:p>
        </p:txBody>
      </p:sp>
    </p:spTree>
    <p:extLst>
      <p:ext uri="{BB962C8B-B14F-4D97-AF65-F5344CB8AC3E}">
        <p14:creationId xmlns:p14="http://schemas.microsoft.com/office/powerpoint/2010/main" val="16479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>
            <a:extLst>
              <a:ext uri="{FF2B5EF4-FFF2-40B4-BE49-F238E27FC236}">
                <a16:creationId xmlns:a16="http://schemas.microsoft.com/office/drawing/2014/main" id="{0358304D-6B3A-4F00-BAC2-0AEF2D2F4E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34761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</a:rPr>
              <a:t>MACHINE LEARNING: REINFORCEMENT LEARNING</a:t>
            </a:r>
          </a:p>
          <a:p>
            <a:endParaRPr lang="en-US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Прямоугольник 5"/>
          <p:cNvSpPr/>
          <p:nvPr/>
        </p:nvSpPr>
        <p:spPr>
          <a:xfrm>
            <a:off x="419851" y="1191536"/>
            <a:ext cx="11755238" cy="2060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Reinforcement learning allows machines take actions to maximize cumulative reward.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Reinforcement algorithms learn by trial and error through reward and penalty.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Two elements: environment and learning agent.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environment rewards the agent for correct actions.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Based on the reward or penalty, agent improves its environment knowledge to make better decision.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438274" y="3144982"/>
            <a:ext cx="5298445" cy="29016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087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852285" y="6342393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105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</a:p>
        </p:txBody>
      </p:sp>
      <p:sp>
        <p:nvSpPr>
          <p:cNvPr id="109" name="Right Arrow 108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ight Arrow 109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</a:p>
        </p:txBody>
      </p:sp>
      <p:pic>
        <p:nvPicPr>
          <p:cNvPr id="113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84788" y="4575379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11" grpId="0"/>
      <p:bldP spid="112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R.M. Mohamed</cp:lastModifiedBy>
  <cp:revision>50</cp:revision>
  <dcterms:created xsi:type="dcterms:W3CDTF">2019-08-16T12:17:08Z</dcterms:created>
  <dcterms:modified xsi:type="dcterms:W3CDTF">2019-09-22T19:22:41Z</dcterms:modified>
</cp:coreProperties>
</file>