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83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16" r:id="rId11"/>
    <p:sldId id="267" r:id="rId12"/>
    <p:sldId id="311" r:id="rId13"/>
    <p:sldId id="286" r:id="rId14"/>
    <p:sldId id="287" r:id="rId15"/>
    <p:sldId id="288" r:id="rId16"/>
    <p:sldId id="312" r:id="rId17"/>
    <p:sldId id="290" r:id="rId18"/>
    <p:sldId id="313" r:id="rId19"/>
    <p:sldId id="292" r:id="rId20"/>
    <p:sldId id="293" r:id="rId21"/>
    <p:sldId id="294" r:id="rId22"/>
    <p:sldId id="295" r:id="rId23"/>
    <p:sldId id="314" r:id="rId24"/>
    <p:sldId id="297" r:id="rId25"/>
    <p:sldId id="298" r:id="rId26"/>
    <p:sldId id="299" r:id="rId27"/>
    <p:sldId id="300" r:id="rId28"/>
    <p:sldId id="315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284" r:id="rId39"/>
    <p:sldId id="278" r:id="rId40"/>
    <p:sldId id="279" r:id="rId41"/>
    <p:sldId id="280" r:id="rId42"/>
    <p:sldId id="28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26"/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5FAE-E820-4582-9F04-372D3DB03877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FFDF-E3CB-40D6-A128-42A313CC2D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27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1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11.09.2019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s.ryerson.ca/~aharley/vis/conv/flat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m.wikipedia.org/wiki/Fichier:MultiLayerNeuralNetworkBigger_english.png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ground.tensorflow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ommons.wikimedia.org/wiki/File:Gradient_descent.png" TargetMode="External"/><Relationship Id="rId4" Type="http://schemas.openxmlformats.org/officeDocument/2006/relationships/hyperlink" Target="https://commons.wikimedia.org/wiki/File:Gradient_descent_method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ike-rental-bikes-rent-pay-2284380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euron_Hand-tuned.svg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commons.wikimedia.org/wiki/File:Artificial_neural_network.svg" TargetMode="External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10" Type="http://schemas.openxmlformats.org/officeDocument/2006/relationships/image" Target="../media/image3.emf"/><Relationship Id="rId4" Type="http://schemas.openxmlformats.org/officeDocument/2006/relationships/image" Target="../media/image5.jpeg"/><Relationship Id="rId9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Artificial_neural_network.svg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tosa.io/ev/image-kernel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3181167" y="2667503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CNNS IN ACTION</a:t>
            </a:r>
            <a:endParaRPr lang="en-US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3934" y="8836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INCREASE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FILTERS/DROPOUT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413934" y="1183338"/>
            <a:ext cx="12200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Live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illustration :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  <a:hlinkClick r:id="rId3"/>
              </a:rPr>
              <a:t>http://scs.ryerson.ca/~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  <a:hlinkClick r:id="rId3"/>
              </a:rPr>
              <a:t>aharley/vis/conv/flat.html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Improve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accuracy by adding more feature detectors/filters or adding a dropout.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Dropout refers to dropping out units in a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Neurons develop co-dependency amongst each other during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Dropout is a regularization technique for reducing overfitting in neural networks.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enables training to occur on several architectures of the neural network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7419931" y="3522172"/>
            <a:ext cx="622566" cy="534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1463213" y="324351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1835932" y="382472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202835" y="437097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35" name="Left Brace 34"/>
          <p:cNvSpPr/>
          <p:nvPr/>
        </p:nvSpPr>
        <p:spPr>
          <a:xfrm rot="20490726">
            <a:off x="821851" y="3036980"/>
            <a:ext cx="574159" cy="3121253"/>
          </a:xfrm>
          <a:prstGeom prst="leftBrace">
            <a:avLst>
              <a:gd name="adj1" fmla="val 85479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/>
          <p:cNvSpPr txBox="1"/>
          <p:nvPr/>
        </p:nvSpPr>
        <p:spPr>
          <a:xfrm>
            <a:off x="19438" y="5192408"/>
            <a:ext cx="1228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rgbClr val="FF0000"/>
                </a:solidFill>
              </a:rPr>
              <a:t>64 INSTEAD OF 32</a:t>
            </a:r>
            <a:endParaRPr lang="en-CA" sz="1200" b="1" dirty="0">
              <a:solidFill>
                <a:srgbClr val="FF0000"/>
              </a:solidFill>
            </a:endParaRPr>
          </a:p>
        </p:txBody>
      </p:sp>
      <p:pic>
        <p:nvPicPr>
          <p:cNvPr id="37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99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85" y="3104454"/>
            <a:ext cx="4059155" cy="159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Multiply 38"/>
          <p:cNvSpPr/>
          <p:nvPr/>
        </p:nvSpPr>
        <p:spPr>
          <a:xfrm>
            <a:off x="9831852" y="3112892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Multiply 39"/>
          <p:cNvSpPr/>
          <p:nvPr/>
        </p:nvSpPr>
        <p:spPr>
          <a:xfrm>
            <a:off x="9831851" y="4023397"/>
            <a:ext cx="371475" cy="470613"/>
          </a:xfrm>
          <a:prstGeom prst="mathMultiply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07054" y="6279220"/>
            <a:ext cx="70163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CA" sz="1100" b="1" dirty="0"/>
              <a:t>Photo Credit: </a:t>
            </a:r>
            <a:r>
              <a:rPr lang="en-CA" sz="1100" dirty="0">
                <a:hlinkClick r:id="rId5"/>
              </a:rPr>
              <a:t>https://fr.m.wikipedia.org/wiki/Fichier:MultiLayerNeuralNetworkBigger_english.png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737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2950055" y="2659559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HOW DO ANNS TRAIN? </a:t>
            </a:r>
          </a:p>
        </p:txBody>
      </p:sp>
    </p:spTree>
    <p:extLst>
      <p:ext uri="{BB962C8B-B14F-4D97-AF65-F5344CB8AC3E}">
        <p14:creationId xmlns:p14="http://schemas.microsoft.com/office/powerpoint/2010/main" val="9390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ANN TRAINING STRATEGIES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198" y="1524142"/>
            <a:ext cx="110267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u="sng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Used if </a:t>
            </a: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there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is large set of test data with known labels (outputs).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learning algorithm evaluates output ( i.e.: makes predictions), compares output against the label, and adjust network and repeat. </a:t>
            </a:r>
          </a:p>
          <a:p>
            <a:endParaRPr lang="en-CA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b="1" u="sng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Unsupervised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Used with "unlabeled" data (not categorized) (Ex: k-means clustering).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Since learning algorithm works with unlabeled data, there is no way to assess the accuracy of the structure suggested by the algorithm</a:t>
            </a:r>
          </a:p>
          <a:p>
            <a:endParaRPr lang="en-CA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CA" b="1" u="sng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Reinforced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Learning algorithm takes actions that maximizes some notion of cumulative reward.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Over time, the network learns to prefer the right kind of action and to avoid the wrong one.</a:t>
            </a:r>
          </a:p>
        </p:txBody>
      </p:sp>
    </p:spTree>
    <p:extLst>
      <p:ext uri="{BB962C8B-B14F-4D97-AF65-F5344CB8AC3E}">
        <p14:creationId xmlns:p14="http://schemas.microsoft.com/office/powerpoint/2010/main" val="10512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EPOCHS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6" name="Picture 27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88" y="2138187"/>
            <a:ext cx="2716194" cy="279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218050" y="2404171"/>
            <a:ext cx="1398730" cy="2304256"/>
            <a:chOff x="408328" y="2132856"/>
            <a:chExt cx="1398730" cy="2304256"/>
          </a:xfrm>
        </p:grpSpPr>
        <p:sp>
          <p:nvSpPr>
            <p:cNvPr id="8" name="Left Brace 7"/>
            <p:cNvSpPr/>
            <p:nvPr/>
          </p:nvSpPr>
          <p:spPr>
            <a:xfrm>
              <a:off x="1519026" y="2132856"/>
              <a:ext cx="288032" cy="2304256"/>
            </a:xfrm>
            <a:prstGeom prst="leftBrace">
              <a:avLst>
                <a:gd name="adj1" fmla="val 176727"/>
                <a:gd name="adj2" fmla="val 50000"/>
              </a:avLst>
            </a:prstGeom>
            <a:noFill/>
            <a:ln w="41275" cap="rnd">
              <a:bevel/>
            </a:ln>
            <a:effectLst>
              <a:outerShdw blurRad="127000" dist="38100" dir="10680000" sx="98000" sy="98000" algn="ctr" rotWithShape="0">
                <a:srgbClr val="000000">
                  <a:alpha val="86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328" y="2780928"/>
              <a:ext cx="10246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Training </a:t>
              </a:r>
            </a:p>
            <a:p>
              <a:pPr algn="ctr"/>
              <a:r>
                <a:rPr lang="en-CA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inputs </a:t>
              </a:r>
            </a:p>
            <a:p>
              <a:pPr algn="ctr"/>
              <a:r>
                <a:rPr lang="en-CA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485028" y="2476179"/>
            <a:ext cx="1218650" cy="2304256"/>
            <a:chOff x="5004048" y="2204864"/>
            <a:chExt cx="1218650" cy="2304256"/>
          </a:xfrm>
        </p:grpSpPr>
        <p:sp>
          <p:nvSpPr>
            <p:cNvPr id="12" name="Left Brace 11"/>
            <p:cNvSpPr/>
            <p:nvPr/>
          </p:nvSpPr>
          <p:spPr>
            <a:xfrm rot="10800000">
              <a:off x="5004048" y="2204864"/>
              <a:ext cx="216024" cy="2304256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41275" cap="rnd">
              <a:bevel/>
            </a:ln>
            <a:effectLst>
              <a:outerShdw blurRad="127000" dist="38100" dir="10680000" sx="98000" sy="98000" algn="ctr" rotWithShape="0">
                <a:srgbClr val="000000">
                  <a:alpha val="86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187030" y="2518803"/>
              <a:ext cx="1035668" cy="860492"/>
              <a:chOff x="4897913" y="2114675"/>
              <a:chExt cx="1206311" cy="995384"/>
            </a:xfrm>
          </p:grpSpPr>
          <p:sp>
            <p:nvSpPr>
              <p:cNvPr id="14" name="Right Arrow 13"/>
              <p:cNvSpPr/>
              <p:nvPr/>
            </p:nvSpPr>
            <p:spPr>
              <a:xfrm>
                <a:off x="4982979" y="3056663"/>
                <a:ext cx="983081" cy="52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97913" y="2114675"/>
                    <a:ext cx="1206311" cy="9953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A" sz="1600" b="1" i="1" dirty="0" smtClean="0">
                        <a:solidFill>
                          <a:prstClr val="black"/>
                        </a:solidFill>
                        <a:latin typeface="Calibri" pitchFamily="34" charset="0"/>
                        <a:cs typeface="Calibri" pitchFamily="34" charset="0"/>
                      </a:rPr>
                      <a:t>Predicted </a:t>
                    </a:r>
                  </a:p>
                  <a:p>
                    <a:pPr algn="ctr"/>
                    <a:r>
                      <a:rPr lang="en-CA" sz="1600" b="1" i="1" dirty="0" smtClean="0">
                        <a:solidFill>
                          <a:prstClr val="black"/>
                        </a:solidFill>
                        <a:latin typeface="Calibri" pitchFamily="34" charset="0"/>
                        <a:cs typeface="Calibri" pitchFamily="34" charset="0"/>
                      </a:rPr>
                      <a:t>Output</a:t>
                    </a:r>
                    <a:endParaRPr lang="en-CA" sz="1600" b="1" i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CA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𝒀</m:t>
                              </m:r>
                            </m:e>
                          </m:acc>
                        </m:oMath>
                      </m:oMathPara>
                    </a14:m>
                    <a:endParaRPr lang="en-CA" sz="1600" b="1" i="1" dirty="0">
                      <a:solidFill>
                        <a:prstClr val="black"/>
                      </a:solidFill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7913" y="2114675"/>
                    <a:ext cx="1206311" cy="99538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353" t="-2113" r="-294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Rectangle 15"/>
          <p:cNvSpPr/>
          <p:nvPr/>
        </p:nvSpPr>
        <p:spPr>
          <a:xfrm>
            <a:off x="7750997" y="2822496"/>
            <a:ext cx="1312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CA" sz="1600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Desired (True) Output  Y</a:t>
            </a:r>
            <a:endParaRPr lang="en-CA" sz="1600" b="1" i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U-Turn Arrow 16"/>
          <p:cNvSpPr/>
          <p:nvPr/>
        </p:nvSpPr>
        <p:spPr>
          <a:xfrm rot="10800000">
            <a:off x="3761992" y="3838045"/>
            <a:ext cx="4027268" cy="2157630"/>
          </a:xfrm>
          <a:prstGeom prst="uturnArrow">
            <a:avLst>
              <a:gd name="adj1" fmla="val 737"/>
              <a:gd name="adj2" fmla="val 6777"/>
              <a:gd name="adj3" fmla="val 10421"/>
              <a:gd name="adj4" fmla="val 22503"/>
              <a:gd name="adj5" fmla="val 50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black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9209040">
            <a:off x="3656635" y="4031679"/>
            <a:ext cx="2350013" cy="270372"/>
          </a:xfrm>
          <a:prstGeom prst="rightArrow">
            <a:avLst>
              <a:gd name="adj1" fmla="val 9761"/>
              <a:gd name="adj2" fmla="val 87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31073" y="4277952"/>
                <a:ext cx="1752256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b="1" i="1" dirty="0" smtClean="0">
                    <a:solidFill>
                      <a:prstClr val="black"/>
                    </a:solidFill>
                    <a:latin typeface="Calibri" pitchFamily="34" charset="0"/>
                    <a:cs typeface="Calibri" pitchFamily="34" charset="0"/>
                  </a:rPr>
                  <a:t>Error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accPr>
                      <m:e>
                        <m:r>
                          <a:rPr lang="en-CA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𝒀</m:t>
                        </m:r>
                      </m:e>
                    </m:acc>
                    <m:r>
                      <a:rPr lang="en-CA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−</m:t>
                    </m:r>
                    <m:r>
                      <a:rPr lang="en-CA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itchFamily="34" charset="0"/>
                      </a:rPr>
                      <m:t>𝒀</m:t>
                    </m:r>
                  </m:oMath>
                </a14:m>
                <a:endParaRPr lang="en-CA" sz="1600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73" y="4277952"/>
                <a:ext cx="1752256" cy="345223"/>
              </a:xfrm>
              <a:prstGeom prst="rect">
                <a:avLst/>
              </a:prstGeom>
              <a:blipFill rotWithShape="0">
                <a:blip r:embed="rId5"/>
                <a:stretch>
                  <a:fillRect l="-1742" t="-1786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640951" y="5531873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Update Network Weights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026630" y="2404171"/>
            <a:ext cx="1578078" cy="2304256"/>
            <a:chOff x="237364" y="2118691"/>
            <a:chExt cx="1578078" cy="2304256"/>
          </a:xfrm>
        </p:grpSpPr>
        <p:sp>
          <p:nvSpPr>
            <p:cNvPr id="23" name="Rectangle 22"/>
            <p:cNvSpPr/>
            <p:nvPr/>
          </p:nvSpPr>
          <p:spPr>
            <a:xfrm>
              <a:off x="237364" y="2766763"/>
              <a:ext cx="13347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Testing </a:t>
              </a:r>
            </a:p>
            <a:p>
              <a:pPr algn="ctr"/>
              <a:r>
                <a:rPr lang="en-CA" b="1" i="1" dirty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inputs </a:t>
              </a:r>
              <a:endParaRPr lang="en-CA" b="1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en-CA" b="1" i="1" dirty="0" smtClean="0">
                  <a:solidFill>
                    <a:prstClr val="black"/>
                  </a:solidFill>
                  <a:latin typeface="Calibri" pitchFamily="34" charset="0"/>
                  <a:cs typeface="Calibri" pitchFamily="34" charset="0"/>
                </a:rPr>
                <a:t>X</a:t>
              </a:r>
              <a:endParaRPr lang="en-CA" b="1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1527410" y="2118691"/>
              <a:ext cx="288032" cy="2304256"/>
            </a:xfrm>
            <a:prstGeom prst="leftBrace">
              <a:avLst>
                <a:gd name="adj1" fmla="val 176727"/>
                <a:gd name="adj2" fmla="val 50000"/>
              </a:avLst>
            </a:prstGeom>
            <a:noFill/>
            <a:ln w="41275" cap="rnd">
              <a:bevel/>
            </a:ln>
            <a:effectLst>
              <a:outerShdw blurRad="127000" dist="38100" dir="10680000" sx="98000" sy="98000" algn="ctr" rotWithShape="0">
                <a:srgbClr val="000000">
                  <a:alpha val="86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563" y="1606603"/>
            <a:ext cx="2512439" cy="187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itle 2"/>
          <p:cNvSpPr txBox="1">
            <a:spLocks/>
          </p:cNvSpPr>
          <p:nvPr/>
        </p:nvSpPr>
        <p:spPr>
          <a:xfrm>
            <a:off x="2137919" y="989765"/>
            <a:ext cx="6022384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CA" sz="2200" b="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594859" y="3454351"/>
            <a:ext cx="388620" cy="371169"/>
            <a:chOff x="5076056" y="2924944"/>
            <a:chExt cx="523147" cy="485878"/>
          </a:xfrm>
        </p:grpSpPr>
        <p:sp>
          <p:nvSpPr>
            <p:cNvPr id="28" name="Minus 27"/>
            <p:cNvSpPr/>
            <p:nvPr/>
          </p:nvSpPr>
          <p:spPr>
            <a:xfrm>
              <a:off x="5220072" y="3068960"/>
              <a:ext cx="227245" cy="170931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076056" y="2924944"/>
              <a:ext cx="523147" cy="485878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prstClr val="white"/>
                </a:solidFill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 rot="10800000">
            <a:off x="8002586" y="3590114"/>
            <a:ext cx="796588" cy="74387"/>
          </a:xfrm>
          <a:prstGeom prst="rightArrow">
            <a:avLst>
              <a:gd name="adj1" fmla="val 33131"/>
              <a:gd name="adj2" fmla="val 53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0" grpId="1"/>
      <p:bldP spid="30" grpId="0" animBg="1"/>
      <p:bldP spid="3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0051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DIVIDE DATA INTO TRAINING AND TESTING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198" y="1524142"/>
            <a:ext cx="110267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 set is </a:t>
            </a: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generally divided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into 50%, 25%, 25% segments for training, validation, and testing,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Training set: used for gradient calculation and weight update.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Validation set: </a:t>
            </a:r>
            <a:endParaRPr lang="en-CA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used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for cross-validation which is performed to assess training quality as training proceeds. </a:t>
            </a:r>
            <a:endParaRPr lang="en-CA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Cross-validation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is implemented to overcome over-fitting (over-training</a:t>
            </a: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). Over-fitting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occurs when algorithm focuses on training set details at cost of losing generalization </a:t>
            </a: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ability. 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CA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Trained </a:t>
            </a: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network MSE might be small during training but during testing, the network may exhibit poor generalization performance.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Testing set: used for testing trained network.</a:t>
            </a:r>
          </a:p>
        </p:txBody>
      </p:sp>
    </p:spTree>
    <p:extLst>
      <p:ext uri="{BB962C8B-B14F-4D97-AF65-F5344CB8AC3E}">
        <p14:creationId xmlns:p14="http://schemas.microsoft.com/office/powerpoint/2010/main" val="14302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794355" y="2659559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PLAYGROUND </a:t>
            </a:r>
          </a:p>
        </p:txBody>
      </p:sp>
    </p:spTree>
    <p:extLst>
      <p:ext uri="{BB962C8B-B14F-4D97-AF65-F5344CB8AC3E}">
        <p14:creationId xmlns:p14="http://schemas.microsoft.com/office/powerpoint/2010/main" val="26382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DEEP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DIVE INTO TF PLAYGROUND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915069"/>
            <a:ext cx="7410450" cy="37025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7700" y="1285839"/>
            <a:ext cx="938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Check this out: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  <a:hlinkClick r:id="rId4"/>
              </a:rPr>
              <a:t>https://playground.tensorflow.org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706535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41669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DESCENT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4" y="1264643"/>
            <a:ext cx="7018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Gradient descent is an optimization algorithm used to obtain the optimized network weight and bias values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works by iteratively trying to minimize the cost function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works by calculating the gradient of the cost function and moving in the negative direction until the local/global minimum is achieved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the positive of the gradient is taken, local/global maximum is achieved</a:t>
            </a: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122" name="Picture 2" descr="File:Gradient descent meth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535" y="1371805"/>
            <a:ext cx="3213046" cy="22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650224" y="5585639"/>
            <a:ext cx="6688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4"/>
              </a:rPr>
              <a:t>https://</a:t>
            </a:r>
            <a:r>
              <a:rPr lang="en-CA" sz="1400" dirty="0" smtClean="0">
                <a:hlinkClick r:id="rId4"/>
              </a:rPr>
              <a:t>commons.wikimedia.org/wiki/File:Gradient_descent_method.png</a:t>
            </a:r>
            <a:endParaRPr lang="en-CA" sz="1400" dirty="0" smtClean="0"/>
          </a:p>
          <a:p>
            <a:r>
              <a:rPr lang="en-CA" sz="1400" b="1" dirty="0" smtClean="0"/>
              <a:t>Photo Credit: </a:t>
            </a:r>
            <a:r>
              <a:rPr lang="en-CA" sz="1400" dirty="0">
                <a:hlinkClick r:id="rId5"/>
              </a:rPr>
              <a:t>https://</a:t>
            </a:r>
            <a:r>
              <a:rPr lang="en-CA" sz="1400" dirty="0" smtClean="0">
                <a:hlinkClick r:id="rId5"/>
              </a:rPr>
              <a:t>commons.wikimedia.org/wiki/File:Gradient_descent.png</a:t>
            </a:r>
            <a:endParaRPr lang="en-CA" sz="1400" dirty="0" smtClean="0"/>
          </a:p>
          <a:p>
            <a:endParaRPr lang="en-CA" sz="1400" dirty="0"/>
          </a:p>
        </p:txBody>
      </p:sp>
      <p:pic>
        <p:nvPicPr>
          <p:cNvPr id="5124" name="Picture 4" descr="Image result for gradient desc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94" y="3734224"/>
            <a:ext cx="2109203" cy="23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1982450"/>
            <a:ext cx="98274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ANN/CNN </a:t>
            </a:r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REVIEW </a:t>
            </a:r>
          </a:p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(*</a:t>
            </a:r>
            <a:r>
              <a:rPr lang="en-US" sz="4400" b="1" i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PLEASE SKIP IF CONTENT SOUNDS FAMILIAR</a:t>
            </a:r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)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LEARNING RATE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4" y="1264643"/>
            <a:ext cx="1081866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size of the steps taken are called the learning 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learning rate increases, the area covered in the search space will increase so we might reach global minimum faster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However, we can overshoot the target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For small learning rates, training will take much longer to reach optimized weight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35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DESCENT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554183" y="1264643"/>
                <a:ext cx="7022941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CA" sz="18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Gradient descent works </a:t>
                </a: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as follows: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Calculate </a:t>
                </a:r>
                <a:r>
                  <a:rPr lang="en-CA" sz="18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derivative </a:t>
                </a: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(gradient) of </a:t>
                </a:r>
                <a:r>
                  <a:rPr lang="en-CA" sz="18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Loss </a:t>
                </a: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function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Pick random values for parameters m, b and substitute </a:t>
                </a:r>
              </a:p>
              <a:p>
                <a:pPr marL="457200" indent="-457200" algn="l">
                  <a:buAutoNum type="arabicPeriod"/>
                </a:pP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Calculate the step size (how much are we going to update the parameters?) </a:t>
                </a:r>
              </a:p>
              <a:p>
                <a:pPr algn="l"/>
                <a:r>
                  <a:rPr lang="en-CA" sz="18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	</a:t>
                </a:r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𝑺𝒕𝒆𝒑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𝒔𝒊𝒛𝒆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= 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𝑺𝒍𝒐𝒑𝒆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∗ 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𝒍𝒆𝒂𝒓𝒏𝒊𝒏𝒈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𝒓𝒂𝒕𝒆</m:t>
                    </m:r>
                    <m:r>
                      <a:rPr lang="en-CA" sz="18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</m:t>
                    </m:r>
                  </m:oMath>
                </a14:m>
                <a:endParaRPr lang="en-CA" sz="18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algn="l"/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4.     Update the parameters and repeat</a:t>
                </a:r>
              </a:p>
              <a:p>
                <a:pPr algn="l"/>
                <a:endParaRPr lang="en-CA" sz="18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457200" indent="-457200" algn="l">
                  <a:buAutoNum type="arabicPeriod"/>
                </a:pPr>
                <a:endParaRPr lang="en-CA" sz="18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algn="l"/>
                <a:r>
                  <a:rPr lang="en-CA" sz="18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3" y="1264643"/>
                <a:ext cx="7022941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781" t="-1211" r="-12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024482" y="529534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38007" y="2743776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43251" y="324869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55266" y="441343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584436" y="2425948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62979" y="4312143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387443" y="3376307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03121" y="4689652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870985" y="540224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Parameters (m, b)</a:t>
            </a:r>
            <a:endParaRPr lang="en-CA" sz="2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991366" y="3722634"/>
            <a:ext cx="354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/>
              <a:t>Sum of Squared Residuals</a:t>
            </a:r>
            <a:endParaRPr lang="en-CA" sz="2400" b="1" dirty="0"/>
          </a:p>
        </p:txBody>
      </p:sp>
      <p:sp>
        <p:nvSpPr>
          <p:cNvPr id="2" name="Freeform 1"/>
          <p:cNvSpPr/>
          <p:nvPr/>
        </p:nvSpPr>
        <p:spPr>
          <a:xfrm>
            <a:off x="8240138" y="2540128"/>
            <a:ext cx="3524250" cy="2327977"/>
          </a:xfrm>
          <a:custGeom>
            <a:avLst/>
            <a:gdLst>
              <a:gd name="connsiteX0" fmla="*/ 0 w 3524250"/>
              <a:gd name="connsiteY0" fmla="*/ 61810 h 2327977"/>
              <a:gd name="connsiteX1" fmla="*/ 209550 w 3524250"/>
              <a:gd name="connsiteY1" fmla="*/ 947635 h 2327977"/>
              <a:gd name="connsiteX2" fmla="*/ 552450 w 3524250"/>
              <a:gd name="connsiteY2" fmla="*/ 1652485 h 2327977"/>
              <a:gd name="connsiteX3" fmla="*/ 981075 w 3524250"/>
              <a:gd name="connsiteY3" fmla="*/ 2176360 h 2327977"/>
              <a:gd name="connsiteX4" fmla="*/ 1847850 w 3524250"/>
              <a:gd name="connsiteY4" fmla="*/ 2319235 h 2327977"/>
              <a:gd name="connsiteX5" fmla="*/ 2819400 w 3524250"/>
              <a:gd name="connsiteY5" fmla="*/ 1976335 h 2327977"/>
              <a:gd name="connsiteX6" fmla="*/ 3333750 w 3524250"/>
              <a:gd name="connsiteY6" fmla="*/ 966685 h 2327977"/>
              <a:gd name="connsiteX7" fmla="*/ 3524250 w 3524250"/>
              <a:gd name="connsiteY7" fmla="*/ 23710 h 232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4250" h="2327977">
                <a:moveTo>
                  <a:pt x="0" y="61810"/>
                </a:moveTo>
                <a:cubicBezTo>
                  <a:pt x="58737" y="372166"/>
                  <a:pt x="117475" y="682522"/>
                  <a:pt x="209550" y="947635"/>
                </a:cubicBezTo>
                <a:cubicBezTo>
                  <a:pt x="301625" y="1212748"/>
                  <a:pt x="423863" y="1447698"/>
                  <a:pt x="552450" y="1652485"/>
                </a:cubicBezTo>
                <a:cubicBezTo>
                  <a:pt x="681038" y="1857273"/>
                  <a:pt x="765175" y="2065235"/>
                  <a:pt x="981075" y="2176360"/>
                </a:cubicBezTo>
                <a:cubicBezTo>
                  <a:pt x="1196975" y="2287485"/>
                  <a:pt x="1541463" y="2352573"/>
                  <a:pt x="1847850" y="2319235"/>
                </a:cubicBezTo>
                <a:cubicBezTo>
                  <a:pt x="2154238" y="2285898"/>
                  <a:pt x="2571750" y="2201760"/>
                  <a:pt x="2819400" y="1976335"/>
                </a:cubicBezTo>
                <a:cubicBezTo>
                  <a:pt x="3067050" y="1750910"/>
                  <a:pt x="3216275" y="1292122"/>
                  <a:pt x="3333750" y="966685"/>
                </a:cubicBezTo>
                <a:cubicBezTo>
                  <a:pt x="3451225" y="641248"/>
                  <a:pt x="3460750" y="-146153"/>
                  <a:pt x="3524250" y="23710"/>
                </a:cubicBezTo>
              </a:path>
            </a:pathLst>
          </a:cu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7826375" y="2060575"/>
            <a:ext cx="1202604" cy="3057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22943" y="3676425"/>
            <a:ext cx="1780178" cy="18748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135891" y="4312143"/>
            <a:ext cx="2550489" cy="9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763610" y="4874675"/>
            <a:ext cx="25335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916512" y="3623633"/>
            <a:ext cx="1452580" cy="778519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36928" y="2741960"/>
            <a:ext cx="187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OPTIMAL POINT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GLOBAL MINIMUM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53796" y="5489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*Note: in reality, this graph is 3D and has three axes, one for m, b and sum of squared residuals</a:t>
            </a:r>
            <a:endParaRPr lang="en-CA" b="1" i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63216" y="4031153"/>
                <a:ext cx="2226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16" y="4031153"/>
                <a:ext cx="222644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4622568" y="3995239"/>
            <a:ext cx="266620" cy="50086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ounded Rectangle 32"/>
          <p:cNvSpPr/>
          <p:nvPr/>
        </p:nvSpPr>
        <p:spPr>
          <a:xfrm>
            <a:off x="5253554" y="4005568"/>
            <a:ext cx="352435" cy="50648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3831216" y="4498034"/>
            <a:ext cx="791354" cy="64694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55831" y="4852593"/>
            <a:ext cx="383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GOAL IS TO FIND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BEST PARAMETERS</a:t>
            </a: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4185311" y="4536016"/>
            <a:ext cx="1140669" cy="64051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GRADIENT DESCENT MATH!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02200" y="1370495"/>
                <a:ext cx="2226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00" y="1370495"/>
                <a:ext cx="222644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3661552" y="1334581"/>
            <a:ext cx="266620" cy="50086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4292538" y="1344910"/>
            <a:ext cx="352435" cy="506487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7143" y="2753498"/>
                <a:ext cx="5724131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d>
                                    <m:dPr>
                                      <m:ctrlP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CA" sz="20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CA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3" y="2753498"/>
                <a:ext cx="5724131" cy="840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7732382" y="5244549"/>
            <a:ext cx="3907020" cy="25073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745907" y="2692976"/>
            <a:ext cx="17133" cy="2599674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951151" y="319789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663166" y="4362630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1292336" y="2375148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570879" y="4261343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095343" y="3325507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11021" y="4638852"/>
            <a:ext cx="284199" cy="300118"/>
          </a:xfrm>
          <a:prstGeom prst="ellipse">
            <a:avLst/>
          </a:prstGeom>
          <a:solidFill>
            <a:srgbClr val="71508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71508D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78885" y="5351444"/>
            <a:ext cx="208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Parameters (m, b)</a:t>
            </a:r>
            <a:endParaRPr lang="en-CA" sz="20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5101604" y="3702611"/>
            <a:ext cx="458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Sum of Squared Residuals (Loss Function)</a:t>
            </a:r>
            <a:endParaRPr lang="en-CA" sz="2000" b="1" dirty="0"/>
          </a:p>
        </p:txBody>
      </p:sp>
      <p:sp>
        <p:nvSpPr>
          <p:cNvPr id="2" name="Freeform 1"/>
          <p:cNvSpPr/>
          <p:nvPr/>
        </p:nvSpPr>
        <p:spPr>
          <a:xfrm>
            <a:off x="7948038" y="2489328"/>
            <a:ext cx="3524250" cy="2327977"/>
          </a:xfrm>
          <a:custGeom>
            <a:avLst/>
            <a:gdLst>
              <a:gd name="connsiteX0" fmla="*/ 0 w 3524250"/>
              <a:gd name="connsiteY0" fmla="*/ 61810 h 2327977"/>
              <a:gd name="connsiteX1" fmla="*/ 209550 w 3524250"/>
              <a:gd name="connsiteY1" fmla="*/ 947635 h 2327977"/>
              <a:gd name="connsiteX2" fmla="*/ 552450 w 3524250"/>
              <a:gd name="connsiteY2" fmla="*/ 1652485 h 2327977"/>
              <a:gd name="connsiteX3" fmla="*/ 981075 w 3524250"/>
              <a:gd name="connsiteY3" fmla="*/ 2176360 h 2327977"/>
              <a:gd name="connsiteX4" fmla="*/ 1847850 w 3524250"/>
              <a:gd name="connsiteY4" fmla="*/ 2319235 h 2327977"/>
              <a:gd name="connsiteX5" fmla="*/ 2819400 w 3524250"/>
              <a:gd name="connsiteY5" fmla="*/ 1976335 h 2327977"/>
              <a:gd name="connsiteX6" fmla="*/ 3333750 w 3524250"/>
              <a:gd name="connsiteY6" fmla="*/ 966685 h 2327977"/>
              <a:gd name="connsiteX7" fmla="*/ 3524250 w 3524250"/>
              <a:gd name="connsiteY7" fmla="*/ 23710 h 232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4250" h="2327977">
                <a:moveTo>
                  <a:pt x="0" y="61810"/>
                </a:moveTo>
                <a:cubicBezTo>
                  <a:pt x="58737" y="372166"/>
                  <a:pt x="117475" y="682522"/>
                  <a:pt x="209550" y="947635"/>
                </a:cubicBezTo>
                <a:cubicBezTo>
                  <a:pt x="301625" y="1212748"/>
                  <a:pt x="423863" y="1447698"/>
                  <a:pt x="552450" y="1652485"/>
                </a:cubicBezTo>
                <a:cubicBezTo>
                  <a:pt x="681038" y="1857273"/>
                  <a:pt x="765175" y="2065235"/>
                  <a:pt x="981075" y="2176360"/>
                </a:cubicBezTo>
                <a:cubicBezTo>
                  <a:pt x="1196975" y="2287485"/>
                  <a:pt x="1541463" y="2352573"/>
                  <a:pt x="1847850" y="2319235"/>
                </a:cubicBezTo>
                <a:cubicBezTo>
                  <a:pt x="2154238" y="2285898"/>
                  <a:pt x="2571750" y="2201760"/>
                  <a:pt x="2819400" y="1976335"/>
                </a:cubicBezTo>
                <a:cubicBezTo>
                  <a:pt x="3067050" y="1750910"/>
                  <a:pt x="3216275" y="1292122"/>
                  <a:pt x="3333750" y="966685"/>
                </a:cubicBezTo>
                <a:cubicBezTo>
                  <a:pt x="3451225" y="641248"/>
                  <a:pt x="3460750" y="-146153"/>
                  <a:pt x="3524250" y="23710"/>
                </a:cubicBezTo>
              </a:path>
            </a:pathLst>
          </a:custGeom>
          <a:noFill/>
          <a:ln w="571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Connector 4"/>
          <p:cNvCxnSpPr/>
          <p:nvPr/>
        </p:nvCxnSpPr>
        <p:spPr>
          <a:xfrm>
            <a:off x="7534275" y="2009775"/>
            <a:ext cx="1202604" cy="30575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30843" y="3625625"/>
            <a:ext cx="1780178" cy="18748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43791" y="4261343"/>
            <a:ext cx="2550489" cy="9730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471510" y="4823875"/>
            <a:ext cx="253354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8624412" y="3572833"/>
            <a:ext cx="1452580" cy="778519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44828" y="2691160"/>
            <a:ext cx="1873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OPTIMAL POINT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GLOBAL MINIMUM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53796" y="54899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*Note: in reality, this graph is 3D and has three axes, one for m, b and sum of squared residuals</a:t>
            </a:r>
            <a:endParaRPr lang="en-CA" b="1" i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2870200" y="1837376"/>
            <a:ext cx="791354" cy="64694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815" y="2191935"/>
            <a:ext cx="383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GOAL IS TO FIND </a:t>
            </a:r>
          </a:p>
          <a:p>
            <a:pPr algn="ctr"/>
            <a:r>
              <a:rPr lang="en-CA" sz="1600" b="1" dirty="0" smtClean="0">
                <a:solidFill>
                  <a:srgbClr val="FF0000"/>
                </a:solidFill>
              </a:rPr>
              <a:t>BEST PARAMETERS</a:t>
            </a: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3224295" y="1875358"/>
            <a:ext cx="1140669" cy="640517"/>
          </a:xfrm>
          <a:prstGeom prst="curvedConnector3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4885" y="3699077"/>
                <a:ext cx="6991081" cy="1724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CA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sz="20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CA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sSup>
                                      <m:sSupPr>
                                        <m:ctrlP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CA" sz="2000" i="1"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CA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CA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85" y="3699077"/>
                <a:ext cx="6991081" cy="17247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4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706535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4355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BACK PROPAGATION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2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271763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113297" y="2917036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9692" y="2656358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96700" y="3452703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3113297" y="5247484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017348" y="3929574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6"/>
          </p:cNvCxnSpPr>
          <p:nvPr/>
        </p:nvCxnSpPr>
        <p:spPr>
          <a:xfrm flipH="1">
            <a:off x="8536635" y="4180196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8017348" y="3896795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21188" y="5584462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9283" y="3863741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Backpropagation is a method used to train ANNs by calculating gradient needed to update network weights.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is commonly used by the gradient descent optimization algorithm to adjust the weight of neurons by calculating the gradient of the loss function.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BACK PROPAGATION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2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97" y="3511014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926719" y="3156287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114" y="2895609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10122" y="3691954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3926719" y="5486735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30770" y="4168825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6"/>
          </p:cNvCxnSpPr>
          <p:nvPr/>
        </p:nvCxnSpPr>
        <p:spPr>
          <a:xfrm flipH="1">
            <a:off x="9350057" y="4419447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8830770" y="4136046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4610" y="5823713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2705" y="4102992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Backpropagation Phase 1: propagation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Propagation forward through the network to generate the output value(s)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Calculation of the cost (error term)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Propagation of output activations back through network using training pattern target in order to generate the deltas (difference between targeted and actual output values)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BACK PROPAGATION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2" name="Picture 11" descr="Image result for artificial neural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497" y="3511014"/>
            <a:ext cx="5348536" cy="2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32"/>
          <p:cNvSpPr/>
          <p:nvPr/>
        </p:nvSpPr>
        <p:spPr>
          <a:xfrm>
            <a:off x="3926719" y="3156287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83114" y="2895609"/>
            <a:ext cx="330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1: FORWARD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10122" y="3691954"/>
            <a:ext cx="19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2: ERROR CALCULATION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0800000">
            <a:off x="3926719" y="5486735"/>
            <a:ext cx="4719145" cy="500165"/>
          </a:xfrm>
          <a:prstGeom prst="rightArrow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8830770" y="4168825"/>
            <a:ext cx="519287" cy="525649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 sz="28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7" idx="6"/>
          </p:cNvCxnSpPr>
          <p:nvPr/>
        </p:nvCxnSpPr>
        <p:spPr>
          <a:xfrm flipH="1">
            <a:off x="9350057" y="4419447"/>
            <a:ext cx="1817040" cy="12203"/>
          </a:xfrm>
          <a:prstGeom prst="straightConnector1">
            <a:avLst/>
          </a:prstGeom>
          <a:ln w="57150" cap="sq">
            <a:solidFill>
              <a:schemeClr val="accent2"/>
            </a:solidFill>
            <a:bevel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8830770" y="4136046"/>
            <a:ext cx="530237" cy="566803"/>
          </a:xfrm>
          <a:prstGeom prst="mathMultiply">
            <a:avLst>
              <a:gd name="adj1" fmla="val 11520"/>
            </a:avLst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280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34610" y="5823713"/>
            <a:ext cx="282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3: BACK PROPAGATION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2705" y="4102992"/>
            <a:ext cx="249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STEP 4: WEIGHT UPDATE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Phase 2: weight update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Calculate weight gradient.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 ratio (percentage) of the weight's gradient is subtracted from the weight.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CA" sz="19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ratio influences the speed and quality of learning and called learning rate. The greater the ratio, the faster neuron train, but lower ratio, more accurate the training is.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8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BACK PROPAGATION ADDITIONAL READING MATERIAL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1133301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“Backpropagation neural networks: A tutorial” by Barry </a:t>
            </a:r>
            <a:r>
              <a:rPr lang="en-CA" sz="2350" b="1" dirty="0" err="1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J.Wythoff</a:t>
            </a: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“Improved backpropagation learning in neural networks with windowed momentum”, International Journal of Neural Systems, vol. 12, no.3&amp;4, pp. 303-318.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706535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VARIANCE TRADE-OFF AND OVER-FITTING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VARIANCE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4731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Let’s assume that we want to get the relationship between the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Temperature and Bike rental usage.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As temperature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experience increase, the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bike rental usage tend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to increase as well.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As temperature goes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beyond a certain limit,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usage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tend to plateau and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does </a:t>
            </a: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not increase 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anymore.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4903" y="52474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096000" y="15954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312284" y="304196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7933512" y="248277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533337" y="468056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7429649" y="446434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8690016" y="214864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628118" y="407800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8652530" y="27562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7312284" y="5258010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TEMPERATURE</a:t>
            </a:r>
            <a:endParaRPr lang="en-CA" sz="36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4600090" y="2961816"/>
            <a:ext cx="2204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BIKE USAGE</a:t>
            </a:r>
            <a:endParaRPr lang="en-CA" sz="3200" b="1" dirty="0"/>
          </a:p>
        </p:txBody>
      </p:sp>
      <p:sp>
        <p:nvSpPr>
          <p:cNvPr id="18" name="Oval 17"/>
          <p:cNvSpPr/>
          <p:nvPr/>
        </p:nvSpPr>
        <p:spPr>
          <a:xfrm>
            <a:off x="8208512" y="305633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606525" y="351885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10352615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0888478" y="222018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9878897" y="238299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96400" y="2482772"/>
            <a:ext cx="0" cy="27647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56149" y="2502038"/>
            <a:ext cx="3184950" cy="1826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060831" y="20188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Curved Connector 26"/>
          <p:cNvCxnSpPr/>
          <p:nvPr/>
        </p:nvCxnSpPr>
        <p:spPr>
          <a:xfrm rot="10800000">
            <a:off x="8823134" y="18358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1851" y="13526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656884" y="176373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11228703" y="1627206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11394940" y="223293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/>
          <p:cNvSpPr/>
          <p:nvPr/>
        </p:nvSpPr>
        <p:spPr>
          <a:xfrm>
            <a:off x="2478088" y="6345454"/>
            <a:ext cx="6032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 smtClean="0"/>
              <a:t>Image Source: </a:t>
            </a:r>
            <a:r>
              <a:rPr lang="en-CA" sz="1400" dirty="0">
                <a:hlinkClick r:id="rId3"/>
              </a:rPr>
              <a:t>https://pixabay.com/photos/bike-rental-bikes-rent-pay-2284380</a:t>
            </a:r>
            <a:r>
              <a:rPr lang="en-CA" sz="1400" dirty="0" smtClean="0">
                <a:hlinkClick r:id="rId3"/>
              </a:rPr>
              <a:t>/</a:t>
            </a:r>
            <a:endParaRPr lang="en-CA" sz="14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87" y="4416743"/>
            <a:ext cx="2668282" cy="1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6973" y="96002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CONVOLUTIONAL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NEURAL NETWORKS BASICS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neuron collects signals from input channels named dendrites, processes information in its nucleus, and then generates an output in a long thin branch called the axon.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Human learning occurs adaptively by varying the bond strength between these neurons.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2066" y="2718146"/>
            <a:ext cx="4165655" cy="2240055"/>
          </a:xfrm>
          <a:prstGeom prst="rect">
            <a:avLst/>
          </a:prstGeom>
        </p:spPr>
      </p:pic>
      <p:pic>
        <p:nvPicPr>
          <p:cNvPr id="7" name="Picture 2" descr="File:Artificial neural network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13" y="2774705"/>
            <a:ext cx="2884308" cy="25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78319" y="5545674"/>
            <a:ext cx="5541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7"/>
              </a:rPr>
              <a:t>https</a:t>
            </a:r>
            <a:r>
              <a:rPr lang="en-CA" sz="1200" dirty="0">
                <a:hlinkClick r:id="rId7"/>
              </a:rPr>
              <a:t>://</a:t>
            </a:r>
            <a:r>
              <a:rPr lang="en-CA" sz="1200" dirty="0" smtClean="0">
                <a:hlinkClick r:id="rId7"/>
              </a:rPr>
              <a:t>commons.wikimedia.org/wiki/File:Artificial_neural_network.svg</a:t>
            </a:r>
            <a:endParaRPr lang="en-CA" sz="1200" dirty="0" smtClean="0"/>
          </a:p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8"/>
              </a:rPr>
              <a:t>https</a:t>
            </a:r>
            <a:r>
              <a:rPr lang="en-CA" sz="1200" dirty="0">
                <a:hlinkClick r:id="rId8"/>
              </a:rPr>
              <a:t>://</a:t>
            </a:r>
            <a:r>
              <a:rPr lang="en-CA" sz="1200" dirty="0" smtClean="0">
                <a:hlinkClick r:id="rId8"/>
              </a:rPr>
              <a:t>commons.wikimedia.org/wiki/File:Neuron_Hand-tuned.svg</a:t>
            </a:r>
            <a:endParaRPr lang="en-CA" sz="1200" dirty="0" smtClean="0"/>
          </a:p>
          <a:p>
            <a:endParaRPr lang="en-CA" sz="1200" dirty="0" smtClean="0"/>
          </a:p>
          <a:p>
            <a:endParaRPr lang="en-CA" sz="1200" dirty="0"/>
          </a:p>
        </p:txBody>
      </p:sp>
      <p:graphicFrame>
        <p:nvGraphicFramePr>
          <p:cNvPr id="9" name="Content Placeholder 3"/>
          <p:cNvGraphicFramePr>
            <a:graphicFrameLocks noChangeAspect="1"/>
          </p:cNvGraphicFramePr>
          <p:nvPr>
            <p:extLst/>
          </p:nvPr>
        </p:nvGraphicFramePr>
        <p:xfrm>
          <a:off x="1530290" y="3467626"/>
          <a:ext cx="3456384" cy="118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9" imgW="4504467" imgH="1770930" progId="Visio.Drawing.11">
                  <p:embed/>
                </p:oleObj>
              </mc:Choice>
              <mc:Fallback>
                <p:oleObj name="Visio" r:id="rId9" imgW="4504467" imgH="1770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90" y="3467626"/>
                        <a:ext cx="3456384" cy="1189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576342" y="4843097"/>
          <a:ext cx="2322258" cy="444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1" imgW="1612800" imgH="457200" progId="Equation.3">
                  <p:embed/>
                </p:oleObj>
              </mc:Choice>
              <mc:Fallback>
                <p:oleObj name="Equation" r:id="rId11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342" y="4843097"/>
                        <a:ext cx="2322258" cy="444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22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VARIANCE TRAINING VS. TESTING DATASETS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554183" y="1264643"/>
            <a:ext cx="4731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Dataset is divided to training and testing datasets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Testing datasets have never been seen by the model before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2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2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2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883655" y="50950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5884752" y="14430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101036" y="28895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7722264" y="2330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6322089" y="45281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218401" y="43119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8478768" y="19962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6416870" y="39256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8441282" y="2603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7101036" y="5075884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TEMPERATURE</a:t>
            </a:r>
            <a:endParaRPr lang="en-CA" sz="36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3648351" y="2809416"/>
            <a:ext cx="3685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BIKE RENTAL USAGE</a:t>
            </a:r>
            <a:endParaRPr lang="en-CA" sz="3200" b="1" dirty="0"/>
          </a:p>
        </p:txBody>
      </p:sp>
      <p:sp>
        <p:nvSpPr>
          <p:cNvPr id="44" name="Oval 43"/>
          <p:cNvSpPr/>
          <p:nvPr/>
        </p:nvSpPr>
        <p:spPr>
          <a:xfrm>
            <a:off x="7997264" y="29039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7395277" y="3366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10141367" y="1611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10677230" y="20677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9667649" y="22305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reeform 48"/>
          <p:cNvSpPr/>
          <p:nvPr/>
        </p:nvSpPr>
        <p:spPr>
          <a:xfrm>
            <a:off x="6849583" y="18664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0" name="Curved Connector 49"/>
          <p:cNvCxnSpPr>
            <a:stCxn id="39" idx="2"/>
          </p:cNvCxnSpPr>
          <p:nvPr/>
        </p:nvCxnSpPr>
        <p:spPr>
          <a:xfrm rot="10800000" flipV="1">
            <a:off x="4684504" y="40756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445636" y="1611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1017455" y="1474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1183692" y="20805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TextBox 53"/>
          <p:cNvSpPr txBox="1"/>
          <p:nvPr/>
        </p:nvSpPr>
        <p:spPr>
          <a:xfrm>
            <a:off x="2580256" y="51278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>
            <a:stCxn id="40" idx="6"/>
          </p:cNvCxnSpPr>
          <p:nvPr/>
        </p:nvCxnSpPr>
        <p:spPr>
          <a:xfrm>
            <a:off x="8725481" y="2753876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02392" y="4328647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57" name="Curved Connector 56"/>
          <p:cNvCxnSpPr>
            <a:endCxn id="54" idx="3"/>
          </p:cNvCxnSpPr>
          <p:nvPr/>
        </p:nvCxnSpPr>
        <p:spPr>
          <a:xfrm rot="10800000" flipV="1">
            <a:off x="4826604" y="4535237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1" idx="4"/>
          </p:cNvCxnSpPr>
          <p:nvPr/>
        </p:nvCxnSpPr>
        <p:spPr>
          <a:xfrm rot="16200000" flipH="1">
            <a:off x="8845727" y="2653464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9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1786" y="98999"/>
            <a:ext cx="11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AND VARIANCE: TRAINING VS. TESTING DATASETS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83655" y="50950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884752" y="14430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101036" y="28895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7722264" y="233037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6322089" y="45281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7218401" y="43119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478768" y="19962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6416870" y="39256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8441282" y="26038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extBox 40"/>
          <p:cNvSpPr txBox="1"/>
          <p:nvPr/>
        </p:nvSpPr>
        <p:spPr>
          <a:xfrm>
            <a:off x="7158000" y="5104743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TEMPERATURE</a:t>
            </a:r>
            <a:endParaRPr lang="en-CA" sz="36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3648351" y="2809416"/>
            <a:ext cx="3685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BIKE RENTAL USAGE</a:t>
            </a:r>
            <a:endParaRPr lang="en-CA" sz="3200" b="1" dirty="0"/>
          </a:p>
        </p:txBody>
      </p:sp>
      <p:sp>
        <p:nvSpPr>
          <p:cNvPr id="43" name="Oval 42"/>
          <p:cNvSpPr/>
          <p:nvPr/>
        </p:nvSpPr>
        <p:spPr>
          <a:xfrm>
            <a:off x="7997264" y="29039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7395277" y="336645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Oval 44"/>
          <p:cNvSpPr/>
          <p:nvPr/>
        </p:nvSpPr>
        <p:spPr>
          <a:xfrm>
            <a:off x="10141367" y="16113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Oval 66"/>
          <p:cNvSpPr/>
          <p:nvPr/>
        </p:nvSpPr>
        <p:spPr>
          <a:xfrm>
            <a:off x="10677230" y="20677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9667649" y="22305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reeform 68"/>
          <p:cNvSpPr/>
          <p:nvPr/>
        </p:nvSpPr>
        <p:spPr>
          <a:xfrm>
            <a:off x="6849583" y="18664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Curved Connector 69"/>
          <p:cNvCxnSpPr>
            <a:stCxn id="38" idx="2"/>
          </p:cNvCxnSpPr>
          <p:nvPr/>
        </p:nvCxnSpPr>
        <p:spPr>
          <a:xfrm rot="10800000" flipV="1">
            <a:off x="4684504" y="40756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445636" y="1611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Oval 71"/>
          <p:cNvSpPr/>
          <p:nvPr/>
        </p:nvSpPr>
        <p:spPr>
          <a:xfrm>
            <a:off x="11017455" y="147480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11183692" y="20805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2580256" y="51278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75" name="Curved Connector 74"/>
          <p:cNvCxnSpPr>
            <a:stCxn id="39" idx="6"/>
          </p:cNvCxnSpPr>
          <p:nvPr/>
        </p:nvCxnSpPr>
        <p:spPr>
          <a:xfrm>
            <a:off x="8725481" y="2753876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302392" y="4328647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TESTING DATASET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77" name="Curved Connector 76"/>
          <p:cNvCxnSpPr>
            <a:endCxn id="74" idx="3"/>
          </p:cNvCxnSpPr>
          <p:nvPr/>
        </p:nvCxnSpPr>
        <p:spPr>
          <a:xfrm rot="10800000" flipV="1">
            <a:off x="4826604" y="4535237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4"/>
          </p:cNvCxnSpPr>
          <p:nvPr/>
        </p:nvCxnSpPr>
        <p:spPr>
          <a:xfrm rot="16200000" flipH="1">
            <a:off x="8845727" y="2653464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843" y="1364828"/>
            <a:ext cx="46286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Dataset is divided 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Testing datasets have never been seen by the model before</a:t>
            </a:r>
          </a:p>
        </p:txBody>
      </p:sp>
    </p:spTree>
    <p:extLst>
      <p:ext uri="{BB962C8B-B14F-4D97-AF65-F5344CB8AC3E}">
        <p14:creationId xmlns:p14="http://schemas.microsoft.com/office/powerpoint/2010/main" val="9800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7641" y="87675"/>
            <a:ext cx="11856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#1– LINEAR REGRESSION (SIMPLE)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04403" y="5234792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05500" y="158277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121784" y="30292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239149" y="44516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499516" y="213594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437618" y="406530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6870331" y="5217663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TEMPERATURE</a:t>
            </a:r>
            <a:endParaRPr lang="en-CA" sz="36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3812745" y="2853743"/>
            <a:ext cx="3685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BIKE RENTAL USAGE</a:t>
            </a:r>
            <a:endParaRPr lang="en-CA" sz="3200" b="1" dirty="0"/>
          </a:p>
        </p:txBody>
      </p:sp>
      <p:sp>
        <p:nvSpPr>
          <p:cNvPr id="51" name="Oval 50"/>
          <p:cNvSpPr/>
          <p:nvPr/>
        </p:nvSpPr>
        <p:spPr>
          <a:xfrm>
            <a:off x="8018012" y="30436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162115" y="17510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9688397" y="23702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6870331" y="200610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Curved Connector 54"/>
          <p:cNvCxnSpPr>
            <a:stCxn id="48" idx="2"/>
          </p:cNvCxnSpPr>
          <p:nvPr/>
        </p:nvCxnSpPr>
        <p:spPr>
          <a:xfrm rot="10800000" flipV="1">
            <a:off x="4705252" y="421536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1204440" y="222023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2601004" y="526750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019800" y="1268904"/>
            <a:ext cx="5891868" cy="2860672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10800000">
            <a:off x="8632634" y="182314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51351" y="133990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>
            <a:off x="8553664" y="294660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754458" y="425150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10800000" flipV="1">
            <a:off x="4992721" y="4639709"/>
            <a:ext cx="2320605" cy="847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5909" y="1380131"/>
            <a:ext cx="54579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uses a straight line to fit the training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Linear regression model lacks flexibility so it cannot properly fit the data (as the true perfect model does!)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The linear model has a large “bias” which indicates that the model is unable to accurately capture the true relationship between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temperature and rental usage.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56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  <p:bldP spid="60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7822" y="99940"/>
            <a:ext cx="11856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#2 – HIGH ORDER POLYNOMIAL REGRESSION (COMPLEX)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031403" y="5034973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6032500" y="1382955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48784" y="282945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7366149" y="42518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8626516" y="193612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6564618" y="386548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7365735" y="5054478"/>
            <a:ext cx="303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TEMPERATURE</a:t>
            </a:r>
            <a:endParaRPr lang="en-CA" sz="36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3796099" y="2749297"/>
            <a:ext cx="3685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BIKE RENTAL USAGE</a:t>
            </a:r>
            <a:endParaRPr lang="en-CA" sz="3200" b="1" dirty="0"/>
          </a:p>
        </p:txBody>
      </p:sp>
      <p:sp>
        <p:nvSpPr>
          <p:cNvPr id="36" name="Oval 35"/>
          <p:cNvSpPr/>
          <p:nvPr/>
        </p:nvSpPr>
        <p:spPr>
          <a:xfrm>
            <a:off x="8145012" y="284381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10289115" y="155121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9815397" y="217047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reeform 38"/>
          <p:cNvSpPr/>
          <p:nvPr/>
        </p:nvSpPr>
        <p:spPr>
          <a:xfrm>
            <a:off x="6997331" y="1806288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Curved Connector 40"/>
          <p:cNvCxnSpPr>
            <a:stCxn id="31" idx="2"/>
          </p:cNvCxnSpPr>
          <p:nvPr/>
        </p:nvCxnSpPr>
        <p:spPr>
          <a:xfrm rot="10800000" flipV="1">
            <a:off x="4832252" y="4015547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1331440" y="202041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/>
          <p:cNvSpPr txBox="1"/>
          <p:nvPr/>
        </p:nvSpPr>
        <p:spPr>
          <a:xfrm>
            <a:off x="2728004" y="5067684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TRAINING DATASET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8759634" y="1623321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78351" y="1140089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64" name="Curved Connector 63"/>
          <p:cNvCxnSpPr/>
          <p:nvPr/>
        </p:nvCxnSpPr>
        <p:spPr>
          <a:xfrm>
            <a:off x="7478351" y="3865489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81458" y="4051684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6566417" y="1681152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7" name="Curved Connector 66"/>
          <p:cNvCxnSpPr>
            <a:stCxn id="29" idx="4"/>
          </p:cNvCxnSpPr>
          <p:nvPr/>
        </p:nvCxnSpPr>
        <p:spPr>
          <a:xfrm rot="5400000">
            <a:off x="5895648" y="3723950"/>
            <a:ext cx="784613" cy="2440591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822" y="1794119"/>
            <a:ext cx="4363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 order polynomial model is able to have a very small bias and can perfectly fit the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High-order polynomial model is very flexible </a:t>
            </a:r>
          </a:p>
        </p:txBody>
      </p:sp>
    </p:spTree>
    <p:extLst>
      <p:ext uri="{BB962C8B-B14F-4D97-AF65-F5344CB8AC3E}">
        <p14:creationId xmlns:p14="http://schemas.microsoft.com/office/powerpoint/2010/main" val="35086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/>
      <p:bldP spid="45" grpId="0"/>
      <p:bldP spid="65" grpId="0"/>
      <p:bldP spid="6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3137" y="99969"/>
            <a:ext cx="11856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TRAINING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54289" y="5123278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355386" y="1471260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71670" y="29177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/>
          <p:cNvSpPr/>
          <p:nvPr/>
        </p:nvSpPr>
        <p:spPr>
          <a:xfrm>
            <a:off x="7689035" y="434012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/>
          <p:cNvSpPr/>
          <p:nvPr/>
        </p:nvSpPr>
        <p:spPr>
          <a:xfrm>
            <a:off x="8949402" y="20244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Oval 47"/>
          <p:cNvSpPr/>
          <p:nvPr/>
        </p:nvSpPr>
        <p:spPr>
          <a:xfrm>
            <a:off x="6887504" y="39537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467004" y="5150793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TEMPERATURE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5353605" y="2505245"/>
            <a:ext cx="1767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RENTAL USAGE</a:t>
            </a:r>
          </a:p>
          <a:p>
            <a:endParaRPr lang="en-CA" sz="2000" b="1" dirty="0"/>
          </a:p>
        </p:txBody>
      </p:sp>
      <p:sp>
        <p:nvSpPr>
          <p:cNvPr id="51" name="Oval 50"/>
          <p:cNvSpPr/>
          <p:nvPr/>
        </p:nvSpPr>
        <p:spPr>
          <a:xfrm>
            <a:off x="8467898" y="29321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10612001" y="163952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10138283" y="225878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Freeform 53"/>
          <p:cNvSpPr/>
          <p:nvPr/>
        </p:nvSpPr>
        <p:spPr>
          <a:xfrm>
            <a:off x="7320217" y="189459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/>
          <p:cNvSpPr/>
          <p:nvPr/>
        </p:nvSpPr>
        <p:spPr>
          <a:xfrm>
            <a:off x="11654326" y="210872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Curved Connector 55"/>
          <p:cNvCxnSpPr/>
          <p:nvPr/>
        </p:nvCxnSpPr>
        <p:spPr>
          <a:xfrm rot="10800000">
            <a:off x="8738126" y="1583994"/>
            <a:ext cx="1234263" cy="661772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31836" y="1179223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>
            <a:off x="7801237" y="3953794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04344" y="413998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889303" y="1769457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902060" y="5118082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903157" y="1466064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119441" y="29125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Oval 67"/>
          <p:cNvSpPr/>
          <p:nvPr/>
        </p:nvSpPr>
        <p:spPr>
          <a:xfrm>
            <a:off x="2236806" y="43349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Oval 68"/>
          <p:cNvSpPr/>
          <p:nvPr/>
        </p:nvSpPr>
        <p:spPr>
          <a:xfrm>
            <a:off x="3497173" y="20192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TextBox 69"/>
          <p:cNvSpPr txBox="1"/>
          <p:nvPr/>
        </p:nvSpPr>
        <p:spPr>
          <a:xfrm>
            <a:off x="1861269" y="5205175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TEMPERATURE</a:t>
            </a:r>
            <a:endParaRPr lang="en-CA" sz="2000" b="1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263264" y="2607143"/>
            <a:ext cx="183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RENTAL USAGE</a:t>
            </a:r>
            <a:endParaRPr lang="en-CA" sz="2000" b="1" dirty="0"/>
          </a:p>
        </p:txBody>
      </p:sp>
      <p:sp>
        <p:nvSpPr>
          <p:cNvPr id="72" name="Oval 71"/>
          <p:cNvSpPr/>
          <p:nvPr/>
        </p:nvSpPr>
        <p:spPr>
          <a:xfrm>
            <a:off x="3015669" y="292692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Oval 72"/>
          <p:cNvSpPr/>
          <p:nvPr/>
        </p:nvSpPr>
        <p:spPr>
          <a:xfrm>
            <a:off x="5159772" y="16343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Oval 73"/>
          <p:cNvSpPr/>
          <p:nvPr/>
        </p:nvSpPr>
        <p:spPr>
          <a:xfrm>
            <a:off x="4686054" y="225358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 74"/>
          <p:cNvSpPr/>
          <p:nvPr/>
        </p:nvSpPr>
        <p:spPr>
          <a:xfrm>
            <a:off x="1867988" y="188939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35586" y="1750465"/>
            <a:ext cx="5362090" cy="268305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0800000">
            <a:off x="3630291" y="170643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49008" y="122319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79" name="Curved Connector 78"/>
          <p:cNvCxnSpPr/>
          <p:nvPr/>
        </p:nvCxnSpPr>
        <p:spPr>
          <a:xfrm>
            <a:off x="3551321" y="282989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52115" y="413479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81" name="Straight Connector 80"/>
          <p:cNvCxnSpPr>
            <a:stCxn id="63" idx="4"/>
          </p:cNvCxnSpPr>
          <p:nvPr/>
        </p:nvCxnSpPr>
        <p:spPr>
          <a:xfrm flipH="1">
            <a:off x="2261127" y="3212677"/>
            <a:ext cx="414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1"/>
          </p:cNvCxnSpPr>
          <p:nvPr/>
        </p:nvCxnSpPr>
        <p:spPr>
          <a:xfrm flipH="1">
            <a:off x="2377186" y="3566056"/>
            <a:ext cx="27120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9" idx="4"/>
          </p:cNvCxnSpPr>
          <p:nvPr/>
        </p:nvCxnSpPr>
        <p:spPr>
          <a:xfrm>
            <a:off x="3639273" y="2319355"/>
            <a:ext cx="0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143973" y="2904699"/>
            <a:ext cx="901" cy="1549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601232" y="3783319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435275" y="39485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827142" y="2158467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73" idx="4"/>
          </p:cNvCxnSpPr>
          <p:nvPr/>
        </p:nvCxnSpPr>
        <p:spPr>
          <a:xfrm>
            <a:off x="5301872" y="1722778"/>
            <a:ext cx="0" cy="2116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53911" y="5545131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161232" y="5548683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 ~0)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95560" y="5250051"/>
            <a:ext cx="803737" cy="75664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9513" y="5321246"/>
            <a:ext cx="784893" cy="817102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197160" y="5943022"/>
            <a:ext cx="786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/>
              <a:t>THIS IS NOT THE WHOLE STORY!!</a:t>
            </a:r>
            <a:endParaRPr lang="en-CA" sz="4400" b="1" dirty="0"/>
          </a:p>
        </p:txBody>
      </p:sp>
    </p:spTree>
    <p:extLst>
      <p:ext uri="{BB962C8B-B14F-4D97-AF65-F5344CB8AC3E}">
        <p14:creationId xmlns:p14="http://schemas.microsoft.com/office/powerpoint/2010/main" val="2627153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7914" y="88279"/>
            <a:ext cx="1185641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BIAS AND VARIANCE: MODEL #1 Vs. MODEL #2 DURING TESTING 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31564" y="5266484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532661" y="1614466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644279" y="5293999"/>
            <a:ext cx="176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TEMPERATURE</a:t>
            </a:r>
          </a:p>
        </p:txBody>
      </p:sp>
      <p:sp>
        <p:nvSpPr>
          <p:cNvPr id="67" name="TextBox 66"/>
          <p:cNvSpPr txBox="1"/>
          <p:nvPr/>
        </p:nvSpPr>
        <p:spPr>
          <a:xfrm rot="16200000">
            <a:off x="5417224" y="3236898"/>
            <a:ext cx="177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RENTAL </a:t>
            </a:r>
            <a:r>
              <a:rPr lang="en-CA" sz="2000" b="1" dirty="0" smtClean="0"/>
              <a:t>USAGE</a:t>
            </a:r>
            <a:endParaRPr lang="en-CA" sz="2000" b="1" dirty="0"/>
          </a:p>
        </p:txBody>
      </p:sp>
      <p:sp>
        <p:nvSpPr>
          <p:cNvPr id="94" name="Freeform 93"/>
          <p:cNvSpPr/>
          <p:nvPr/>
        </p:nvSpPr>
        <p:spPr>
          <a:xfrm>
            <a:off x="7497492" y="2037799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Curved Connector 94"/>
          <p:cNvCxnSpPr/>
          <p:nvPr/>
        </p:nvCxnSpPr>
        <p:spPr>
          <a:xfrm rot="10800000">
            <a:off x="9259795" y="1854832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8512" y="1371600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>
            <a:off x="7978512" y="4097000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381619" y="4283195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HIGH ORDER POLYNOMIAL MODEL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066578" y="1912663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0" name="Straight Arrow Connector 99"/>
          <p:cNvCxnSpPr/>
          <p:nvPr/>
        </p:nvCxnSpPr>
        <p:spPr>
          <a:xfrm flipV="1">
            <a:off x="1079335" y="526128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1080432" y="160927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17612" y="320280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Oval 102"/>
          <p:cNvSpPr/>
          <p:nvPr/>
        </p:nvSpPr>
        <p:spPr>
          <a:xfrm>
            <a:off x="3214109" y="39405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Oval 103"/>
          <p:cNvSpPr/>
          <p:nvPr/>
        </p:nvSpPr>
        <p:spPr>
          <a:xfrm>
            <a:off x="3407577" y="23441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TextBox 104"/>
          <p:cNvSpPr txBox="1"/>
          <p:nvPr/>
        </p:nvSpPr>
        <p:spPr>
          <a:xfrm>
            <a:off x="2038544" y="5348381"/>
            <a:ext cx="176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TEMPERATURE</a:t>
            </a: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-56828" y="3170193"/>
            <a:ext cx="177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RENTAL </a:t>
            </a:r>
            <a:r>
              <a:rPr lang="en-CA" sz="2000" b="1" dirty="0" smtClean="0"/>
              <a:t>USAGE</a:t>
            </a:r>
            <a:endParaRPr lang="en-CA" sz="2000" b="1" dirty="0"/>
          </a:p>
        </p:txBody>
      </p:sp>
      <p:sp>
        <p:nvSpPr>
          <p:cNvPr id="107" name="Oval 106"/>
          <p:cNvSpPr/>
          <p:nvPr/>
        </p:nvSpPr>
        <p:spPr>
          <a:xfrm>
            <a:off x="5046030" y="162320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/>
          <p:cNvSpPr/>
          <p:nvPr/>
        </p:nvSpPr>
        <p:spPr>
          <a:xfrm>
            <a:off x="4862317" y="25721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reeform 108"/>
          <p:cNvSpPr/>
          <p:nvPr/>
        </p:nvSpPr>
        <p:spPr>
          <a:xfrm>
            <a:off x="2045263" y="203260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512861" y="1893671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/>
          <p:nvPr/>
        </p:nvCxnSpPr>
        <p:spPr>
          <a:xfrm rot="10800000">
            <a:off x="3807566" y="1849636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526283" y="1366404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70C0"/>
                </a:solidFill>
              </a:rPr>
              <a:t>PERFECT (TRUE) MODEL!</a:t>
            </a:r>
            <a:endParaRPr lang="en-CA" b="1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/>
          <p:nvPr/>
        </p:nvCxnSpPr>
        <p:spPr>
          <a:xfrm>
            <a:off x="3728596" y="2973103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929390" y="427799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LINEAR REGRESSION MODEL</a:t>
            </a:r>
            <a:endParaRPr lang="en-CA" b="1" dirty="0">
              <a:solidFill>
                <a:srgbClr val="00B050"/>
              </a:solidFill>
            </a:endParaRPr>
          </a:p>
        </p:txBody>
      </p:sp>
      <p:cxnSp>
        <p:nvCxnSpPr>
          <p:cNvPr id="115" name="Straight Connector 114"/>
          <p:cNvCxnSpPr>
            <a:stCxn id="102" idx="4"/>
          </p:cNvCxnSpPr>
          <p:nvPr/>
        </p:nvCxnSpPr>
        <p:spPr>
          <a:xfrm flipH="1">
            <a:off x="2059297" y="3502926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103" idx="0"/>
          </p:cNvCxnSpPr>
          <p:nvPr/>
        </p:nvCxnSpPr>
        <p:spPr>
          <a:xfrm flipH="1">
            <a:off x="3356209" y="3154386"/>
            <a:ext cx="949" cy="78613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4" idx="4"/>
          </p:cNvCxnSpPr>
          <p:nvPr/>
        </p:nvCxnSpPr>
        <p:spPr>
          <a:xfrm flipH="1">
            <a:off x="3549676" y="2644234"/>
            <a:ext cx="1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119" idx="0"/>
          </p:cNvCxnSpPr>
          <p:nvPr/>
        </p:nvCxnSpPr>
        <p:spPr>
          <a:xfrm flipH="1">
            <a:off x="1527664" y="4107814"/>
            <a:ext cx="3715" cy="3865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385564" y="44943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5004417" y="2301673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7" idx="4"/>
          </p:cNvCxnSpPr>
          <p:nvPr/>
        </p:nvCxnSpPr>
        <p:spPr>
          <a:xfrm flipH="1">
            <a:off x="5179142" y="1923318"/>
            <a:ext cx="8988" cy="3820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35821" y="5668376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(SMALL)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74105" y="5667255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00B050"/>
                </a:solidFill>
              </a:rPr>
              <a:t>SUM OF SQUARES (LARGE)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6516" y="5389928"/>
            <a:ext cx="803737" cy="75664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5908" y="5410030"/>
            <a:ext cx="784893" cy="817102"/>
          </a:xfrm>
          <a:prstGeom prst="rect">
            <a:avLst/>
          </a:prstGeom>
        </p:spPr>
      </p:pic>
      <p:sp>
        <p:nvSpPr>
          <p:cNvPr id="126" name="Oval 125"/>
          <p:cNvSpPr/>
          <p:nvPr/>
        </p:nvSpPr>
        <p:spPr>
          <a:xfrm>
            <a:off x="8421515" y="255821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Oval 126"/>
          <p:cNvSpPr/>
          <p:nvPr/>
        </p:nvSpPr>
        <p:spPr>
          <a:xfrm>
            <a:off x="7335908" y="35592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" name="Oval 127"/>
          <p:cNvSpPr/>
          <p:nvPr/>
        </p:nvSpPr>
        <p:spPr>
          <a:xfrm>
            <a:off x="8323358" y="37343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9" name="Oval 128"/>
          <p:cNvSpPr/>
          <p:nvPr/>
        </p:nvSpPr>
        <p:spPr>
          <a:xfrm>
            <a:off x="9340836" y="27194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0" name="Oval 129"/>
          <p:cNvSpPr/>
          <p:nvPr/>
        </p:nvSpPr>
        <p:spPr>
          <a:xfrm>
            <a:off x="10183836" y="1768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8457402" y="3254839"/>
            <a:ext cx="16110" cy="5224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7" idx="4"/>
          </p:cNvCxnSpPr>
          <p:nvPr/>
        </p:nvCxnSpPr>
        <p:spPr>
          <a:xfrm flipH="1">
            <a:off x="7474105" y="3859321"/>
            <a:ext cx="3903" cy="4969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583393" y="2873314"/>
            <a:ext cx="16110" cy="3385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29" idx="0"/>
          </p:cNvCxnSpPr>
          <p:nvPr/>
        </p:nvCxnSpPr>
        <p:spPr>
          <a:xfrm>
            <a:off x="9477230" y="2334586"/>
            <a:ext cx="5706" cy="3848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4"/>
          </p:cNvCxnSpPr>
          <p:nvPr/>
        </p:nvCxnSpPr>
        <p:spPr>
          <a:xfrm>
            <a:off x="10325936" y="2069029"/>
            <a:ext cx="5705" cy="5148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108062" y="6234900"/>
            <a:ext cx="92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polynomial model performs poorly on the testing dataset and therefore it has large variance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17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1786" y="89752"/>
            <a:ext cx="11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688503" y="498995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5689600" y="133794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90030" y="5044895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/>
              <a:t>MODEL COMPLEXITY</a:t>
            </a:r>
            <a:endParaRPr lang="en-CA" sz="36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620310" y="2704282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 smtClean="0"/>
              <a:t>ERROR</a:t>
            </a:r>
            <a:endParaRPr lang="en-CA" sz="3200" b="1" dirty="0"/>
          </a:p>
        </p:txBody>
      </p:sp>
      <p:sp>
        <p:nvSpPr>
          <p:cNvPr id="55" name="Freeform 54"/>
          <p:cNvSpPr/>
          <p:nvPr/>
        </p:nvSpPr>
        <p:spPr>
          <a:xfrm>
            <a:off x="5870832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Freeform 55"/>
          <p:cNvSpPr/>
          <p:nvPr/>
        </p:nvSpPr>
        <p:spPr>
          <a:xfrm flipH="1">
            <a:off x="5663776" y="1497125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TextBox 56"/>
          <p:cNvSpPr txBox="1"/>
          <p:nvPr/>
        </p:nvSpPr>
        <p:spPr>
          <a:xfrm>
            <a:off x="9969285" y="2011163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VARIANCE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97764" y="453327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tx2"/>
                </a:solidFill>
              </a:rPr>
              <a:t>BIAS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752859" y="5636550"/>
            <a:ext cx="8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LINEAR</a:t>
            </a:r>
            <a:endParaRPr lang="en-CA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460579" y="5636550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POLYNOMIAL</a:t>
            </a:r>
            <a:endParaRPr lang="en-CA" b="1" dirty="0"/>
          </a:p>
        </p:txBody>
      </p:sp>
      <p:sp>
        <p:nvSpPr>
          <p:cNvPr id="61" name="Right Arrow 60"/>
          <p:cNvSpPr/>
          <p:nvPr/>
        </p:nvSpPr>
        <p:spPr>
          <a:xfrm>
            <a:off x="6627201" y="5691226"/>
            <a:ext cx="2833378" cy="25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2" name="Straight Connector 61"/>
          <p:cNvCxnSpPr/>
          <p:nvPr/>
        </p:nvCxnSpPr>
        <p:spPr>
          <a:xfrm>
            <a:off x="7899400" y="1952266"/>
            <a:ext cx="0" cy="303769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6004448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reeform 67"/>
          <p:cNvSpPr/>
          <p:nvPr/>
        </p:nvSpPr>
        <p:spPr>
          <a:xfrm flipH="1">
            <a:off x="7899400" y="1510976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/>
          <p:cNvSpPr txBox="1"/>
          <p:nvPr/>
        </p:nvSpPr>
        <p:spPr>
          <a:xfrm>
            <a:off x="8928324" y="1607997"/>
            <a:ext cx="10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00B050"/>
                </a:solidFill>
              </a:rPr>
              <a:t>TOTAL ERROR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21036" y="1360166"/>
            <a:ext cx="15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/>
              <a:t>OPTIMUM MODEL </a:t>
            </a:r>
            <a:endParaRPr lang="en-CA" b="1" dirty="0"/>
          </a:p>
        </p:txBody>
      </p:sp>
      <p:sp>
        <p:nvSpPr>
          <p:cNvPr id="2" name="Rectangle 1"/>
          <p:cNvSpPr/>
          <p:nvPr/>
        </p:nvSpPr>
        <p:spPr>
          <a:xfrm>
            <a:off x="335586" y="1630965"/>
            <a:ext cx="4663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Regularization works by reducing the variance at the cost of adding some bias to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trade-off between variance and bias occurs</a:t>
            </a:r>
          </a:p>
        </p:txBody>
      </p:sp>
    </p:spTree>
    <p:extLst>
      <p:ext uri="{BB962C8B-B14F-4D97-AF65-F5344CB8AC3E}">
        <p14:creationId xmlns:p14="http://schemas.microsoft.com/office/powerpoint/2010/main" val="10159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9100" y="95706"/>
            <a:ext cx="118564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MODEL COMPLEXITY VS. ERROR</a:t>
            </a:r>
          </a:p>
        </p:txBody>
      </p:sp>
      <p:graphicFrame>
        <p:nvGraphicFramePr>
          <p:cNvPr id="21" name="Content Placeholder 2"/>
          <p:cNvGraphicFramePr>
            <a:graphicFrameLocks/>
          </p:cNvGraphicFramePr>
          <p:nvPr>
            <p:extLst/>
          </p:nvPr>
        </p:nvGraphicFramePr>
        <p:xfrm>
          <a:off x="533400" y="1321435"/>
          <a:ext cx="109728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MODEL #1 (LINEAR</a:t>
                      </a:r>
                      <a:r>
                        <a:rPr lang="en-CA" baseline="0" dirty="0" smtClean="0"/>
                        <a:t> REGRESSION) (SIMPLE)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#2 (HIGH</a:t>
                      </a:r>
                      <a:r>
                        <a:rPr lang="en-CA" baseline="0" dirty="0" smtClean="0"/>
                        <a:t> ORDER POLYNOMIAL) (COMPLEX)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 smtClean="0"/>
                        <a:t>Model has </a:t>
                      </a:r>
                      <a:r>
                        <a:rPr lang="en-CA" b="1" dirty="0" smtClean="0"/>
                        <a:t>High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very rigid (not flexible) and cannot fit the training dataset well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Model has </a:t>
                      </a:r>
                      <a:r>
                        <a:rPr lang="en-CA" b="1" dirty="0" smtClean="0"/>
                        <a:t>small</a:t>
                      </a:r>
                      <a:r>
                        <a:rPr lang="en-CA" b="1" baseline="0" dirty="0" smtClean="0"/>
                        <a:t> bias </a:t>
                      </a:r>
                      <a:r>
                        <a:rPr lang="en-CA" baseline="0" dirty="0" smtClean="0"/>
                        <a:t>because it is flexible and can fit the training dataset very well.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small variance</a:t>
                      </a:r>
                      <a:r>
                        <a:rPr lang="en-CA" b="1" baseline="0" dirty="0" smtClean="0"/>
                        <a:t> (variability) </a:t>
                      </a:r>
                      <a:r>
                        <a:rPr lang="en-CA" baseline="0" dirty="0" smtClean="0"/>
                        <a:t>because it can fit the training data and the testing data with similar level (the model is able to generalize better) and avoids overfitting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Has </a:t>
                      </a:r>
                      <a:r>
                        <a:rPr lang="en-CA" b="1" dirty="0" smtClean="0"/>
                        <a:t>large</a:t>
                      </a:r>
                      <a:r>
                        <a:rPr lang="en-CA" b="1" baseline="0" dirty="0" smtClean="0"/>
                        <a:t> variance (variability) </a:t>
                      </a:r>
                      <a:r>
                        <a:rPr lang="en-CA" baseline="0" dirty="0" smtClean="0"/>
                        <a:t>because the model over fitted the training dataset and it performs poorly on the testing dataset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Performance is consistent between the training dataset and the testing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Performance</a:t>
                      </a:r>
                      <a:r>
                        <a:rPr lang="en-CA" baseline="0" dirty="0" smtClean="0"/>
                        <a:t> varies greatly between the training dataset and the testing dataset (high variability)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Good</a:t>
                      </a:r>
                      <a:r>
                        <a:rPr lang="en-CA" baseline="0" dirty="0" smtClean="0"/>
                        <a:t> generalization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Over fitted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42576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Variance measures the difference in fits between the training dataset and the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generalizes better, the model has small variance which means the model performance is consistent among the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i="1" dirty="0" smtClean="0"/>
              <a:t>If the model over fits the training dataset, the model has large variance</a:t>
            </a:r>
            <a:endParaRPr lang="en-CA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99471" y="5458004"/>
            <a:ext cx="932864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/>
              <a:t>PERFECT REGRESSION MODEL SHALL HAVE SMALL BIAS AND SMALL VARIABILITY!</a:t>
            </a:r>
          </a:p>
          <a:p>
            <a:pPr algn="ctr"/>
            <a:r>
              <a:rPr lang="en-CA" b="1" dirty="0" smtClean="0"/>
              <a:t>A TRADEOFF BETWEEN THE BIAS AND VARIANCE SHALL BE PERFORMED FOR ULTIMATE RESULTS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6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11207" y="1855691"/>
            <a:ext cx="98274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CLASSIFICATION </a:t>
            </a:r>
            <a:r>
              <a:rPr lang="en-CA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MODELS KEY PERFORMANCE INDICATORS (</a:t>
            </a:r>
            <a:r>
              <a:rPr lang="en-CA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KPIs)</a:t>
            </a:r>
            <a:endParaRPr lang="en-CA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4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2326" y="9302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</a:p>
        </p:txBody>
      </p:sp>
      <p:sp>
        <p:nvSpPr>
          <p:cNvPr id="51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/>
                <a:gridCol w="2072797"/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Left Brace 52"/>
          <p:cNvSpPr/>
          <p:nvPr/>
        </p:nvSpPr>
        <p:spPr>
          <a:xfrm>
            <a:off x="3805929" y="23076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4" name="Left Brace 53"/>
          <p:cNvSpPr/>
          <p:nvPr/>
        </p:nvSpPr>
        <p:spPr>
          <a:xfrm rot="5400000">
            <a:off x="6330526" y="-890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98797" y="386939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04340" y="11075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47543" y="29766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953262" y="47624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66970" y="50760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26072" y="18459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32886" y="18292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49053" y="29862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2854" y="47624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65" name="Curved Connector 64"/>
          <p:cNvCxnSpPr/>
          <p:nvPr/>
        </p:nvCxnSpPr>
        <p:spPr>
          <a:xfrm rot="10800000" flipV="1">
            <a:off x="3094995" y="55909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Curved Connector 65"/>
          <p:cNvCxnSpPr/>
          <p:nvPr/>
        </p:nvCxnSpPr>
        <p:spPr>
          <a:xfrm flipV="1">
            <a:off x="8174577" y="24972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958014" y="5454976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51448" y="2702484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306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6" grpId="0"/>
      <p:bldP spid="57" grpId="0"/>
      <p:bldP spid="58" grpId="0"/>
      <p:bldP spid="63" grpId="0"/>
      <p:bldP spid="64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6788" y="91547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CONVOLUTIONAL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NEURAL NETWORKS: ENTIRE NETWORK OVERVIEW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3962" y="6271735"/>
            <a:ext cx="5541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b="1" dirty="0" smtClean="0"/>
              <a:t>Photo Credit: </a:t>
            </a:r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</a:t>
            </a:r>
            <a:r>
              <a:rPr lang="en-CA" sz="1200" dirty="0" smtClean="0">
                <a:hlinkClick r:id="rId4"/>
              </a:rPr>
              <a:t>commons.wikimedia.org/wiki/File:Artificial_neural_network.svg</a:t>
            </a:r>
            <a:r>
              <a:rPr lang="en-CA" sz="1200" dirty="0" smtClean="0"/>
              <a:t/>
            </a:r>
            <a:br>
              <a:rPr lang="en-CA" sz="1200" dirty="0" smtClean="0"/>
            </a:br>
            <a:endParaRPr lang="en-CA" sz="1200" dirty="0"/>
          </a:p>
        </p:txBody>
      </p:sp>
      <p:pic>
        <p:nvPicPr>
          <p:cNvPr id="34" name="Picture 2" descr="File:Artificial neural network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35" y="1976084"/>
            <a:ext cx="3080756" cy="30079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T-SHIRT/TOP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TROUSER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PULLOVER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DRESS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COAT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SANDAL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SHIRT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SNEAKER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BAG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38" name="Left Brace 37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Left Brace 38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45" name="Rectangle 44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49" name="Right Arrow 48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ight Arrow 49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ight Arrow 50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96484" y="5498071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54" name="TextBox 53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pic>
        <p:nvPicPr>
          <p:cNvPr id="57" name="Picture 2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05" y="4984036"/>
            <a:ext cx="1039079" cy="84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3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09724" y="93302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CONFUSION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MATRIX</a:t>
            </a: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4" y="1346271"/>
            <a:ext cx="103344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(TP): cases when classiﬁer predicted TRUE (they have the disease), and correct class was TRUE (patient has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(TN): cases when model predicted FALSE (no disease), and correct class was FALSE (patient do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positives (FP) (Type I error): classiﬁer predicted TRUE, but correct class was FALSE (patient did not have disease).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False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negatives (FN) (Type II error): classiﬁer predicted FALSE (patient do not have disease), but they actually do have the disease</a:t>
            </a:r>
          </a:p>
        </p:txBody>
      </p:sp>
    </p:spTree>
    <p:extLst>
      <p:ext uri="{BB962C8B-B14F-4D97-AF65-F5344CB8AC3E}">
        <p14:creationId xmlns:p14="http://schemas.microsoft.com/office/powerpoint/2010/main" val="27559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4483" y="94948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KEY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PERFORMANCE INDICATORS (KPI)</a:t>
            </a: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33523" y="1346271"/>
            <a:ext cx="10572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Misclassiﬁcation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rate (Error Rate) = (FP + FN) / (TP + TN + FP + FN)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TRUE Predictions = TP/ (TP+FP) (When model predicted TRUE class, how often was it right?) </a:t>
            </a: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(TP+FN) (when the class was actually TRUE, how often did the classiﬁer get it right?)</a:t>
            </a:r>
          </a:p>
        </p:txBody>
      </p:sp>
    </p:spTree>
    <p:extLst>
      <p:ext uri="{BB962C8B-B14F-4D97-AF65-F5344CB8AC3E}">
        <p14:creationId xmlns:p14="http://schemas.microsoft.com/office/powerpoint/2010/main" val="11573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4483" y="944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Vs. RECALL EXAMPLE </a:t>
            </a:r>
          </a:p>
        </p:txBody>
      </p:sp>
      <p:sp>
        <p:nvSpPr>
          <p:cNvPr id="23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1123950" y="4703246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Classiﬁcation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Accuracy = (TP+TN) / (TP + TN + FP + 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91%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Precision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TP/Total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TRUE Predictions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(TP+FP) 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= ½=50%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Recall </a:t>
            </a:r>
            <a:r>
              <a:rPr lang="en-CA" dirty="0">
                <a:latin typeface="Montserrat" charset="0"/>
                <a:ea typeface="Montserrat" charset="0"/>
                <a:cs typeface="Montserrat" charset="0"/>
              </a:rPr>
              <a:t>= TP/ Actual TRUE = TP/ (TP+FN</a:t>
            </a: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) = 1/9 = 11%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Google Shape;123;p17"/>
          <p:cNvSpPr txBox="1"/>
          <p:nvPr/>
        </p:nvSpPr>
        <p:spPr>
          <a:xfrm>
            <a:off x="584199" y="18330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449798" y="2314782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/>
                <a:gridCol w="1618416"/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3805929" y="2307656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977877" y="263563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554" y="329290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9959" y="1088168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33741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TP = 1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0389" y="4028335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/>
              </a:rPr>
              <a:t>TN = 90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0213" y="29156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700" y="3998826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38736" y="185579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54848" y="180003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0026" y="2768401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Roboto"/>
              </a:rPr>
              <a:t>FP = 1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8336" y="404435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Roboto"/>
              </a:rPr>
              <a:t>FN = 8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755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4" grpId="0"/>
      <p:bldP spid="15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23452" y="89386"/>
            <a:ext cx="12526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FEATURE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DETECTORS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296452" y="1274553"/>
            <a:ext cx="121241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Convolutions use a kernel matrix to scan a given image and apply a filter to obtain a certain effect.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 image Kernel is a matrix used to apply effects such as blurring and sharpening.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Kernels are used in machine learning for feature extraction to select most important pixels of an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Convolution preserves the spatial relationship between pixels.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2535" y="322888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225254" y="3810098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4592157" y="4356344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14" name="Right Arrow 13"/>
          <p:cNvSpPr/>
          <p:nvPr/>
        </p:nvSpPr>
        <p:spPr>
          <a:xfrm>
            <a:off x="2601047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Arrow 14"/>
          <p:cNvSpPr/>
          <p:nvPr/>
        </p:nvSpPr>
        <p:spPr>
          <a:xfrm>
            <a:off x="6469823" y="4315251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29007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9002711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10590752" y="4087352"/>
          <a:ext cx="1411134" cy="1204599"/>
        </p:xfrm>
        <a:graphic>
          <a:graphicData uri="http://schemas.openxmlformats.org/drawingml/2006/table">
            <a:tbl>
              <a:tblPr firstRow="1" bandRow="1"/>
              <a:tblGrid>
                <a:gridCol w="470378"/>
                <a:gridCol w="470378"/>
                <a:gridCol w="470378"/>
              </a:tblGrid>
              <a:tr h="4015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Left Brace 18"/>
          <p:cNvSpPr/>
          <p:nvPr/>
        </p:nvSpPr>
        <p:spPr>
          <a:xfrm rot="5400000">
            <a:off x="9381090" y="1378537"/>
            <a:ext cx="574159" cy="4621190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8939338" y="2812220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FEATURE MAPS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3" y="3453860"/>
            <a:ext cx="2633919" cy="245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7466" y="9499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FEATURE 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DETECTORS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67845" y="3214978"/>
            <a:ext cx="845712" cy="799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806235" y="2225887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69593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  <a:tr h="556088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66521" y="2790131"/>
          <a:ext cx="1849962" cy="1665456"/>
        </p:xfrm>
        <a:graphic>
          <a:graphicData uri="http://schemas.openxmlformats.org/drawingml/2006/table">
            <a:tbl>
              <a:tblPr firstRow="1" bandRow="1"/>
              <a:tblGrid>
                <a:gridCol w="616654"/>
                <a:gridCol w="616654"/>
                <a:gridCol w="616654"/>
              </a:tblGrid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55515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66051" y="1560714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DETECTOR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1424936" y="1795767"/>
            <a:ext cx="2108148" cy="95904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06235" y="2225887"/>
            <a:ext cx="1810668" cy="170498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367690" y="5019833"/>
            <a:ext cx="1208689" cy="70629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6483" y="577024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IMAGE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0217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1</a:t>
            </a:r>
            <a:endParaRPr lang="en-CA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9424714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29210" y="2853696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20217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24714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929211" y="336314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920216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424713" y="3866067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9210" y="3872598"/>
            <a:ext cx="504497" cy="50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68684" y="5372981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smtClean="0">
                <a:solidFill>
                  <a:srgbClr val="FF0000"/>
                </a:solidFill>
              </a:rPr>
              <a:t>FEATURE MAP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flipV="1">
            <a:off x="8533549" y="4455587"/>
            <a:ext cx="1122568" cy="8741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75864" y="1224108"/>
            <a:ext cx="5580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Live Convolution: 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http://setosa.io/ev/image-kernels/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986" y="5427368"/>
            <a:ext cx="734497" cy="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05169 -0.000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69 -0.00023 L 0.10104 0.002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208 L 0.00026 0.079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RELU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(RECTIFIED LINEAR UNITS)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pic>
        <p:nvPicPr>
          <p:cNvPr id="31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806" y="2685441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10234280" y="2432670"/>
            <a:ext cx="1770011" cy="2316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T-SHIRT/TOP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TROUSER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PULLOVER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DRESS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COAT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SANDAL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SHIRT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SNEAKER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BAG</a:t>
            </a:r>
            <a:endParaRPr lang="en-CA" sz="1100" dirty="0" smtClean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50" dirty="0" smtClean="0">
                <a:solidFill>
                  <a:schemeClr val="dk1"/>
                </a:solidFill>
              </a:rPr>
              <a:t>ANKLE BOOT</a:t>
            </a:r>
            <a:endParaRPr lang="en-CA" sz="1100" dirty="0"/>
          </a:p>
        </p:txBody>
      </p:sp>
      <p:sp>
        <p:nvSpPr>
          <p:cNvPr id="55" name="Left Brace 54"/>
          <p:cNvSpPr/>
          <p:nvPr/>
        </p:nvSpPr>
        <p:spPr>
          <a:xfrm>
            <a:off x="10597075" y="1715379"/>
            <a:ext cx="574159" cy="3893939"/>
          </a:xfrm>
          <a:prstGeom prst="leftBrace">
            <a:avLst>
              <a:gd name="adj1" fmla="val 80676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Left Brace 56"/>
          <p:cNvSpPr/>
          <p:nvPr/>
        </p:nvSpPr>
        <p:spPr>
          <a:xfrm rot="10800000">
            <a:off x="11535615" y="1715578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64" name="Rectangle 6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68" name="Right Arrow 67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ight Arrow 68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pic>
        <p:nvPicPr>
          <p:cNvPr id="7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67847" y="1355452"/>
            <a:ext cx="100567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RELU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(RECTIFIED LINEAR UNITS)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7847" y="1355452"/>
            <a:ext cx="119273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RELU Layers are used to add non-linearity in the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also enhances the sparsity or how scattered the feature map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gradient of the RELU does not vanish as we increase x compared to the 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1129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-5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-8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8118858" y="2790994"/>
          <a:ext cx="3023065" cy="2793945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17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en-CA" sz="24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pic>
        <p:nvPicPr>
          <p:cNvPr id="3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146" y="3440751"/>
            <a:ext cx="3310195" cy="267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ight Arrow 35"/>
          <p:cNvSpPr/>
          <p:nvPr/>
        </p:nvSpPr>
        <p:spPr>
          <a:xfrm>
            <a:off x="36075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7190441" y="3788337"/>
            <a:ext cx="845712" cy="799258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8" name="Picture 2" descr="Image result for sigmoid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15" y="1147057"/>
            <a:ext cx="1451585" cy="9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urved Connector 38"/>
          <p:cNvCxnSpPr/>
          <p:nvPr/>
        </p:nvCxnSpPr>
        <p:spPr>
          <a:xfrm rot="5400000">
            <a:off x="10357832" y="1605406"/>
            <a:ext cx="480877" cy="469661"/>
          </a:xfrm>
          <a:prstGeom prst="curvedConnector3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095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POOLING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(DOWNSAMPLING)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67847" y="1355452"/>
            <a:ext cx="119273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Pooling or down sampling layers are placed after convolutional layers to reduce feature map dimensionality.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improves the computational efficiency while preserving the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Pooling helps the model to generalize by avoiding overfitting.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one of the pixel is shifted, the pooled feature map will still be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Max pooling works by retaining the maximum feature response within a given sample size in a feature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846710" y="3845244"/>
          <a:ext cx="2418452" cy="2237857"/>
        </p:xfrm>
        <a:graphic>
          <a:graphicData uri="http://schemas.openxmlformats.org/drawingml/2006/table">
            <a:tbl>
              <a:tblPr firstRow="1" bandRow="1"/>
              <a:tblGrid>
                <a:gridCol w="604613"/>
                <a:gridCol w="604613"/>
                <a:gridCol w="604613"/>
                <a:gridCol w="604613"/>
              </a:tblGrid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6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2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8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695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9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0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  <a:tr h="556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1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3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CA" sz="2400" b="1" dirty="0" smtClean="0"/>
                        <a:t>4</a:t>
                      </a:r>
                      <a:endParaRPr lang="en-CA" sz="2400" b="1" dirty="0"/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46710" y="3845244"/>
            <a:ext cx="1208989" cy="1137260"/>
          </a:xfrm>
          <a:prstGeom prst="rect">
            <a:avLst/>
          </a:pr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8474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02971" y="4506553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8474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02971" y="5016004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75195" y="4795718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5162" y="444234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MAX POOLING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5195" y="5145331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2x2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STRIDE = 2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906781" y="393942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06781" y="4449599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06780" y="4971900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9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6780" y="5469617"/>
            <a:ext cx="504497" cy="502920"/>
          </a:xfrm>
          <a:prstGeom prst="rect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4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7230085" y="4809716"/>
            <a:ext cx="1413246" cy="386634"/>
          </a:xfrm>
          <a:prstGeom prst="rightArrow">
            <a:avLst/>
          </a:prstGeom>
          <a:solidFill>
            <a:srgbClr val="4472C4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A" sz="1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96056" y="444680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CA" kern="0" dirty="0" smtClean="0">
                <a:latin typeface="Arial"/>
                <a:cs typeface="Arial"/>
                <a:sym typeface="Arial"/>
              </a:rPr>
              <a:t>FLATTENING</a:t>
            </a:r>
            <a:endParaRPr lang="en-CA" kern="0" dirty="0">
              <a:latin typeface="Arial"/>
              <a:cs typeface="Arial"/>
              <a:sym typeface="Arial"/>
            </a:endParaRPr>
          </a:p>
        </p:txBody>
      </p:sp>
      <p:pic>
        <p:nvPicPr>
          <p:cNvPr id="28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344" y="4032193"/>
            <a:ext cx="2073388" cy="185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4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10091 -3.7037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91 -3.7037E-6 L 0.00078 0.1613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13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6135 L 0.10065 0.1613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2437</Words>
  <Application>Microsoft Office PowerPoint</Application>
  <PresentationFormat>Widescreen</PresentationFormat>
  <Paragraphs>466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Montserrat</vt:lpstr>
      <vt:lpstr>Montserrat Black</vt:lpstr>
      <vt:lpstr>Roboto</vt:lpstr>
      <vt:lpstr>Wingdings</vt:lpstr>
      <vt:lpstr>Тема Office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37</cp:revision>
  <dcterms:created xsi:type="dcterms:W3CDTF">2019-05-23T09:27:58Z</dcterms:created>
  <dcterms:modified xsi:type="dcterms:W3CDTF">2019-09-12T01:20:34Z</dcterms:modified>
</cp:coreProperties>
</file>